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20.xml" ContentType="application/vnd.openxmlformats-officedocument.presentationml.slideLayout+xml"/>
  <Override PartName="/ppt/theme/theme7.xml" ContentType="application/vnd.openxmlformats-officedocument.theme+xml"/>
  <Override PartName="/ppt/slideLayouts/slideLayout21.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tags/tag8.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4571" r:id="rId5"/>
    <p:sldMasterId id="2147484708" r:id="rId6"/>
    <p:sldMasterId id="2147484777" r:id="rId7"/>
    <p:sldMasterId id="2147484828" r:id="rId8"/>
    <p:sldMasterId id="2147484962" r:id="rId9"/>
    <p:sldMasterId id="2147485017" r:id="rId10"/>
    <p:sldMasterId id="2147485079" r:id="rId11"/>
  </p:sldMasterIdLst>
  <p:notesMasterIdLst>
    <p:notesMasterId r:id="rId78"/>
  </p:notesMasterIdLst>
  <p:sldIdLst>
    <p:sldId id="275" r:id="rId12"/>
    <p:sldId id="2147482604" r:id="rId13"/>
    <p:sldId id="2147482609" r:id="rId14"/>
    <p:sldId id="273" r:id="rId15"/>
    <p:sldId id="2147478495" r:id="rId16"/>
    <p:sldId id="256" r:id="rId17"/>
    <p:sldId id="274" r:id="rId18"/>
    <p:sldId id="2147483321" r:id="rId19"/>
    <p:sldId id="2147483633" r:id="rId20"/>
    <p:sldId id="278" r:id="rId21"/>
    <p:sldId id="276" r:id="rId22"/>
    <p:sldId id="2147482588" r:id="rId23"/>
    <p:sldId id="2147482825" r:id="rId24"/>
    <p:sldId id="292" r:id="rId25"/>
    <p:sldId id="294" r:id="rId26"/>
    <p:sldId id="279" r:id="rId27"/>
    <p:sldId id="298" r:id="rId28"/>
    <p:sldId id="314" r:id="rId29"/>
    <p:sldId id="329" r:id="rId30"/>
    <p:sldId id="2147482660" r:id="rId31"/>
    <p:sldId id="283" r:id="rId32"/>
    <p:sldId id="281" r:id="rId33"/>
    <p:sldId id="282" r:id="rId34"/>
    <p:sldId id="2147483618" r:id="rId35"/>
    <p:sldId id="2147479875" r:id="rId36"/>
    <p:sldId id="2147483647" r:id="rId37"/>
    <p:sldId id="2147482614" r:id="rId38"/>
    <p:sldId id="2147482613" r:id="rId39"/>
    <p:sldId id="277" r:id="rId40"/>
    <p:sldId id="257" r:id="rId41"/>
    <p:sldId id="261" r:id="rId42"/>
    <p:sldId id="2147482623" r:id="rId43"/>
    <p:sldId id="260" r:id="rId44"/>
    <p:sldId id="2147480928" r:id="rId45"/>
    <p:sldId id="2147483339" r:id="rId46"/>
    <p:sldId id="2147482625" r:id="rId47"/>
    <p:sldId id="263" r:id="rId48"/>
    <p:sldId id="2147478583" r:id="rId49"/>
    <p:sldId id="2147483340" r:id="rId50"/>
    <p:sldId id="2147478639" r:id="rId51"/>
    <p:sldId id="2147478703" r:id="rId52"/>
    <p:sldId id="2147478617" r:id="rId53"/>
    <p:sldId id="2147482631" r:id="rId54"/>
    <p:sldId id="264" r:id="rId55"/>
    <p:sldId id="2147483337" r:id="rId56"/>
    <p:sldId id="2147481054" r:id="rId57"/>
    <p:sldId id="2147483341" r:id="rId58"/>
    <p:sldId id="2147482636" r:id="rId59"/>
    <p:sldId id="265" r:id="rId60"/>
    <p:sldId id="2147483342" r:id="rId61"/>
    <p:sldId id="2147482658" r:id="rId62"/>
    <p:sldId id="266" r:id="rId63"/>
    <p:sldId id="2147480926" r:id="rId64"/>
    <p:sldId id="2147482624" r:id="rId65"/>
    <p:sldId id="2147478712" r:id="rId66"/>
    <p:sldId id="2147483343" r:id="rId67"/>
    <p:sldId id="2147483334" r:id="rId68"/>
    <p:sldId id="267" r:id="rId69"/>
    <p:sldId id="2147483338" r:id="rId70"/>
    <p:sldId id="2147483344" r:id="rId71"/>
    <p:sldId id="268" r:id="rId72"/>
    <p:sldId id="269" r:id="rId73"/>
    <p:sldId id="271" r:id="rId74"/>
    <p:sldId id="270" r:id="rId75"/>
    <p:sldId id="2147482526" r:id="rId76"/>
    <p:sldId id="2147482338"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5E5E9D1-40A5-4ECE-B869-8E4BC32AD732}">
          <p14:sldIdLst>
            <p14:sldId id="275"/>
            <p14:sldId id="2147482604"/>
          </p14:sldIdLst>
        </p14:section>
        <p14:section name="Introduction" id="{94D3E870-5E68-4F8B-A4E7-95C62DC592C8}">
          <p14:sldIdLst>
            <p14:sldId id="2147482609"/>
            <p14:sldId id="273"/>
            <p14:sldId id="2147478495"/>
            <p14:sldId id="256"/>
            <p14:sldId id="274"/>
            <p14:sldId id="2147483321"/>
            <p14:sldId id="2147483633"/>
            <p14:sldId id="278"/>
            <p14:sldId id="276"/>
            <p14:sldId id="2147482588"/>
            <p14:sldId id="2147482825"/>
            <p14:sldId id="292"/>
            <p14:sldId id="294"/>
            <p14:sldId id="279"/>
            <p14:sldId id="298"/>
            <p14:sldId id="314"/>
            <p14:sldId id="329"/>
            <p14:sldId id="2147482660"/>
            <p14:sldId id="283"/>
            <p14:sldId id="281"/>
            <p14:sldId id="282"/>
            <p14:sldId id="2147483618"/>
            <p14:sldId id="2147479875"/>
            <p14:sldId id="2147483647"/>
          </p14:sldIdLst>
        </p14:section>
        <p14:section name="Get Started" id="{DBAD4B8A-7C47-4E16-B07A-3CA765B33A08}">
          <p14:sldIdLst>
            <p14:sldId id="2147482614"/>
            <p14:sldId id="2147482613"/>
            <p14:sldId id="277"/>
            <p14:sldId id="257"/>
            <p14:sldId id="261"/>
          </p14:sldIdLst>
        </p14:section>
        <p14:section name="Lab 01: Create your first copilot in Microsoft Copilot Studio" id="{7597F532-0634-4CFA-A021-D1A0FC2E4221}">
          <p14:sldIdLst>
            <p14:sldId id="2147482623"/>
            <p14:sldId id="260"/>
            <p14:sldId id="2147480928"/>
            <p14:sldId id="2147483339"/>
          </p14:sldIdLst>
        </p14:section>
        <p14:section name="Lab 02: Authoring 101" id="{82B3F89E-C083-4457-A726-FFA065639237}">
          <p14:sldIdLst>
            <p14:sldId id="2147482625"/>
            <p14:sldId id="263"/>
            <p14:sldId id="2147478583"/>
            <p14:sldId id="2147483340"/>
            <p14:sldId id="2147478639"/>
            <p14:sldId id="2147478703"/>
            <p14:sldId id="2147478617"/>
          </p14:sldIdLst>
        </p14:section>
        <p14:section name="Lab 03: Build Power Automate Flows and HTTP API calls with your chatbot" id="{726317CF-4C40-47B0-9FCE-452DF21A2C71}">
          <p14:sldIdLst>
            <p14:sldId id="2147482631"/>
            <p14:sldId id="264"/>
            <p14:sldId id="2147483337"/>
            <p14:sldId id="2147481054"/>
            <p14:sldId id="2147483341"/>
          </p14:sldIdLst>
        </p14:section>
        <p14:section name="Lab 04: Make HTTP requests to connect to an API" id="{F8A78C01-C149-42F5-A142-52014F21714B}">
          <p14:sldIdLst>
            <p14:sldId id="2147482636"/>
            <p14:sldId id="265"/>
            <p14:sldId id="2147483342"/>
          </p14:sldIdLst>
        </p14:section>
        <p14:section name="Lab 05: Generative Answers and Custom Instructions" id="{EDF04839-DF7E-4550-8E9B-3787623FC791}">
          <p14:sldIdLst>
            <p14:sldId id="2147482658"/>
            <p14:sldId id="266"/>
            <p14:sldId id="2147480926"/>
            <p14:sldId id="2147482624"/>
            <p14:sldId id="2147478712"/>
            <p14:sldId id="2147483343"/>
          </p14:sldIdLst>
        </p14:section>
        <p14:section name="Lab 06:  Use generative AI orchestration to interact with your connectors" id="{904E52E0-9952-B94F-8263-D61379CAFF56}">
          <p14:sldIdLst>
            <p14:sldId id="2147483334"/>
            <p14:sldId id="267"/>
            <p14:sldId id="2147483338"/>
            <p14:sldId id="2147483344"/>
          </p14:sldIdLst>
        </p14:section>
        <p14:section name="Lab 07: Invoke AI Builder custom prompts" id="{8E8A62D6-CE22-4EED-9946-6A67490F35B3}">
          <p14:sldIdLst>
            <p14:sldId id="268"/>
            <p14:sldId id="269"/>
            <p14:sldId id="271"/>
          </p14:sldIdLst>
        </p14:section>
        <p14:section name="Q&amp;A" id="{5B8659D0-3043-4945-B4A7-E0E3D52FAA70}">
          <p14:sldIdLst>
            <p14:sldId id="270"/>
          </p14:sldIdLst>
        </p14:section>
        <p14:section name="Resources" id="{DBF552F9-C62F-4CCD-853F-29A918E78732}">
          <p14:sldIdLst>
            <p14:sldId id="2147482526"/>
            <p14:sldId id="2147482338"/>
          </p14:sldIdLst>
        </p14:section>
        <p14:section name="Appendix" id="{1D5E48B6-D2B3-4FCC-B327-D0137DC6C37A}">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78D4"/>
    <a:srgbClr val="FFFFFF"/>
    <a:srgbClr val="F2F2F2"/>
    <a:srgbClr val="F5CF83"/>
    <a:srgbClr val="C00000"/>
    <a:srgbClr val="374649"/>
    <a:srgbClr val="014A9A"/>
    <a:srgbClr val="88CBFF"/>
    <a:srgbClr val="5052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DAFD14-AA20-4925-847C-D3BBF9C5BF04}" v="17" dt="2024-07-04T01:33:18.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86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microsoft.com/office/2018/10/relationships/authors" Target="authors.xml"/><Relationship Id="rId16" Type="http://schemas.openxmlformats.org/officeDocument/2006/relationships/slide" Target="slides/slide5.xml"/><Relationship Id="rId11" Type="http://schemas.openxmlformats.org/officeDocument/2006/relationships/slideMaster" Target="slideMasters/slideMaster8.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0.xml"/><Relationship Id="rId82" Type="http://schemas.openxmlformats.org/officeDocument/2006/relationships/tableStyles" Target="tableStyles.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slide" Target="slides/slide58.xml"/><Relationship Id="rId77" Type="http://schemas.openxmlformats.org/officeDocument/2006/relationships/slide" Target="slides/slide66.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slide" Target="slides/slide61.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7" Type="http://schemas.openxmlformats.org/officeDocument/2006/relationships/slideMaster" Target="slideMasters/slideMaster4.xml"/><Relationship Id="rId71" Type="http://schemas.openxmlformats.org/officeDocument/2006/relationships/slide" Target="slides/slide60.xml"/><Relationship Id="rId2" Type="http://schemas.openxmlformats.org/officeDocument/2006/relationships/customXml" Target="../customXml/item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3E6D65-6279-4269-ABF5-F56BA20CEBEF}" type="datetimeFigureOut">
              <a:rPr lang="en-US" smtClean="0"/>
              <a:t>7/4/2024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E4F18-3F7B-4256-900A-D8B3FEBAF2AF}" type="slidenum">
              <a:rPr lang="en-US" smtClean="0"/>
              <a:t>‹#›</a:t>
            </a:fld>
            <a:endParaRPr lang="en-US"/>
          </a:p>
        </p:txBody>
      </p:sp>
    </p:spTree>
    <p:extLst>
      <p:ext uri="{BB962C8B-B14F-4D97-AF65-F5344CB8AC3E}">
        <p14:creationId xmlns:p14="http://schemas.microsoft.com/office/powerpoint/2010/main" val="22213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Calibri"/>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3C2DBB1-3C68-4BD9-9AEC-7754ED2008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0745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281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4954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7452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44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347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0282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553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65465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C2CDF-EB36-C644-89A3-0407FED694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47716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BFE5E5-D09F-448F-8AAB-F1BA90BC362E}"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171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3</a:t>
            </a:fld>
            <a:endParaRPr lang="en-US"/>
          </a:p>
        </p:txBody>
      </p:sp>
    </p:spTree>
    <p:extLst>
      <p:ext uri="{BB962C8B-B14F-4D97-AF65-F5344CB8AC3E}">
        <p14:creationId xmlns:p14="http://schemas.microsoft.com/office/powerpoint/2010/main" val="2115927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kumimoji="0" lang="en-GB" sz="1200" b="0" i="0" u="none" strike="noStrike" kern="1200" cap="none" spc="0" normalizeH="0" baseline="0" noProof="0">
              <a:ln w="3175">
                <a:noFill/>
              </a:ln>
              <a:gradFill>
                <a:gsLst>
                  <a:gs pos="100000">
                    <a:schemeClr val="accent3"/>
                  </a:gs>
                  <a:gs pos="0">
                    <a:schemeClr val="accent3">
                      <a:alpha val="35000"/>
                    </a:schemeClr>
                  </a:gs>
                </a:gsLst>
                <a:lin ang="27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687645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Segoe UI" panose="020B0502040204020203" pitchFamily="34" charset="0"/>
                <a:ea typeface="Calibri" panose="020F0502020204030204" pitchFamily="34" charset="0"/>
                <a:cs typeface="Arial" panose="020B0604020202020204" pitchFamily="34" charset="0"/>
              </a:rPr>
              <a:t>. </a:t>
            </a:r>
            <a:endParaRPr kumimoji="0" lang="en-GB" sz="1200" b="0" i="0" u="none" strike="noStrike" kern="1200" cap="none" spc="0" normalizeH="0" baseline="0" noProof="0">
              <a:ln w="3175">
                <a:noFill/>
              </a:ln>
              <a:gradFill>
                <a:gsLst>
                  <a:gs pos="100000">
                    <a:schemeClr val="accent3"/>
                  </a:gs>
                  <a:gs pos="0">
                    <a:schemeClr val="accent3">
                      <a:alpha val="35000"/>
                    </a:schemeClr>
                  </a:gs>
                </a:gsLst>
                <a:lin ang="27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959319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57549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4188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702" marR="0" lvl="0" indent="0" algn="l" defTabSz="94161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1889"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889" rtl="0" eaLnBrk="1" fontAlgn="auto" latinLnBrk="0" hangingPunct="1">
                <a:lnSpc>
                  <a:spcPct val="100000"/>
                </a:lnSpc>
                <a:spcBef>
                  <a:spcPts val="0"/>
                </a:spcBef>
                <a:spcAft>
                  <a:spcPts val="0"/>
                </a:spcAft>
                <a:buClrTx/>
                <a:buSzTx/>
                <a:buFontTx/>
                <a:buNone/>
                <a:tabLst/>
                <a:defRPr/>
              </a:pPr>
              <a:t>7/4/2024 3:32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1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1889"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1309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0771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35</a:t>
            </a:fld>
            <a:endParaRPr lang="en-US"/>
          </a:p>
        </p:txBody>
      </p:sp>
    </p:spTree>
    <p:extLst>
      <p:ext uri="{BB962C8B-B14F-4D97-AF65-F5344CB8AC3E}">
        <p14:creationId xmlns:p14="http://schemas.microsoft.com/office/powerpoint/2010/main" val="3795472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36</a:t>
            </a:fld>
            <a:endParaRPr lang="en-US"/>
          </a:p>
        </p:txBody>
      </p:sp>
    </p:spTree>
    <p:extLst>
      <p:ext uri="{BB962C8B-B14F-4D97-AF65-F5344CB8AC3E}">
        <p14:creationId xmlns:p14="http://schemas.microsoft.com/office/powerpoint/2010/main" val="1662417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04716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7/4/2024 3:32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0205486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7/4/2024 3:32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429659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E1FD7-27B7-0E9F-47D8-6C8F219F2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E09B41-7121-D739-5597-2C41857D75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2B027D-3BCF-EEBB-343A-D7CF454B9ABE}"/>
              </a:ext>
            </a:extLst>
          </p:cNvPr>
          <p:cNvSpPr>
            <a:spLocks noGrp="1"/>
          </p:cNvSpPr>
          <p:nvPr>
            <p:ph type="body" idx="1"/>
          </p:nvPr>
        </p:nvSpPr>
        <p:spPr/>
        <p:txBody>
          <a:bodyPr/>
          <a:lstStyle/>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We get this question all the time: What exactly is Copilot?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Our definition – a copilot is an AI-driven partner that is guided by an individual or an organization to help amplify creativity and accelerate results. </a:t>
            </a:r>
          </a:p>
          <a:p>
            <a:pPr algn="l" rtl="0" fontAlgn="base">
              <a:buFont typeface="Arial" panose="020B0604020202020204" pitchFamily="34" charset="0"/>
              <a:buNone/>
            </a:pPr>
            <a:endParaRPr lang="en-US" sz="1200" b="0" i="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a:solidFill>
                  <a:srgbClr val="000000"/>
                </a:solidFill>
                <a:effectLst/>
                <a:latin typeface="Segoe UI" panose="020B0502040204020203" pitchFamily="34" charset="0"/>
              </a:rPr>
              <a:t>The more complex the task, the greater the value that Copilot delivers. </a:t>
            </a:r>
          </a:p>
        </p:txBody>
      </p:sp>
      <p:sp>
        <p:nvSpPr>
          <p:cNvPr id="4" name="Slide Number Placeholder 3">
            <a:extLst>
              <a:ext uri="{FF2B5EF4-FFF2-40B4-BE49-F238E27FC236}">
                <a16:creationId xmlns:a16="http://schemas.microsoft.com/office/drawing/2014/main" id="{7D4E6285-6308-9B8E-9B7A-E13504AD434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3CD7FB-113F-424F-9A19-A209F536938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94130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7/4/2024 3:32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886920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7/4/2024 3:32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4114073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00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7/4/2024 3:32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411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48</a:t>
            </a:fld>
            <a:endParaRPr lang="en-US"/>
          </a:p>
        </p:txBody>
      </p:sp>
    </p:spTree>
    <p:extLst>
      <p:ext uri="{BB962C8B-B14F-4D97-AF65-F5344CB8AC3E}">
        <p14:creationId xmlns:p14="http://schemas.microsoft.com/office/powerpoint/2010/main" val="1216603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51</a:t>
            </a:fld>
            <a:endParaRPr lang="en-US"/>
          </a:p>
        </p:txBody>
      </p:sp>
    </p:spTree>
    <p:extLst>
      <p:ext uri="{BB962C8B-B14F-4D97-AF65-F5344CB8AC3E}">
        <p14:creationId xmlns:p14="http://schemas.microsoft.com/office/powerpoint/2010/main" val="1027790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237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CE4F18-3F7B-4256-900A-D8B3FEBAF2AF}" type="slidenum">
              <a:rPr lang="en-US" smtClean="0"/>
              <a:t>54</a:t>
            </a:fld>
            <a:endParaRPr lang="en-US"/>
          </a:p>
        </p:txBody>
      </p:sp>
    </p:spTree>
    <p:extLst>
      <p:ext uri="{BB962C8B-B14F-4D97-AF65-F5344CB8AC3E}">
        <p14:creationId xmlns:p14="http://schemas.microsoft.com/office/powerpoint/2010/main" val="15223656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7/4/2024 3:32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7917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CE4F18-3F7B-4256-900A-D8B3FEBAF2AF}" type="slidenum">
              <a:rPr lang="en-US" smtClean="0"/>
              <a:t>57</a:t>
            </a:fld>
            <a:endParaRPr lang="en-US"/>
          </a:p>
        </p:txBody>
      </p:sp>
    </p:spTree>
    <p:extLst>
      <p:ext uri="{BB962C8B-B14F-4D97-AF65-F5344CB8AC3E}">
        <p14:creationId xmlns:p14="http://schemas.microsoft.com/office/powerpoint/2010/main" val="33083170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646D37-E312-46C7-802E-183B36288E8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Power Platform is a unified platform of low-code tools </a:t>
            </a:r>
            <a:r>
              <a:rPr lang="en-US" sz="800" b="0" spc="-5">
                <a:solidFill>
                  <a:srgbClr val="000002"/>
                </a:solidFill>
                <a:cs typeface="Segoe UI Light"/>
              </a:rPr>
              <a:t>that spans Office </a:t>
            </a:r>
            <a:r>
              <a:rPr lang="en-US" sz="800" b="0">
                <a:solidFill>
                  <a:srgbClr val="000002"/>
                </a:solidFill>
                <a:cs typeface="Segoe UI Light"/>
              </a:rPr>
              <a:t>365, </a:t>
            </a:r>
            <a:r>
              <a:rPr lang="en-US" sz="800" b="0" spc="-5">
                <a:solidFill>
                  <a:srgbClr val="000002"/>
                </a:solidFill>
                <a:cs typeface="Segoe UI Light"/>
              </a:rPr>
              <a:t>Azure, </a:t>
            </a:r>
            <a:r>
              <a:rPr lang="en-US" sz="800" b="0">
                <a:solidFill>
                  <a:srgbClr val="000002"/>
                </a:solidFill>
                <a:cs typeface="Segoe UI Light"/>
              </a:rPr>
              <a:t>Dynamics 365, and </a:t>
            </a:r>
            <a:r>
              <a:rPr lang="en-US" sz="800" b="0" spc="-5">
                <a:solidFill>
                  <a:srgbClr val="000002"/>
                </a:solidFill>
                <a:cs typeface="Segoe UI Light"/>
              </a:rPr>
              <a:t>standalone applications that helps you a</a:t>
            </a:r>
            <a:r>
              <a:rPr lang="en-US" sz="800" spc="0"/>
              <a:t>nalyze data, build solutions, automate processes, and create virtual agents to transform your business.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a:t>Power Platform is a rapid application development platform that helps citizen developers with limited coding abilities to innovate and build new solutions faster in an environment and user experience that feels like PowerPoint and Excel.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a:t>Beyond use by citizen developers, Power Platform is a rapid application development and extensibility framework for professional developers that seamlessly integrates the high-speed capabilities of low-code tools and prebuilt components with no-cliffs extensibility across Azure and other professional development environments.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spc="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a:t>Power Platform truly is a transformative solution that brings together all kinds of developers and employees to collaborate and build solutions – whether no code, low code, or code first.</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7/4/2024 3:32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0064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CE4F18-3F7B-4256-900A-D8B3FEBAF2A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603032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7/4/2024 3:32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6111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14995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4108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546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shows how generated responses are plugged into a dialog manager (PVA) to ensure that you remain in control of the user experience while allowing for Authored experiences that are key functions of your bot, scripted responses that are key for managing the answers you want scripted (such as marketing controlled responses) work in conjunction with generated responses allowing the enterprise to remain in full control of the experience. This even allows for the escalation process to be properly managed. Having a dialog manager, such as Copilot Studio, is key to allowing for an end to end enterprise conversational platform to build effective and managed experiences that delight customers, while reducing the overhead and cost of maintaining fully scripted experiences of the past, while increasing the capabilities that these experiences can bring to their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E4BD26-D300-475A-BACE-49F06C2C3D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1892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41375" y="1239838"/>
            <a:ext cx="5949950" cy="334645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3688349"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38252" marR="0" lvl="0" indent="0" algn="l" defTabSz="102086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368834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1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3688349" rtl="0" eaLnBrk="1" fontAlgn="auto" latinLnBrk="0" hangingPunct="1">
                <a:lnSpc>
                  <a:spcPct val="100000"/>
                </a:lnSpc>
                <a:spcBef>
                  <a:spcPts val="0"/>
                </a:spcBef>
                <a:spcAft>
                  <a:spcPts val="0"/>
                </a:spcAft>
                <a:buClrTx/>
                <a:buSzTx/>
                <a:buFontTx/>
                <a:buNone/>
                <a:tabLst/>
                <a:defRPr/>
              </a:pPr>
              <a:t>7/4/2024 3:32 AM</a:t>
            </a:fld>
            <a:endParaRPr kumimoji="0" lang="en-US" sz="11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368834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1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3688349"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7862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29654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3 (Light)">
    <p:bg>
      <p:bgPr>
        <a:solidFill>
          <a:schemeClr val="bg1"/>
        </a:solidFill>
        <a:effectLst/>
      </p:bgPr>
    </p:bg>
    <p:spTree>
      <p:nvGrpSpPr>
        <p:cNvPr id="1" name=""/>
        <p:cNvGrpSpPr/>
        <p:nvPr/>
      </p:nvGrpSpPr>
      <p:grpSpPr>
        <a:xfrm>
          <a:off x="0" y="0"/>
          <a:ext cx="0" cy="0"/>
          <a:chOff x="0" y="0"/>
          <a:chExt cx="0" cy="0"/>
        </a:xfrm>
      </p:grpSpPr>
      <p:pic>
        <p:nvPicPr>
          <p:cNvPr id="2" name="Graphic 1" descr="Microsoft Power Platform logo">
            <a:extLst>
              <a:ext uri="{FF2B5EF4-FFF2-40B4-BE49-F238E27FC236}">
                <a16:creationId xmlns:a16="http://schemas.microsoft.com/office/drawing/2014/main" id="{6300AC69-214E-ECBA-3398-D1A4679FBECF}"/>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pic>
        <p:nvPicPr>
          <p:cNvPr id="4" name="Graphic 3">
            <a:extLst>
              <a:ext uri="{FF2B5EF4-FFF2-40B4-BE49-F238E27FC236}">
                <a16:creationId xmlns:a16="http://schemas.microsoft.com/office/drawing/2014/main" id="{E083E474-2D93-03F6-E624-8032165EA877}"/>
              </a:ext>
            </a:extLst>
          </p:cNvPr>
          <p:cNvPicPr>
            <a:picLocks noChangeAspect="1"/>
          </p:cNvPicPr>
          <p:nvPr userDrawn="1"/>
        </p:nvPicPr>
        <p:blipFill>
          <a:blip r:embed="rId4">
            <a:grayscl/>
            <a:alphaModFix amt="4000"/>
            <a:extLst>
              <a:ext uri="{96DAC541-7B7A-43D3-8B79-37D633B846F1}">
                <asvg:svgBlip xmlns:asvg="http://schemas.microsoft.com/office/drawing/2016/SVG/main" r:embed="rId5"/>
              </a:ext>
            </a:extLst>
          </a:blip>
          <a:srcRect l="42275" r="2049"/>
          <a:stretch>
            <a:fillRect/>
          </a:stretch>
        </p:blipFill>
        <p:spPr>
          <a:xfrm rot="18415104" flipH="1">
            <a:off x="1641996" y="482334"/>
            <a:ext cx="12175124" cy="7556328"/>
          </a:xfrm>
          <a:custGeom>
            <a:avLst/>
            <a:gdLst>
              <a:gd name="connsiteX0" fmla="*/ 0 w 12175124"/>
              <a:gd name="connsiteY0" fmla="*/ 4787786 h 7556328"/>
              <a:gd name="connsiteX1" fmla="*/ 3597176 w 12175124"/>
              <a:gd name="connsiteY1" fmla="*/ 0 h 7556328"/>
              <a:gd name="connsiteX2" fmla="*/ 12175124 w 12175124"/>
              <a:gd name="connsiteY2" fmla="*/ 0 h 7556328"/>
              <a:gd name="connsiteX3" fmla="*/ 6497877 w 12175124"/>
              <a:gd name="connsiteY3" fmla="*/ 7556328 h 7556328"/>
              <a:gd name="connsiteX4" fmla="*/ 3684886 w 12175124"/>
              <a:gd name="connsiteY4" fmla="*/ 7556328 h 7556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75124" h="7556328">
                <a:moveTo>
                  <a:pt x="0" y="4787786"/>
                </a:moveTo>
                <a:lnTo>
                  <a:pt x="3597176" y="0"/>
                </a:lnTo>
                <a:lnTo>
                  <a:pt x="12175124" y="0"/>
                </a:lnTo>
                <a:lnTo>
                  <a:pt x="6497877" y="7556328"/>
                </a:lnTo>
                <a:lnTo>
                  <a:pt x="3684886" y="7556328"/>
                </a:lnTo>
                <a:close/>
              </a:path>
            </a:pathLst>
          </a:custGeom>
        </p:spPr>
      </p:pic>
      <p:sp>
        <p:nvSpPr>
          <p:cNvPr id="6" name="Free-form: Shape 5">
            <a:extLst>
              <a:ext uri="{FF2B5EF4-FFF2-40B4-BE49-F238E27FC236}">
                <a16:creationId xmlns:a16="http://schemas.microsoft.com/office/drawing/2014/main" id="{6CE446BC-1085-B6B0-C786-19B8B12A4D7F}"/>
              </a:ext>
            </a:extLst>
          </p:cNvPr>
          <p:cNvSpPr/>
          <p:nvPr userDrawn="1"/>
        </p:nvSpPr>
        <p:spPr bwMode="auto">
          <a:xfrm flipH="1">
            <a:off x="2270754" y="1643743"/>
            <a:ext cx="9052565" cy="4365172"/>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 name="connsiteX0" fmla="*/ 0 w 4343400"/>
              <a:gd name="connsiteY0" fmla="*/ 1473200 h 1473200"/>
              <a:gd name="connsiteX1" fmla="*/ 0 w 4343400"/>
              <a:gd name="connsiteY1" fmla="*/ 0 h 1473200"/>
              <a:gd name="connsiteX2" fmla="*/ 4343400 w 4343400"/>
              <a:gd name="connsiteY2" fmla="*/ 0 h 1473200"/>
            </a:gdLst>
            <a:ahLst/>
            <a:cxnLst>
              <a:cxn ang="0">
                <a:pos x="connsiteX0" y="connsiteY0"/>
              </a:cxn>
              <a:cxn ang="0">
                <a:pos x="connsiteX1" y="connsiteY1"/>
              </a:cxn>
              <a:cxn ang="0">
                <a:pos x="connsiteX2" y="connsiteY2"/>
              </a:cxn>
            </a:cxnLst>
            <a:rect l="l" t="t" r="r" b="b"/>
            <a:pathLst>
              <a:path w="4343400" h="1473200">
                <a:moveTo>
                  <a:pt x="0" y="1473200"/>
                </a:moveTo>
                <a:lnTo>
                  <a:pt x="0" y="0"/>
                </a:lnTo>
                <a:lnTo>
                  <a:pt x="4343400" y="0"/>
                </a:lnTo>
              </a:path>
            </a:pathLst>
          </a:custGeom>
          <a:noFill/>
          <a:ln w="6350" cap="rnd">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E7A7ACAA-7CED-14F7-AC14-7AA34C19D311}"/>
              </a:ext>
            </a:extLst>
          </p:cNvPr>
          <p:cNvGrpSpPr/>
          <p:nvPr userDrawn="1"/>
        </p:nvGrpSpPr>
        <p:grpSpPr>
          <a:xfrm>
            <a:off x="0" y="1857798"/>
            <a:ext cx="1999622" cy="1111528"/>
            <a:chOff x="0" y="2143857"/>
            <a:chExt cx="1647336" cy="915703"/>
          </a:xfrm>
          <a:solidFill>
            <a:schemeClr val="bg1">
              <a:lumMod val="95000"/>
            </a:schemeClr>
          </a:solidFill>
        </p:grpSpPr>
        <p:grpSp>
          <p:nvGrpSpPr>
            <p:cNvPr id="10" name="Group 9">
              <a:extLst>
                <a:ext uri="{FF2B5EF4-FFF2-40B4-BE49-F238E27FC236}">
                  <a16:creationId xmlns:a16="http://schemas.microsoft.com/office/drawing/2014/main" id="{E2512CC7-AD4E-0DD6-8761-D76C2A813F2A}"/>
                </a:ext>
              </a:extLst>
            </p:cNvPr>
            <p:cNvGrpSpPr/>
            <p:nvPr/>
          </p:nvGrpSpPr>
          <p:grpSpPr>
            <a:xfrm>
              <a:off x="0" y="2356582"/>
              <a:ext cx="1647336" cy="64803"/>
              <a:chOff x="0" y="2352485"/>
              <a:chExt cx="1647336" cy="64803"/>
            </a:xfrm>
            <a:grpFill/>
          </p:grpSpPr>
          <p:sp>
            <p:nvSpPr>
              <p:cNvPr id="59" name="Oval 58">
                <a:extLst>
                  <a:ext uri="{FF2B5EF4-FFF2-40B4-BE49-F238E27FC236}">
                    <a16:creationId xmlns:a16="http://schemas.microsoft.com/office/drawing/2014/main" id="{7D1A037A-CEE9-2F20-DF1C-FE9A26019C81}"/>
                  </a:ext>
                </a:extLst>
              </p:cNvPr>
              <p:cNvSpPr/>
              <p:nvPr/>
            </p:nvSpPr>
            <p:spPr bwMode="auto">
              <a:xfrm rot="5400000">
                <a:off x="15825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DF523661-AD4B-7473-22A0-B07EA8B18CF3}"/>
                  </a:ext>
                </a:extLst>
              </p:cNvPr>
              <p:cNvSpPr/>
              <p:nvPr/>
            </p:nvSpPr>
            <p:spPr bwMode="auto">
              <a:xfrm rot="5400000">
                <a:off x="13847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D7654F09-F922-54EE-5ACC-2CC4276C0081}"/>
                  </a:ext>
                </a:extLst>
              </p:cNvPr>
              <p:cNvSpPr/>
              <p:nvPr/>
            </p:nvSpPr>
            <p:spPr bwMode="auto">
              <a:xfrm rot="5400000">
                <a:off x="118690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92DC399E-ADEC-2741-B9A4-F77133432C07}"/>
                  </a:ext>
                </a:extLst>
              </p:cNvPr>
              <p:cNvSpPr/>
              <p:nvPr/>
            </p:nvSpPr>
            <p:spPr bwMode="auto">
              <a:xfrm>
                <a:off x="59345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37F024E9-2BC9-7874-F21F-F1FB66F4D29D}"/>
                  </a:ext>
                </a:extLst>
              </p:cNvPr>
              <p:cNvSpPr/>
              <p:nvPr/>
            </p:nvSpPr>
            <p:spPr bwMode="auto">
              <a:xfrm rot="5400000">
                <a:off x="39563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856C7F18-DBDF-B629-6760-5BFA92ABD735}"/>
                  </a:ext>
                </a:extLst>
              </p:cNvPr>
              <p:cNvSpPr/>
              <p:nvPr/>
            </p:nvSpPr>
            <p:spPr bwMode="auto">
              <a:xfrm rot="5400000">
                <a:off x="19781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875D8325-05BE-6DD7-48E8-AE19A5E4DAB0}"/>
                  </a:ext>
                </a:extLst>
              </p:cNvPr>
              <p:cNvSpPr/>
              <p:nvPr/>
            </p:nvSpPr>
            <p:spPr bwMode="auto">
              <a:xfrm rot="5400000">
                <a:off x="0"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AF0CDA91-46B4-40C5-08A8-BDEF8F9C3EFA}"/>
                  </a:ext>
                </a:extLst>
              </p:cNvPr>
              <p:cNvSpPr/>
              <p:nvPr/>
            </p:nvSpPr>
            <p:spPr bwMode="auto">
              <a:xfrm>
                <a:off x="791267"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4159C8F1-3866-08AA-DBAF-818D9708969E}"/>
                  </a:ext>
                </a:extLst>
              </p:cNvPr>
              <p:cNvSpPr/>
              <p:nvPr/>
            </p:nvSpPr>
            <p:spPr bwMode="auto">
              <a:xfrm>
                <a:off x="989083" y="2352485"/>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644C65B9-4B78-DAC3-651F-296244D876C7}"/>
                </a:ext>
              </a:extLst>
            </p:cNvPr>
            <p:cNvGrpSpPr/>
            <p:nvPr/>
          </p:nvGrpSpPr>
          <p:grpSpPr>
            <a:xfrm>
              <a:off x="0" y="2569307"/>
              <a:ext cx="1647336" cy="64803"/>
              <a:chOff x="0" y="2561113"/>
              <a:chExt cx="1647336" cy="64803"/>
            </a:xfrm>
            <a:grpFill/>
          </p:grpSpPr>
          <p:sp>
            <p:nvSpPr>
              <p:cNvPr id="50" name="Oval 49">
                <a:extLst>
                  <a:ext uri="{FF2B5EF4-FFF2-40B4-BE49-F238E27FC236}">
                    <a16:creationId xmlns:a16="http://schemas.microsoft.com/office/drawing/2014/main" id="{370DA5D0-7931-BA78-691D-22693942D2F1}"/>
                  </a:ext>
                </a:extLst>
              </p:cNvPr>
              <p:cNvSpPr/>
              <p:nvPr/>
            </p:nvSpPr>
            <p:spPr bwMode="auto">
              <a:xfrm rot="5400000">
                <a:off x="15825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144060AF-5E99-705C-C0AF-FD220E66652B}"/>
                  </a:ext>
                </a:extLst>
              </p:cNvPr>
              <p:cNvSpPr/>
              <p:nvPr/>
            </p:nvSpPr>
            <p:spPr bwMode="auto">
              <a:xfrm rot="5400000">
                <a:off x="13847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FA9EDADF-22C1-2331-0DFC-DCE8152D8B13}"/>
                  </a:ext>
                </a:extLst>
              </p:cNvPr>
              <p:cNvSpPr/>
              <p:nvPr/>
            </p:nvSpPr>
            <p:spPr bwMode="auto">
              <a:xfrm rot="5400000">
                <a:off x="118690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77139504-DCE6-64B8-7ABD-3BC6274888E8}"/>
                  </a:ext>
                </a:extLst>
              </p:cNvPr>
              <p:cNvSpPr/>
              <p:nvPr/>
            </p:nvSpPr>
            <p:spPr bwMode="auto">
              <a:xfrm>
                <a:off x="59345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15831C21-7379-8654-824E-36019B733E20}"/>
                  </a:ext>
                </a:extLst>
              </p:cNvPr>
              <p:cNvSpPr/>
              <p:nvPr/>
            </p:nvSpPr>
            <p:spPr bwMode="auto">
              <a:xfrm rot="5400000">
                <a:off x="39563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C33713FC-1CC6-65A0-1D2C-53DCFB92EB23}"/>
                  </a:ext>
                </a:extLst>
              </p:cNvPr>
              <p:cNvSpPr/>
              <p:nvPr/>
            </p:nvSpPr>
            <p:spPr bwMode="auto">
              <a:xfrm rot="5400000">
                <a:off x="19781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589A2EBB-E46D-C79F-A772-103A88493792}"/>
                  </a:ext>
                </a:extLst>
              </p:cNvPr>
              <p:cNvSpPr/>
              <p:nvPr/>
            </p:nvSpPr>
            <p:spPr bwMode="auto">
              <a:xfrm rot="5400000">
                <a:off x="0"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F84CFAA5-C901-DA64-4301-65BA55DC4C9D}"/>
                  </a:ext>
                </a:extLst>
              </p:cNvPr>
              <p:cNvSpPr/>
              <p:nvPr/>
            </p:nvSpPr>
            <p:spPr bwMode="auto">
              <a:xfrm>
                <a:off x="791267"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69416453-1319-5703-E4B1-0A398B3E0B6D}"/>
                  </a:ext>
                </a:extLst>
              </p:cNvPr>
              <p:cNvSpPr/>
              <p:nvPr/>
            </p:nvSpPr>
            <p:spPr bwMode="auto">
              <a:xfrm>
                <a:off x="989083" y="2561113"/>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75A2E959-5DAD-6810-E70E-9671474C360D}"/>
                </a:ext>
              </a:extLst>
            </p:cNvPr>
            <p:cNvGrpSpPr/>
            <p:nvPr/>
          </p:nvGrpSpPr>
          <p:grpSpPr>
            <a:xfrm>
              <a:off x="0" y="2143857"/>
              <a:ext cx="1647336" cy="64803"/>
              <a:chOff x="0" y="2143857"/>
              <a:chExt cx="1647336" cy="64803"/>
            </a:xfrm>
            <a:grpFill/>
          </p:grpSpPr>
          <p:sp>
            <p:nvSpPr>
              <p:cNvPr id="41" name="Oval 40">
                <a:extLst>
                  <a:ext uri="{FF2B5EF4-FFF2-40B4-BE49-F238E27FC236}">
                    <a16:creationId xmlns:a16="http://schemas.microsoft.com/office/drawing/2014/main" id="{B1B60CB3-E051-F18F-795E-153B8661E04D}"/>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6271ED59-18AD-BB11-8A40-A541A46B6139}"/>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2F75A833-1FC3-0C71-D380-178DE4E68234}"/>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49359B67-5F1E-C317-4147-B24F70374053}"/>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E1DFDF77-C56B-EC48-3D58-E2FA5B4C70D9}"/>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8697244E-D21C-88A8-45B8-CA3EB8709BD1}"/>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A175BF42-5005-B157-631B-0B595EC9616C}"/>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80422301-E306-48BD-F945-2277A2B79120}"/>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61A3776E-AAA8-7800-0579-EF76E368C1C1}"/>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571FE104-AA7C-F4DD-0D9E-16503144E9ED}"/>
                </a:ext>
              </a:extLst>
            </p:cNvPr>
            <p:cNvGrpSpPr/>
            <p:nvPr/>
          </p:nvGrpSpPr>
          <p:grpSpPr>
            <a:xfrm>
              <a:off x="0" y="2782032"/>
              <a:ext cx="1647336" cy="64803"/>
              <a:chOff x="0" y="2769740"/>
              <a:chExt cx="1647336" cy="64803"/>
            </a:xfrm>
            <a:grpFill/>
          </p:grpSpPr>
          <p:sp>
            <p:nvSpPr>
              <p:cNvPr id="32" name="Oval 31">
                <a:extLst>
                  <a:ext uri="{FF2B5EF4-FFF2-40B4-BE49-F238E27FC236}">
                    <a16:creationId xmlns:a16="http://schemas.microsoft.com/office/drawing/2014/main" id="{6924F270-20EF-8D3E-76E4-1CAF47DA6635}"/>
                  </a:ext>
                </a:extLst>
              </p:cNvPr>
              <p:cNvSpPr/>
              <p:nvPr/>
            </p:nvSpPr>
            <p:spPr bwMode="auto">
              <a:xfrm rot="5400000">
                <a:off x="15825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A15D63E-D7D9-E34E-6F28-D4F872328FB9}"/>
                  </a:ext>
                </a:extLst>
              </p:cNvPr>
              <p:cNvSpPr/>
              <p:nvPr/>
            </p:nvSpPr>
            <p:spPr bwMode="auto">
              <a:xfrm rot="5400000">
                <a:off x="13847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B82A9B26-6CB2-45FF-7246-994DE57B0D89}"/>
                  </a:ext>
                </a:extLst>
              </p:cNvPr>
              <p:cNvSpPr/>
              <p:nvPr/>
            </p:nvSpPr>
            <p:spPr bwMode="auto">
              <a:xfrm rot="5400000">
                <a:off x="118690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442BF673-03E6-EAD0-B88D-C9F38479DBF0}"/>
                  </a:ext>
                </a:extLst>
              </p:cNvPr>
              <p:cNvSpPr/>
              <p:nvPr/>
            </p:nvSpPr>
            <p:spPr bwMode="auto">
              <a:xfrm>
                <a:off x="59345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A6854C4D-5BEC-6D4F-ECBE-F03E194F873B}"/>
                  </a:ext>
                </a:extLst>
              </p:cNvPr>
              <p:cNvSpPr/>
              <p:nvPr/>
            </p:nvSpPr>
            <p:spPr bwMode="auto">
              <a:xfrm rot="5400000">
                <a:off x="39563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72171685-4DEE-80AE-132E-1CC58526A8F0}"/>
                  </a:ext>
                </a:extLst>
              </p:cNvPr>
              <p:cNvSpPr/>
              <p:nvPr/>
            </p:nvSpPr>
            <p:spPr bwMode="auto">
              <a:xfrm rot="5400000">
                <a:off x="19781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2794D7F-8B05-3220-8CE0-43A58AD6B735}"/>
                  </a:ext>
                </a:extLst>
              </p:cNvPr>
              <p:cNvSpPr/>
              <p:nvPr/>
            </p:nvSpPr>
            <p:spPr bwMode="auto">
              <a:xfrm rot="5400000">
                <a:off x="0"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C3063A3B-F5B3-6E4B-DDEC-9CBDA7985776}"/>
                  </a:ext>
                </a:extLst>
              </p:cNvPr>
              <p:cNvSpPr/>
              <p:nvPr/>
            </p:nvSpPr>
            <p:spPr bwMode="auto">
              <a:xfrm>
                <a:off x="791267"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56FC5BEE-F537-1E52-3E02-57FA4B7C0510}"/>
                  </a:ext>
                </a:extLst>
              </p:cNvPr>
              <p:cNvSpPr/>
              <p:nvPr/>
            </p:nvSpPr>
            <p:spPr bwMode="auto">
              <a:xfrm>
                <a:off x="989083" y="2769740"/>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8B1FBEC8-40BE-023E-91A9-D70930DD690C}"/>
                </a:ext>
              </a:extLst>
            </p:cNvPr>
            <p:cNvGrpSpPr/>
            <p:nvPr/>
          </p:nvGrpSpPr>
          <p:grpSpPr>
            <a:xfrm>
              <a:off x="0" y="2994757"/>
              <a:ext cx="1647336" cy="64803"/>
              <a:chOff x="0" y="2143857"/>
              <a:chExt cx="1647336" cy="64803"/>
            </a:xfrm>
            <a:grpFill/>
          </p:grpSpPr>
          <p:sp>
            <p:nvSpPr>
              <p:cNvPr id="23" name="Oval 22">
                <a:extLst>
                  <a:ext uri="{FF2B5EF4-FFF2-40B4-BE49-F238E27FC236}">
                    <a16:creationId xmlns:a16="http://schemas.microsoft.com/office/drawing/2014/main" id="{98BFA0E7-9905-1252-EBE8-76FCBF97AD10}"/>
                  </a:ext>
                </a:extLst>
              </p:cNvPr>
              <p:cNvSpPr/>
              <p:nvPr/>
            </p:nvSpPr>
            <p:spPr bwMode="auto">
              <a:xfrm rot="5400000">
                <a:off x="15825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C8F93444-FFA0-43BE-C787-E7B51B253934}"/>
                  </a:ext>
                </a:extLst>
              </p:cNvPr>
              <p:cNvSpPr/>
              <p:nvPr/>
            </p:nvSpPr>
            <p:spPr bwMode="auto">
              <a:xfrm rot="5400000">
                <a:off x="13847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965CA70D-90F3-B548-EA12-F97CED7F6CD2}"/>
                  </a:ext>
                </a:extLst>
              </p:cNvPr>
              <p:cNvSpPr/>
              <p:nvPr/>
            </p:nvSpPr>
            <p:spPr bwMode="auto">
              <a:xfrm rot="5400000">
                <a:off x="118690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6289A8A-8F59-C6F4-28CD-1DEC69061374}"/>
                  </a:ext>
                </a:extLst>
              </p:cNvPr>
              <p:cNvSpPr/>
              <p:nvPr/>
            </p:nvSpPr>
            <p:spPr bwMode="auto">
              <a:xfrm>
                <a:off x="59345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721A4F0D-74E8-C59E-C01E-4E2CF6A18FD6}"/>
                  </a:ext>
                </a:extLst>
              </p:cNvPr>
              <p:cNvSpPr/>
              <p:nvPr/>
            </p:nvSpPr>
            <p:spPr bwMode="auto">
              <a:xfrm rot="5400000">
                <a:off x="39563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093D4A81-BF06-97B2-195F-EFC0B53A652D}"/>
                  </a:ext>
                </a:extLst>
              </p:cNvPr>
              <p:cNvSpPr/>
              <p:nvPr/>
            </p:nvSpPr>
            <p:spPr bwMode="auto">
              <a:xfrm rot="5400000">
                <a:off x="19781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28FC3D0B-D9CC-DACA-37A3-D15CCD2DA283}"/>
                  </a:ext>
                </a:extLst>
              </p:cNvPr>
              <p:cNvSpPr/>
              <p:nvPr/>
            </p:nvSpPr>
            <p:spPr bwMode="auto">
              <a:xfrm rot="5400000">
                <a:off x="0"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3DC35A6C-6E3F-8360-7826-37FFD02B131E}"/>
                  </a:ext>
                </a:extLst>
              </p:cNvPr>
              <p:cNvSpPr/>
              <p:nvPr/>
            </p:nvSpPr>
            <p:spPr bwMode="auto">
              <a:xfrm>
                <a:off x="791267"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D40D6CF0-2C1F-B050-8392-64AB3C98C70C}"/>
                  </a:ext>
                </a:extLst>
              </p:cNvPr>
              <p:cNvSpPr/>
              <p:nvPr/>
            </p:nvSpPr>
            <p:spPr bwMode="auto">
              <a:xfrm>
                <a:off x="989083" y="2143857"/>
                <a:ext cx="64803" cy="6480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grpSp>
        <p:nvGrpSpPr>
          <p:cNvPr id="69" name="Group 68">
            <a:extLst>
              <a:ext uri="{FF2B5EF4-FFF2-40B4-BE49-F238E27FC236}">
                <a16:creationId xmlns:a16="http://schemas.microsoft.com/office/drawing/2014/main" id="{C5AB2085-3A36-4EBA-9969-F87F875F093B}"/>
              </a:ext>
            </a:extLst>
          </p:cNvPr>
          <p:cNvGrpSpPr/>
          <p:nvPr userDrawn="1"/>
        </p:nvGrpSpPr>
        <p:grpSpPr>
          <a:xfrm>
            <a:off x="11016820" y="5720920"/>
            <a:ext cx="870379" cy="870379"/>
            <a:chOff x="11016820" y="5720920"/>
            <a:chExt cx="870379" cy="870379"/>
          </a:xfrm>
        </p:grpSpPr>
        <p:sp>
          <p:nvSpPr>
            <p:cNvPr id="70" name="Oval 69">
              <a:extLst>
                <a:ext uri="{FF2B5EF4-FFF2-40B4-BE49-F238E27FC236}">
                  <a16:creationId xmlns:a16="http://schemas.microsoft.com/office/drawing/2014/main" id="{FA747C3B-5F40-2626-1407-17F8DB341DC1}"/>
                </a:ext>
              </a:extLst>
            </p:cNvPr>
            <p:cNvSpPr/>
            <p:nvPr/>
          </p:nvSpPr>
          <p:spPr bwMode="auto">
            <a:xfrm>
              <a:off x="11798515"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Oval 70">
              <a:extLst>
                <a:ext uri="{FF2B5EF4-FFF2-40B4-BE49-F238E27FC236}">
                  <a16:creationId xmlns:a16="http://schemas.microsoft.com/office/drawing/2014/main" id="{29466268-1797-C5F9-8A26-B22B1038B38A}"/>
                </a:ext>
              </a:extLst>
            </p:cNvPr>
            <p:cNvSpPr/>
            <p:nvPr/>
          </p:nvSpPr>
          <p:spPr bwMode="auto">
            <a:xfrm>
              <a:off x="11798515"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741AE4AE-4314-E957-3475-46F126D7762C}"/>
                </a:ext>
              </a:extLst>
            </p:cNvPr>
            <p:cNvSpPr/>
            <p:nvPr/>
          </p:nvSpPr>
          <p:spPr bwMode="auto">
            <a:xfrm>
              <a:off x="11798515"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Oval 72">
              <a:extLst>
                <a:ext uri="{FF2B5EF4-FFF2-40B4-BE49-F238E27FC236}">
                  <a16:creationId xmlns:a16="http://schemas.microsoft.com/office/drawing/2014/main" id="{4D6E5199-B1E6-C0F7-307E-A0BA56C15E5D}"/>
                </a:ext>
              </a:extLst>
            </p:cNvPr>
            <p:cNvSpPr/>
            <p:nvPr/>
          </p:nvSpPr>
          <p:spPr bwMode="auto">
            <a:xfrm>
              <a:off x="11798515"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Oval 73">
              <a:extLst>
                <a:ext uri="{FF2B5EF4-FFF2-40B4-BE49-F238E27FC236}">
                  <a16:creationId xmlns:a16="http://schemas.microsoft.com/office/drawing/2014/main" id="{2E240D5B-FD26-8CB5-C1A7-4CBB6A665454}"/>
                </a:ext>
              </a:extLst>
            </p:cNvPr>
            <p:cNvSpPr/>
            <p:nvPr/>
          </p:nvSpPr>
          <p:spPr bwMode="auto">
            <a:xfrm rot="5400000">
              <a:off x="1153795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5" name="Oval 74">
              <a:extLst>
                <a:ext uri="{FF2B5EF4-FFF2-40B4-BE49-F238E27FC236}">
                  <a16:creationId xmlns:a16="http://schemas.microsoft.com/office/drawing/2014/main" id="{8352D7E5-1D42-095A-6264-E22CABA65399}"/>
                </a:ext>
              </a:extLst>
            </p:cNvPr>
            <p:cNvSpPr/>
            <p:nvPr/>
          </p:nvSpPr>
          <p:spPr bwMode="auto">
            <a:xfrm rot="5400000">
              <a:off x="11277384"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6" name="Oval 75">
              <a:extLst>
                <a:ext uri="{FF2B5EF4-FFF2-40B4-BE49-F238E27FC236}">
                  <a16:creationId xmlns:a16="http://schemas.microsoft.com/office/drawing/2014/main" id="{432CB5A7-1F46-6D3E-6BF0-9D04171733BE}"/>
                </a:ext>
              </a:extLst>
            </p:cNvPr>
            <p:cNvSpPr/>
            <p:nvPr/>
          </p:nvSpPr>
          <p:spPr bwMode="auto">
            <a:xfrm rot="5400000">
              <a:off x="11016820" y="6502615"/>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5AF8893D-3C15-3BD6-D997-D639559D308A}"/>
                </a:ext>
              </a:extLst>
            </p:cNvPr>
            <p:cNvSpPr/>
            <p:nvPr/>
          </p:nvSpPr>
          <p:spPr bwMode="auto">
            <a:xfrm rot="5400000">
              <a:off x="1153795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8" name="Oval 77">
              <a:extLst>
                <a:ext uri="{FF2B5EF4-FFF2-40B4-BE49-F238E27FC236}">
                  <a16:creationId xmlns:a16="http://schemas.microsoft.com/office/drawing/2014/main" id="{CBC42C8E-D62B-7792-7EB7-D7352C9645DA}"/>
                </a:ext>
              </a:extLst>
            </p:cNvPr>
            <p:cNvSpPr/>
            <p:nvPr/>
          </p:nvSpPr>
          <p:spPr bwMode="auto">
            <a:xfrm rot="5400000">
              <a:off x="11277384"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D64392F9-3C23-70DD-56F4-DCAA1F8A4B10}"/>
                </a:ext>
              </a:extLst>
            </p:cNvPr>
            <p:cNvSpPr/>
            <p:nvPr/>
          </p:nvSpPr>
          <p:spPr bwMode="auto">
            <a:xfrm rot="5400000">
              <a:off x="11537950" y="5981484"/>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0" name="Oval 79">
              <a:extLst>
                <a:ext uri="{FF2B5EF4-FFF2-40B4-BE49-F238E27FC236}">
                  <a16:creationId xmlns:a16="http://schemas.microsoft.com/office/drawing/2014/main" id="{C3D96143-81DE-9835-79A0-8BEDCED415FF}"/>
                </a:ext>
              </a:extLst>
            </p:cNvPr>
            <p:cNvSpPr/>
            <p:nvPr/>
          </p:nvSpPr>
          <p:spPr bwMode="auto">
            <a:xfrm rot="5400000">
              <a:off x="11016820" y="624205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1" name="Oval 80">
              <a:extLst>
                <a:ext uri="{FF2B5EF4-FFF2-40B4-BE49-F238E27FC236}">
                  <a16:creationId xmlns:a16="http://schemas.microsoft.com/office/drawing/2014/main" id="{2EF2A520-8CE1-BAAA-B1E9-9B9E9E95BA0A}"/>
                </a:ext>
              </a:extLst>
            </p:cNvPr>
            <p:cNvSpPr/>
            <p:nvPr/>
          </p:nvSpPr>
          <p:spPr bwMode="auto">
            <a:xfrm rot="5400000">
              <a:off x="11537950" y="5720920"/>
              <a:ext cx="88684" cy="88684"/>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82" name="Free-form: Shape 81">
            <a:extLst>
              <a:ext uri="{FF2B5EF4-FFF2-40B4-BE49-F238E27FC236}">
                <a16:creationId xmlns:a16="http://schemas.microsoft.com/office/drawing/2014/main" id="{DAF02231-77D6-1273-D9CC-2C5922C98250}"/>
              </a:ext>
            </a:extLst>
          </p:cNvPr>
          <p:cNvSpPr/>
          <p:nvPr userDrawn="1"/>
        </p:nvSpPr>
        <p:spPr bwMode="auto">
          <a:xfrm>
            <a:off x="1714499" y="1498600"/>
            <a:ext cx="5829301" cy="1829924"/>
          </a:xfrm>
          <a:custGeom>
            <a:avLst/>
            <a:gdLst>
              <a:gd name="connsiteX0" fmla="*/ 228600 w 4343400"/>
              <a:gd name="connsiteY0" fmla="*/ 1473200 h 1473200"/>
              <a:gd name="connsiteX1" fmla="*/ 0 w 4343400"/>
              <a:gd name="connsiteY1" fmla="*/ 1473200 h 1473200"/>
              <a:gd name="connsiteX2" fmla="*/ 0 w 4343400"/>
              <a:gd name="connsiteY2" fmla="*/ 0 h 1473200"/>
              <a:gd name="connsiteX3" fmla="*/ 4343400 w 4343400"/>
              <a:gd name="connsiteY3" fmla="*/ 0 h 1473200"/>
              <a:gd name="connsiteX4" fmla="*/ 4343400 w 4343400"/>
              <a:gd name="connsiteY4" fmla="*/ 304800 h 1473200"/>
              <a:gd name="connsiteX0" fmla="*/ 0 w 4343400"/>
              <a:gd name="connsiteY0" fmla="*/ 1473200 h 1473200"/>
              <a:gd name="connsiteX1" fmla="*/ 0 w 4343400"/>
              <a:gd name="connsiteY1" fmla="*/ 0 h 1473200"/>
              <a:gd name="connsiteX2" fmla="*/ 4343400 w 4343400"/>
              <a:gd name="connsiteY2" fmla="*/ 0 h 1473200"/>
              <a:gd name="connsiteX3" fmla="*/ 4343400 w 4343400"/>
              <a:gd name="connsiteY3" fmla="*/ 304800 h 1473200"/>
            </a:gdLst>
            <a:ahLst/>
            <a:cxnLst>
              <a:cxn ang="0">
                <a:pos x="connsiteX0" y="connsiteY0"/>
              </a:cxn>
              <a:cxn ang="0">
                <a:pos x="connsiteX1" y="connsiteY1"/>
              </a:cxn>
              <a:cxn ang="0">
                <a:pos x="connsiteX2" y="connsiteY2"/>
              </a:cxn>
              <a:cxn ang="0">
                <a:pos x="connsiteX3" y="connsiteY3"/>
              </a:cxn>
            </a:cxnLst>
            <a:rect l="l" t="t" r="r" b="b"/>
            <a:pathLst>
              <a:path w="4343400" h="1473200">
                <a:moveTo>
                  <a:pt x="0" y="1473200"/>
                </a:moveTo>
                <a:lnTo>
                  <a:pt x="0" y="0"/>
                </a:lnTo>
                <a:lnTo>
                  <a:pt x="4343400" y="0"/>
                </a:lnTo>
                <a:lnTo>
                  <a:pt x="4343400" y="304800"/>
                </a:lnTo>
              </a:path>
            </a:pathLst>
          </a:custGeom>
          <a:noFill/>
          <a:ln w="63500"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6" name="Group 85">
            <a:extLst>
              <a:ext uri="{FF2B5EF4-FFF2-40B4-BE49-F238E27FC236}">
                <a16:creationId xmlns:a16="http://schemas.microsoft.com/office/drawing/2014/main" id="{E78E5A3B-573D-8EAA-2EDC-2A58D18893A4}"/>
              </a:ext>
            </a:extLst>
          </p:cNvPr>
          <p:cNvGrpSpPr/>
          <p:nvPr userDrawn="1"/>
        </p:nvGrpSpPr>
        <p:grpSpPr>
          <a:xfrm>
            <a:off x="1714499" y="4027444"/>
            <a:ext cx="600855" cy="789824"/>
            <a:chOff x="1463597" y="3871131"/>
            <a:chExt cx="545832" cy="717497"/>
          </a:xfrm>
        </p:grpSpPr>
        <p:sp>
          <p:nvSpPr>
            <p:cNvPr id="87" name="Graphic 317">
              <a:extLst>
                <a:ext uri="{FF2B5EF4-FFF2-40B4-BE49-F238E27FC236}">
                  <a16:creationId xmlns:a16="http://schemas.microsoft.com/office/drawing/2014/main" id="{2FFDB439-2F7B-3B1E-CE78-BA7807C99AA0}"/>
                </a:ext>
              </a:extLst>
            </p:cNvPr>
            <p:cNvSpPr/>
            <p:nvPr/>
          </p:nvSpPr>
          <p:spPr>
            <a:xfrm rot="16200000">
              <a:off x="1428057" y="4007257"/>
              <a:ext cx="717497" cy="44524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solidFill>
              <a:schemeClr val="bg1">
                <a:lumMod val="95000"/>
              </a:schemeClr>
            </a:solidFill>
            <a:ln w="508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Graphic 318">
              <a:extLst>
                <a:ext uri="{FF2B5EF4-FFF2-40B4-BE49-F238E27FC236}">
                  <a16:creationId xmlns:a16="http://schemas.microsoft.com/office/drawing/2014/main" id="{5EAF443F-3B09-AFA5-713A-8E51763F6818}"/>
                </a:ext>
              </a:extLst>
            </p:cNvPr>
            <p:cNvSpPr/>
            <p:nvPr/>
          </p:nvSpPr>
          <p:spPr>
            <a:xfrm rot="16200000">
              <a:off x="1353386" y="4049637"/>
              <a:ext cx="580908" cy="360486"/>
            </a:xfrm>
            <a:custGeom>
              <a:avLst/>
              <a:gdLst>
                <a:gd name="connsiteX0" fmla="*/ 358722 w 717497"/>
                <a:gd name="connsiteY0" fmla="*/ 0 h 445246"/>
                <a:gd name="connsiteX1" fmla="*/ 673142 w 717497"/>
                <a:gd name="connsiteY1" fmla="*/ 0 h 445246"/>
                <a:gd name="connsiteX2" fmla="*/ 706385 w 717497"/>
                <a:gd name="connsiteY2" fmla="*/ 73533 h 445246"/>
                <a:gd name="connsiteX3" fmla="*/ 565034 w 717497"/>
                <a:gd name="connsiteY3" fmla="*/ 233934 h 445246"/>
                <a:gd name="connsiteX4" fmla="*/ 392060 w 717497"/>
                <a:gd name="connsiteY4" fmla="*/ 430244 h 445246"/>
                <a:gd name="connsiteX5" fmla="*/ 325575 w 717497"/>
                <a:gd name="connsiteY5" fmla="*/ 430244 h 445246"/>
                <a:gd name="connsiteX6" fmla="*/ 152506 w 717497"/>
                <a:gd name="connsiteY6" fmla="*/ 234029 h 445246"/>
                <a:gd name="connsiteX7" fmla="*/ 11155 w 717497"/>
                <a:gd name="connsiteY7" fmla="*/ 73533 h 445246"/>
                <a:gd name="connsiteX8" fmla="*/ 44397 w 717497"/>
                <a:gd name="connsiteY8" fmla="*/ 0 h 445246"/>
                <a:gd name="connsiteX9" fmla="*/ 358722 w 717497"/>
                <a:gd name="connsiteY9" fmla="*/ 0 h 44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7497" h="445246">
                  <a:moveTo>
                    <a:pt x="358722" y="0"/>
                  </a:moveTo>
                  <a:lnTo>
                    <a:pt x="673142" y="0"/>
                  </a:lnTo>
                  <a:cubicBezTo>
                    <a:pt x="711242" y="0"/>
                    <a:pt x="731531" y="44958"/>
                    <a:pt x="706385" y="73533"/>
                  </a:cubicBezTo>
                  <a:lnTo>
                    <a:pt x="565034" y="233934"/>
                  </a:lnTo>
                  <a:lnTo>
                    <a:pt x="392060" y="430244"/>
                  </a:lnTo>
                  <a:cubicBezTo>
                    <a:pt x="374438" y="450247"/>
                    <a:pt x="343196" y="450247"/>
                    <a:pt x="325575" y="430244"/>
                  </a:cubicBezTo>
                  <a:lnTo>
                    <a:pt x="152506" y="234029"/>
                  </a:lnTo>
                  <a:lnTo>
                    <a:pt x="11155" y="73533"/>
                  </a:lnTo>
                  <a:cubicBezTo>
                    <a:pt x="-14086" y="44958"/>
                    <a:pt x="6297" y="0"/>
                    <a:pt x="44397" y="0"/>
                  </a:cubicBezTo>
                  <a:lnTo>
                    <a:pt x="358722" y="0"/>
                  </a:lnTo>
                  <a:close/>
                </a:path>
              </a:pathLst>
            </a:custGeom>
            <a:noFill/>
            <a:ln w="12700" cap="flat">
              <a:solidFill>
                <a:schemeClr val="bg1">
                  <a:lumMod val="75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89" name="Free-form: Shape 88">
            <a:extLst>
              <a:ext uri="{FF2B5EF4-FFF2-40B4-BE49-F238E27FC236}">
                <a16:creationId xmlns:a16="http://schemas.microsoft.com/office/drawing/2014/main" id="{7C11D0DB-B1BF-9C66-06DE-20BB7B89491F}"/>
              </a:ext>
            </a:extLst>
          </p:cNvPr>
          <p:cNvSpPr/>
          <p:nvPr userDrawn="1"/>
        </p:nvSpPr>
        <p:spPr bwMode="auto">
          <a:xfrm>
            <a:off x="2" y="5647174"/>
            <a:ext cx="2699684" cy="1210826"/>
          </a:xfrm>
          <a:custGeom>
            <a:avLst/>
            <a:gdLst>
              <a:gd name="connsiteX0" fmla="*/ 447685 w 3175561"/>
              <a:gd name="connsiteY0" fmla="*/ 0 h 1424260"/>
              <a:gd name="connsiteX1" fmla="*/ 3016378 w 3175561"/>
              <a:gd name="connsiteY1" fmla="*/ 1211388 h 1424260"/>
              <a:gd name="connsiteX2" fmla="*/ 3175561 w 3175561"/>
              <a:gd name="connsiteY2" fmla="*/ 1424260 h 1424260"/>
              <a:gd name="connsiteX3" fmla="*/ 2245404 w 3175561"/>
              <a:gd name="connsiteY3" fmla="*/ 1424260 h 1424260"/>
              <a:gd name="connsiteX4" fmla="*/ 2115220 w 3175561"/>
              <a:gd name="connsiteY4" fmla="*/ 1305941 h 1424260"/>
              <a:gd name="connsiteX5" fmla="*/ 447685 w 3175561"/>
              <a:gd name="connsiteY5" fmla="*/ 707311 h 1424260"/>
              <a:gd name="connsiteX6" fmla="*/ 179649 w 3175561"/>
              <a:gd name="connsiteY6" fmla="*/ 720846 h 1424260"/>
              <a:gd name="connsiteX7" fmla="*/ 0 w 3175561"/>
              <a:gd name="connsiteY7" fmla="*/ 748264 h 1424260"/>
              <a:gd name="connsiteX8" fmla="*/ 0 w 3175561"/>
              <a:gd name="connsiteY8" fmla="*/ 30825 h 1424260"/>
              <a:gd name="connsiteX9" fmla="*/ 107331 w 3175561"/>
              <a:gd name="connsiteY9" fmla="*/ 17187 h 1424260"/>
              <a:gd name="connsiteX10" fmla="*/ 447685 w 3175561"/>
              <a:gd name="connsiteY10" fmla="*/ 0 h 1424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561" h="1424260">
                <a:moveTo>
                  <a:pt x="447685" y="0"/>
                </a:moveTo>
                <a:cubicBezTo>
                  <a:pt x="1481822" y="0"/>
                  <a:pt x="2405820" y="471563"/>
                  <a:pt x="3016378" y="1211388"/>
                </a:cubicBezTo>
                <a:lnTo>
                  <a:pt x="3175561" y="1424260"/>
                </a:lnTo>
                <a:lnTo>
                  <a:pt x="2245404" y="1424260"/>
                </a:lnTo>
                <a:lnTo>
                  <a:pt x="2115220" y="1305941"/>
                </a:lnTo>
                <a:cubicBezTo>
                  <a:pt x="1662065" y="931964"/>
                  <a:pt x="1081110" y="707311"/>
                  <a:pt x="447685" y="707311"/>
                </a:cubicBezTo>
                <a:cubicBezTo>
                  <a:pt x="357196" y="707311"/>
                  <a:pt x="267777" y="711896"/>
                  <a:pt x="179649" y="720846"/>
                </a:cubicBezTo>
                <a:lnTo>
                  <a:pt x="0" y="748264"/>
                </a:lnTo>
                <a:lnTo>
                  <a:pt x="0" y="30825"/>
                </a:lnTo>
                <a:lnTo>
                  <a:pt x="107331" y="17187"/>
                </a:lnTo>
                <a:cubicBezTo>
                  <a:pt x="219237" y="5822"/>
                  <a:pt x="332781" y="0"/>
                  <a:pt x="447685" y="0"/>
                </a:cubicBezTo>
                <a:close/>
              </a:path>
            </a:pathLst>
          </a:custGeom>
          <a:pattFill prst="wdDnDiag">
            <a:fgClr>
              <a:srgbClr val="D8E9F6"/>
            </a:fgClr>
            <a:bgClr>
              <a:schemeClr val="bg1"/>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2270758" y="2124717"/>
            <a:ext cx="5829297" cy="1354217"/>
          </a:xfrm>
          <a:noFill/>
        </p:spPr>
        <p:txBody>
          <a:bodyPr wrap="square" lIns="0" tIns="0" rIns="0" bIns="0" anchor="b" anchorCtr="0">
            <a:spAutoFit/>
          </a:bodyPr>
          <a:lstStyle>
            <a:lvl1pPr marL="0" algn="l" defTabSz="932742" rtl="0" eaLnBrk="1" latinLnBrk="0" hangingPunct="1">
              <a:lnSpc>
                <a:spcPct val="100000"/>
              </a:lnSpc>
              <a:spcBef>
                <a:spcPct val="0"/>
              </a:spcBef>
              <a:buNone/>
              <a:defRPr lang="en-US" sz="4400" b="0" kern="1200" cap="none" spc="-50" baseline="0" dirty="0">
                <a:ln w="3175">
                  <a:noFill/>
                </a:ln>
                <a:solidFill>
                  <a:schemeClr val="bg2"/>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Event name or presentation title </a:t>
            </a:r>
          </a:p>
        </p:txBody>
      </p:sp>
      <p:sp>
        <p:nvSpPr>
          <p:cNvPr id="5" name="Text Placeholder 4"/>
          <p:cNvSpPr>
            <a:spLocks noGrp="1"/>
          </p:cNvSpPr>
          <p:nvPr>
            <p:ph type="body" sz="quarter" idx="12" hasCustomPrompt="1"/>
          </p:nvPr>
        </p:nvSpPr>
        <p:spPr>
          <a:xfrm>
            <a:off x="2619375" y="4268468"/>
            <a:ext cx="5486400" cy="307777"/>
          </a:xfrm>
          <a:noFill/>
        </p:spPr>
        <p:txBody>
          <a:bodyPr wrap="square" lIns="0" tIns="0" rIns="0" bIns="0">
            <a:spAutoFit/>
          </a:bodyPr>
          <a:lstStyle>
            <a:lvl1pPr marL="0" indent="0">
              <a:spcBef>
                <a:spcPts val="0"/>
              </a:spcBef>
              <a:buNone/>
              <a:defRPr kumimoji="0" lang="en-US" sz="2000" b="0" i="0" u="none" strike="noStrike" kern="1200" cap="none" spc="0" normalizeH="0" baseline="0" dirty="0">
                <a:ln>
                  <a:noFill/>
                </a:ln>
                <a:solidFill>
                  <a:srgbClr val="FFFFFF">
                    <a:lumMod val="50000"/>
                  </a:srgbClr>
                </a:solidFill>
                <a:effectLst/>
                <a:uLnTx/>
                <a:uFillTx/>
                <a:latin typeface="Segoe UI Semibold"/>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2619375" y="4859638"/>
            <a:ext cx="5486400" cy="837152"/>
          </a:xfrm>
        </p:spPr>
        <p:txBody>
          <a:bodyPr/>
          <a:lstStyle>
            <a:lvl1pPr marL="0" indent="0">
              <a:spcBef>
                <a:spcPts val="24"/>
              </a:spcBef>
              <a:buNone/>
              <a:defRPr kumimoji="0" lang="en-US" sz="1600" b="0" i="0" u="none" strike="noStrike" kern="1200" cap="none" spc="0" normalizeH="0" baseline="0" dirty="0">
                <a:ln>
                  <a:noFill/>
                </a:ln>
                <a:solidFill>
                  <a:srgbClr val="000000"/>
                </a:solidFill>
                <a:effectLst/>
                <a:uLnTx/>
                <a:uFillTx/>
                <a:latin typeface="Segoe UI"/>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Other information</a:t>
            </a:r>
          </a:p>
        </p:txBody>
      </p:sp>
    </p:spTree>
    <p:extLst>
      <p:ext uri="{BB962C8B-B14F-4D97-AF65-F5344CB8AC3E}">
        <p14:creationId xmlns:p14="http://schemas.microsoft.com/office/powerpoint/2010/main" val="393983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72">
          <p15:clr>
            <a:srgbClr val="5ACBF0"/>
          </p15:clr>
        </p15:guide>
        <p15:guide id="3" pos="384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4360355"/>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140471681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725540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0307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39727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436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21063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07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92653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519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ED844777-CE79-0284-5BE2-894F11F01939}"/>
              </a:ext>
            </a:extLst>
          </p:cNvPr>
          <p:cNvSpPr/>
          <p:nvPr userDrawn="1"/>
        </p:nvSpPr>
        <p:spPr>
          <a:xfrm>
            <a:off x="531361" y="4955412"/>
            <a:ext cx="1462540" cy="1390022"/>
          </a:xfrm>
          <a:custGeom>
            <a:avLst/>
            <a:gdLst>
              <a:gd name="connsiteX0" fmla="*/ 1182547 w 1182546"/>
              <a:gd name="connsiteY0" fmla="*/ 595820 h 1191639"/>
              <a:gd name="connsiteX1" fmla="*/ 591273 w 1182546"/>
              <a:gd name="connsiteY1" fmla="*/ 1191640 h 1191639"/>
              <a:gd name="connsiteX2" fmla="*/ 0 w 1182546"/>
              <a:gd name="connsiteY2" fmla="*/ 595820 h 1191639"/>
              <a:gd name="connsiteX3" fmla="*/ 591273 w 1182546"/>
              <a:gd name="connsiteY3" fmla="*/ 0 h 1191639"/>
              <a:gd name="connsiteX4" fmla="*/ 1182547 w 1182546"/>
              <a:gd name="connsiteY4" fmla="*/ 595820 h 11916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2546" h="1191639">
                <a:moveTo>
                  <a:pt x="1182547" y="595820"/>
                </a:moveTo>
                <a:cubicBezTo>
                  <a:pt x="1182547" y="924882"/>
                  <a:pt x="917825" y="1191640"/>
                  <a:pt x="591273" y="1191640"/>
                </a:cubicBezTo>
                <a:cubicBezTo>
                  <a:pt x="264721" y="1191640"/>
                  <a:pt x="0" y="924882"/>
                  <a:pt x="0" y="595820"/>
                </a:cubicBezTo>
                <a:cubicBezTo>
                  <a:pt x="0" y="266758"/>
                  <a:pt x="264721" y="0"/>
                  <a:pt x="591273" y="0"/>
                </a:cubicBezTo>
                <a:cubicBezTo>
                  <a:pt x="917825" y="0"/>
                  <a:pt x="1182547" y="266758"/>
                  <a:pt x="1182547" y="595820"/>
                </a:cubicBezTo>
                <a:close/>
              </a:path>
            </a:pathLst>
          </a:custGeom>
          <a:pattFill prst="wdDnDiag">
            <a:fgClr>
              <a:schemeClr val="accent2">
                <a:lumMod val="20000"/>
                <a:lumOff val="80000"/>
              </a:schemeClr>
            </a:fgClr>
            <a:bgClr>
              <a:schemeClr val="bg1"/>
            </a:bgClr>
          </a:pattFill>
          <a:ln w="14405"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0AF8181F-29BE-6A80-09A3-61738088E5A7}"/>
              </a:ext>
            </a:extLst>
          </p:cNvPr>
          <p:cNvSpPr/>
          <p:nvPr userDrawn="1"/>
        </p:nvSpPr>
        <p:spPr>
          <a:xfrm flipV="1">
            <a:off x="1" y="2085662"/>
            <a:ext cx="12191998" cy="3282750"/>
          </a:xfrm>
          <a:custGeom>
            <a:avLst/>
            <a:gdLst>
              <a:gd name="connsiteX0" fmla="*/ 225390 w 12191998"/>
              <a:gd name="connsiteY0" fmla="*/ 3282750 h 3282750"/>
              <a:gd name="connsiteX1" fmla="*/ 9880096 w 12191998"/>
              <a:gd name="connsiteY1" fmla="*/ 3282750 h 3282750"/>
              <a:gd name="connsiteX2" fmla="*/ 10320199 w 12191998"/>
              <a:gd name="connsiteY2" fmla="*/ 3100060 h 3282750"/>
              <a:gd name="connsiteX3" fmla="*/ 12191998 w 12191998"/>
              <a:gd name="connsiteY3" fmla="*/ 1221634 h 3282750"/>
              <a:gd name="connsiteX4" fmla="*/ 12191998 w 12191998"/>
              <a:gd name="connsiteY4" fmla="*/ 1523 h 3282750"/>
              <a:gd name="connsiteX5" fmla="*/ 11409355 w 12191998"/>
              <a:gd name="connsiteY5" fmla="*/ 1523 h 3282750"/>
              <a:gd name="connsiteX6" fmla="*/ 11410872 w 12191998"/>
              <a:gd name="connsiteY6" fmla="*/ 0 h 3282750"/>
              <a:gd name="connsiteX7" fmla="*/ 9138442 w 12191998"/>
              <a:gd name="connsiteY7" fmla="*/ 0 h 3282750"/>
              <a:gd name="connsiteX8" fmla="*/ 6866012 w 12191998"/>
              <a:gd name="connsiteY8" fmla="*/ 0 h 3282750"/>
              <a:gd name="connsiteX9" fmla="*/ 5045748 w 12191998"/>
              <a:gd name="connsiteY9" fmla="*/ 0 h 3282750"/>
              <a:gd name="connsiteX10" fmla="*/ 4593580 w 12191998"/>
              <a:gd name="connsiteY10" fmla="*/ 0 h 3282750"/>
              <a:gd name="connsiteX11" fmla="*/ 2773318 w 12191998"/>
              <a:gd name="connsiteY11" fmla="*/ 0 h 3282750"/>
              <a:gd name="connsiteX12" fmla="*/ 500887 w 12191998"/>
              <a:gd name="connsiteY12" fmla="*/ 0 h 3282750"/>
              <a:gd name="connsiteX13" fmla="*/ 0 w 12191998"/>
              <a:gd name="connsiteY13" fmla="*/ 0 h 3282750"/>
              <a:gd name="connsiteX14" fmla="*/ 0 w 12191998"/>
              <a:gd name="connsiteY14" fmla="*/ 3282749 h 3282750"/>
              <a:gd name="connsiteX15" fmla="*/ 225390 w 12191998"/>
              <a:gd name="connsiteY15" fmla="*/ 3282749 h 3282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1998" h="3282750">
                <a:moveTo>
                  <a:pt x="225390" y="3282750"/>
                </a:moveTo>
                <a:lnTo>
                  <a:pt x="9880096" y="3282750"/>
                </a:lnTo>
                <a:cubicBezTo>
                  <a:pt x="10045266" y="3282750"/>
                  <a:pt x="10203546" y="3217012"/>
                  <a:pt x="10320199" y="3100060"/>
                </a:cubicBezTo>
                <a:lnTo>
                  <a:pt x="12191998" y="1221634"/>
                </a:lnTo>
                <a:lnTo>
                  <a:pt x="12191998" y="1523"/>
                </a:lnTo>
                <a:lnTo>
                  <a:pt x="11409355" y="1523"/>
                </a:lnTo>
                <a:lnTo>
                  <a:pt x="11410872" y="0"/>
                </a:lnTo>
                <a:lnTo>
                  <a:pt x="9138442" y="0"/>
                </a:lnTo>
                <a:lnTo>
                  <a:pt x="6866012" y="0"/>
                </a:lnTo>
                <a:lnTo>
                  <a:pt x="5045748" y="0"/>
                </a:lnTo>
                <a:lnTo>
                  <a:pt x="4593580" y="0"/>
                </a:lnTo>
                <a:lnTo>
                  <a:pt x="2773318" y="0"/>
                </a:lnTo>
                <a:lnTo>
                  <a:pt x="500887" y="0"/>
                </a:lnTo>
                <a:lnTo>
                  <a:pt x="0" y="0"/>
                </a:lnTo>
                <a:lnTo>
                  <a:pt x="0" y="3282749"/>
                </a:lnTo>
                <a:lnTo>
                  <a:pt x="225390" y="3282749"/>
                </a:lnTo>
                <a:close/>
              </a:path>
            </a:pathLst>
          </a:custGeom>
          <a:solidFill>
            <a:schemeClr val="bg1">
              <a:lumMod val="95000"/>
            </a:schemeClr>
          </a:solidFill>
          <a:ln w="144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Freeform: Shape 4">
            <a:extLst>
              <a:ext uri="{FF2B5EF4-FFF2-40B4-BE49-F238E27FC236}">
                <a16:creationId xmlns:a16="http://schemas.microsoft.com/office/drawing/2014/main" id="{B3C25D0A-1F33-776E-6F3E-6A0A063F92B0}"/>
              </a:ext>
            </a:extLst>
          </p:cNvPr>
          <p:cNvSpPr/>
          <p:nvPr userDrawn="1"/>
        </p:nvSpPr>
        <p:spPr>
          <a:xfrm flipV="1">
            <a:off x="7329714" y="0"/>
            <a:ext cx="4862286" cy="3709134"/>
          </a:xfrm>
          <a:custGeom>
            <a:avLst/>
            <a:gdLst>
              <a:gd name="connsiteX0" fmla="*/ 5285805 w 5285804"/>
              <a:gd name="connsiteY0" fmla="*/ 0 h 4032209"/>
              <a:gd name="connsiteX1" fmla="*/ 5285805 w 5285804"/>
              <a:gd name="connsiteY1" fmla="*/ 4032209 h 4032209"/>
              <a:gd name="connsiteX2" fmla="*/ 0 w 5285804"/>
              <a:gd name="connsiteY2" fmla="*/ 4032209 h 4032209"/>
              <a:gd name="connsiteX3" fmla="*/ 0 w 5285804"/>
              <a:gd name="connsiteY3" fmla="*/ 3667624 h 4032209"/>
              <a:gd name="connsiteX4" fmla="*/ 1241008 w 5285804"/>
              <a:gd name="connsiteY4" fmla="*/ 2150979 h 4032209"/>
              <a:gd name="connsiteX5" fmla="*/ 1533020 w 5285804"/>
              <a:gd name="connsiteY5" fmla="*/ 2122817 h 4032209"/>
              <a:gd name="connsiteX6" fmla="*/ 2777955 w 5285804"/>
              <a:gd name="connsiteY6" fmla="*/ 2122817 h 4032209"/>
              <a:gd name="connsiteX7" fmla="*/ 3592354 w 5285804"/>
              <a:gd name="connsiteY7" fmla="*/ 1773606 h 4032209"/>
              <a:gd name="connsiteX8" fmla="*/ 4093289 w 5285804"/>
              <a:gd name="connsiteY8" fmla="*/ 1249029 h 4032209"/>
              <a:gd name="connsiteX9" fmla="*/ 4216408 w 5285804"/>
              <a:gd name="connsiteY9" fmla="*/ 1120092 h 4032209"/>
              <a:gd name="connsiteX10" fmla="*/ 5285503 w 5285804"/>
              <a:gd name="connsiteY10" fmla="*/ 305 h 4032209"/>
              <a:gd name="connsiteX11" fmla="*/ 5285805 w 5285804"/>
              <a:gd name="connsiteY11" fmla="*/ 0 h 4032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85804" h="4032209">
                <a:moveTo>
                  <a:pt x="5285805" y="0"/>
                </a:moveTo>
                <a:lnTo>
                  <a:pt x="5285805" y="4032209"/>
                </a:lnTo>
                <a:lnTo>
                  <a:pt x="0" y="4032209"/>
                </a:lnTo>
                <a:lnTo>
                  <a:pt x="0" y="3667624"/>
                </a:lnTo>
                <a:cubicBezTo>
                  <a:pt x="0" y="2915010"/>
                  <a:pt x="534019" y="2288288"/>
                  <a:pt x="1241008" y="2150979"/>
                </a:cubicBezTo>
                <a:cubicBezTo>
                  <a:pt x="1335576" y="2132407"/>
                  <a:pt x="1433165" y="2122817"/>
                  <a:pt x="1533020" y="2122817"/>
                </a:cubicBezTo>
                <a:lnTo>
                  <a:pt x="2777955" y="2122817"/>
                </a:lnTo>
                <a:cubicBezTo>
                  <a:pt x="3085224" y="2122817"/>
                  <a:pt x="3379199" y="1996772"/>
                  <a:pt x="3592354" y="1773606"/>
                </a:cubicBezTo>
                <a:lnTo>
                  <a:pt x="4093289" y="1249029"/>
                </a:lnTo>
                <a:lnTo>
                  <a:pt x="4216408" y="1120092"/>
                </a:lnTo>
                <a:lnTo>
                  <a:pt x="5285503" y="305"/>
                </a:lnTo>
                <a:lnTo>
                  <a:pt x="5285805" y="0"/>
                </a:lnTo>
                <a:close/>
              </a:path>
            </a:pathLst>
          </a:custGeom>
          <a:solidFill>
            <a:schemeClr val="bg2">
              <a:lumMod val="20000"/>
              <a:lumOff val="80000"/>
              <a:alpha val="30000"/>
            </a:schemeClr>
          </a:solidFill>
          <a:ln w="14405" cap="flat">
            <a:noFill/>
            <a:prstDash val="solid"/>
            <a:miter/>
          </a:ln>
        </p:spPr>
        <p:txBody>
          <a:bodyPr rtlCol="0" anchor="ctr"/>
          <a:lstStyle/>
          <a:p>
            <a:endParaRPr lang="en-US"/>
          </a:p>
        </p:txBody>
      </p:sp>
      <p:grpSp>
        <p:nvGrpSpPr>
          <p:cNvPr id="8" name="Group 7">
            <a:extLst>
              <a:ext uri="{FF2B5EF4-FFF2-40B4-BE49-F238E27FC236}">
                <a16:creationId xmlns:a16="http://schemas.microsoft.com/office/drawing/2014/main" id="{0652A53A-E401-C01D-5589-E40F2FCFFE2A}"/>
              </a:ext>
            </a:extLst>
          </p:cNvPr>
          <p:cNvGrpSpPr/>
          <p:nvPr userDrawn="1"/>
        </p:nvGrpSpPr>
        <p:grpSpPr>
          <a:xfrm>
            <a:off x="10348517" y="5559865"/>
            <a:ext cx="1843479" cy="1298140"/>
            <a:chOff x="10348517" y="5559865"/>
            <a:chExt cx="1843479" cy="1298140"/>
          </a:xfrm>
        </p:grpSpPr>
        <p:grpSp>
          <p:nvGrpSpPr>
            <p:cNvPr id="10" name="Graphic 8">
              <a:extLst>
                <a:ext uri="{FF2B5EF4-FFF2-40B4-BE49-F238E27FC236}">
                  <a16:creationId xmlns:a16="http://schemas.microsoft.com/office/drawing/2014/main" id="{F8016201-D7C6-68F7-DEA4-AD786CC9681A}"/>
                </a:ext>
              </a:extLst>
            </p:cNvPr>
            <p:cNvGrpSpPr/>
            <p:nvPr/>
          </p:nvGrpSpPr>
          <p:grpSpPr>
            <a:xfrm flipH="1">
              <a:off x="10348517" y="5687417"/>
              <a:ext cx="1563963" cy="1170588"/>
              <a:chOff x="5302292" y="8602600"/>
              <a:chExt cx="1381243" cy="1033826"/>
            </a:xfrm>
          </p:grpSpPr>
          <p:sp>
            <p:nvSpPr>
              <p:cNvPr id="16" name="Freeform: Shape 15">
                <a:extLst>
                  <a:ext uri="{FF2B5EF4-FFF2-40B4-BE49-F238E27FC236}">
                    <a16:creationId xmlns:a16="http://schemas.microsoft.com/office/drawing/2014/main" id="{2C93684E-892F-CA9D-9DE8-79F3C0DE070D}"/>
                  </a:ext>
                </a:extLst>
              </p:cNvPr>
              <p:cNvSpPr/>
              <p:nvPr/>
            </p:nvSpPr>
            <p:spPr>
              <a:xfrm>
                <a:off x="6012986" y="8960641"/>
                <a:ext cx="670549" cy="675785"/>
              </a:xfrm>
              <a:custGeom>
                <a:avLst/>
                <a:gdLst>
                  <a:gd name="connsiteX0" fmla="*/ 1290709 w 1290709"/>
                  <a:gd name="connsiteY0" fmla="*/ 0 h 1300786"/>
                  <a:gd name="connsiteX1" fmla="*/ 0 w 1290709"/>
                  <a:gd name="connsiteY1" fmla="*/ 1300786 h 1300786"/>
                </a:gdLst>
                <a:ahLst/>
                <a:cxnLst>
                  <a:cxn ang="0">
                    <a:pos x="connsiteX0" y="connsiteY0"/>
                  </a:cxn>
                  <a:cxn ang="0">
                    <a:pos x="connsiteX1" y="connsiteY1"/>
                  </a:cxn>
                </a:cxnLst>
                <a:rect l="l" t="t" r="r" b="b"/>
                <a:pathLst>
                  <a:path w="1290709" h="1300786">
                    <a:moveTo>
                      <a:pt x="1290709"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6FE72EB-4EE6-3B97-4A09-5A81889ACEEB}"/>
                  </a:ext>
                </a:extLst>
              </p:cNvPr>
              <p:cNvSpPr/>
              <p:nvPr/>
            </p:nvSpPr>
            <p:spPr>
              <a:xfrm>
                <a:off x="5776035" y="8841293"/>
                <a:ext cx="789064" cy="795131"/>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726AF702-A088-3F6E-FBA1-B7AA82AD143C}"/>
                  </a:ext>
                </a:extLst>
              </p:cNvPr>
              <p:cNvSpPr/>
              <p:nvPr/>
            </p:nvSpPr>
            <p:spPr>
              <a:xfrm>
                <a:off x="5539166" y="8721948"/>
                <a:ext cx="907497" cy="914475"/>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7DF3AA3-8EA8-90A3-ECB5-80DBADEB446A}"/>
                  </a:ext>
                </a:extLst>
              </p:cNvPr>
              <p:cNvSpPr/>
              <p:nvPr/>
            </p:nvSpPr>
            <p:spPr>
              <a:xfrm>
                <a:off x="5302292" y="8602600"/>
                <a:ext cx="1025935" cy="1033824"/>
              </a:xfrm>
              <a:custGeom>
                <a:avLst/>
                <a:gdLst>
                  <a:gd name="connsiteX0" fmla="*/ 1290860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0" y="0"/>
                    </a:moveTo>
                    <a:lnTo>
                      <a:pt x="0" y="1300786"/>
                    </a:lnTo>
                  </a:path>
                </a:pathLst>
              </a:custGeom>
              <a:ln w="12700" cap="flat">
                <a:solidFill>
                  <a:schemeClr val="bg1">
                    <a:lumMod val="85000"/>
                  </a:schemeClr>
                </a:solidFill>
                <a:prstDash val="solid"/>
                <a:miter/>
              </a:ln>
            </p:spPr>
            <p:txBody>
              <a:bodyPr rtlCol="0" anchor="ctr"/>
              <a:lstStyle/>
              <a:p>
                <a:endParaRPr lang="en-US"/>
              </a:p>
            </p:txBody>
          </p:sp>
        </p:grpSp>
        <p:grpSp>
          <p:nvGrpSpPr>
            <p:cNvPr id="11" name="Graphic 8">
              <a:extLst>
                <a:ext uri="{FF2B5EF4-FFF2-40B4-BE49-F238E27FC236}">
                  <a16:creationId xmlns:a16="http://schemas.microsoft.com/office/drawing/2014/main" id="{AC3289CF-09B3-7069-4B76-09588AF84DDF}"/>
                </a:ext>
              </a:extLst>
            </p:cNvPr>
            <p:cNvGrpSpPr/>
            <p:nvPr/>
          </p:nvGrpSpPr>
          <p:grpSpPr>
            <a:xfrm flipH="1">
              <a:off x="11280562" y="5559865"/>
              <a:ext cx="911434" cy="1298132"/>
              <a:chOff x="5055426" y="8489952"/>
              <a:chExt cx="804949" cy="1146469"/>
            </a:xfrm>
          </p:grpSpPr>
          <p:sp>
            <p:nvSpPr>
              <p:cNvPr id="12" name="Freeform: Shape 11">
                <a:extLst>
                  <a:ext uri="{FF2B5EF4-FFF2-40B4-BE49-F238E27FC236}">
                    <a16:creationId xmlns:a16="http://schemas.microsoft.com/office/drawing/2014/main" id="{7A33D4D5-8187-BD37-1867-EBA824583467}"/>
                  </a:ext>
                </a:extLst>
              </p:cNvPr>
              <p:cNvSpPr/>
              <p:nvPr/>
            </p:nvSpPr>
            <p:spPr>
              <a:xfrm>
                <a:off x="5078021" y="8848144"/>
                <a:ext cx="782354" cy="788277"/>
              </a:xfrm>
              <a:custGeom>
                <a:avLst/>
                <a:gdLst>
                  <a:gd name="connsiteX0" fmla="*/ 1290861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1"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8E5DF6-B228-1927-D581-550B588CDB68}"/>
                  </a:ext>
                </a:extLst>
              </p:cNvPr>
              <p:cNvSpPr/>
              <p:nvPr/>
            </p:nvSpPr>
            <p:spPr>
              <a:xfrm>
                <a:off x="5055426" y="8728797"/>
                <a:ext cx="686515" cy="691712"/>
              </a:xfrm>
              <a:custGeom>
                <a:avLst/>
                <a:gdLst>
                  <a:gd name="connsiteX0" fmla="*/ 1290860 w 1290860"/>
                  <a:gd name="connsiteY0" fmla="*/ 0 h 1300634"/>
                  <a:gd name="connsiteX1" fmla="*/ 0 w 1290860"/>
                  <a:gd name="connsiteY1" fmla="*/ 1300634 h 1300634"/>
                </a:gdLst>
                <a:ahLst/>
                <a:cxnLst>
                  <a:cxn ang="0">
                    <a:pos x="connsiteX0" y="connsiteY0"/>
                  </a:cxn>
                  <a:cxn ang="0">
                    <a:pos x="connsiteX1" y="connsiteY1"/>
                  </a:cxn>
                </a:cxnLst>
                <a:rect l="l" t="t" r="r" b="b"/>
                <a:pathLst>
                  <a:path w="1290860" h="1300634">
                    <a:moveTo>
                      <a:pt x="1290860" y="0"/>
                    </a:moveTo>
                    <a:lnTo>
                      <a:pt x="0" y="1300634"/>
                    </a:lnTo>
                  </a:path>
                </a:pathLst>
              </a:custGeom>
              <a:ln w="12700" cap="flat">
                <a:solidFill>
                  <a:schemeClr val="bg1">
                    <a:lumMod val="85000"/>
                  </a:schemeClr>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F4889C4-3E2A-6838-32BC-1A667153D4EF}"/>
                  </a:ext>
                </a:extLst>
              </p:cNvPr>
              <p:cNvSpPr/>
              <p:nvPr/>
            </p:nvSpPr>
            <p:spPr>
              <a:xfrm>
                <a:off x="5055426" y="8609299"/>
                <a:ext cx="568078" cy="572447"/>
              </a:xfrm>
              <a:custGeom>
                <a:avLst/>
                <a:gdLst>
                  <a:gd name="connsiteX0" fmla="*/ 1290861 w 1290860"/>
                  <a:gd name="connsiteY0" fmla="*/ 0 h 1300786"/>
                  <a:gd name="connsiteX1" fmla="*/ 0 w 1290860"/>
                  <a:gd name="connsiteY1" fmla="*/ 1300786 h 1300786"/>
                </a:gdLst>
                <a:ahLst/>
                <a:cxnLst>
                  <a:cxn ang="0">
                    <a:pos x="connsiteX0" y="connsiteY0"/>
                  </a:cxn>
                  <a:cxn ang="0">
                    <a:pos x="connsiteX1" y="connsiteY1"/>
                  </a:cxn>
                </a:cxnLst>
                <a:rect l="l" t="t" r="r" b="b"/>
                <a:pathLst>
                  <a:path w="1290860" h="1300786">
                    <a:moveTo>
                      <a:pt x="1290861" y="0"/>
                    </a:moveTo>
                    <a:lnTo>
                      <a:pt x="0" y="1300786"/>
                    </a:lnTo>
                  </a:path>
                </a:pathLst>
              </a:custGeom>
              <a:ln w="12700" cap="flat">
                <a:solidFill>
                  <a:schemeClr val="bg1">
                    <a:lumMod val="85000"/>
                  </a:schemeClr>
                </a:solid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5CCD32A-5E75-A627-E14D-6F44D12504A3}"/>
                  </a:ext>
                </a:extLst>
              </p:cNvPr>
              <p:cNvSpPr/>
              <p:nvPr/>
            </p:nvSpPr>
            <p:spPr>
              <a:xfrm>
                <a:off x="5055426" y="8489952"/>
                <a:ext cx="449490" cy="453000"/>
              </a:xfrm>
              <a:custGeom>
                <a:avLst/>
                <a:gdLst>
                  <a:gd name="connsiteX0" fmla="*/ 1290709 w 1290709"/>
                  <a:gd name="connsiteY0" fmla="*/ 0 h 1300786"/>
                  <a:gd name="connsiteX1" fmla="*/ 0 w 1290709"/>
                  <a:gd name="connsiteY1" fmla="*/ 1300787 h 1300786"/>
                </a:gdLst>
                <a:ahLst/>
                <a:cxnLst>
                  <a:cxn ang="0">
                    <a:pos x="connsiteX0" y="connsiteY0"/>
                  </a:cxn>
                  <a:cxn ang="0">
                    <a:pos x="connsiteX1" y="connsiteY1"/>
                  </a:cxn>
                </a:cxnLst>
                <a:rect l="l" t="t" r="r" b="b"/>
                <a:pathLst>
                  <a:path w="1290709" h="1300786">
                    <a:moveTo>
                      <a:pt x="1290709" y="0"/>
                    </a:moveTo>
                    <a:lnTo>
                      <a:pt x="0" y="1300787"/>
                    </a:lnTo>
                  </a:path>
                </a:pathLst>
              </a:custGeom>
              <a:ln w="12700" cap="flat">
                <a:solidFill>
                  <a:schemeClr val="bg1">
                    <a:lumMod val="85000"/>
                  </a:schemeClr>
                </a:solidFill>
                <a:prstDash val="solid"/>
                <a:miter/>
              </a:ln>
            </p:spPr>
            <p:txBody>
              <a:bodyPr rtlCol="0" anchor="ctr"/>
              <a:lstStyle/>
              <a:p>
                <a:endParaRPr lang="en-US"/>
              </a:p>
            </p:txBody>
          </p:sp>
        </p:grpSp>
      </p:grpSp>
      <p:pic>
        <p:nvPicPr>
          <p:cNvPr id="20" name="Graphic 19">
            <a:extLst>
              <a:ext uri="{FF2B5EF4-FFF2-40B4-BE49-F238E27FC236}">
                <a16:creationId xmlns:a16="http://schemas.microsoft.com/office/drawing/2014/main" id="{CF0D4489-DE7F-FE2F-298A-D109E1B47D0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19161" y="2357437"/>
            <a:ext cx="5866264" cy="423863"/>
          </a:xfrm>
          <a:prstGeom prst="rect">
            <a:avLst/>
          </a:prstGeom>
        </p:spPr>
      </p:pic>
      <p:sp>
        <p:nvSpPr>
          <p:cNvPr id="2" name="Title 1">
            <a:extLst>
              <a:ext uri="{FF2B5EF4-FFF2-40B4-BE49-F238E27FC236}">
                <a16:creationId xmlns:a16="http://schemas.microsoft.com/office/drawing/2014/main" id="{F1136817-8D12-7A19-C49E-B7812A53F312}"/>
              </a:ext>
            </a:extLst>
          </p:cNvPr>
          <p:cNvSpPr>
            <a:spLocks noGrp="1"/>
          </p:cNvSpPr>
          <p:nvPr>
            <p:ph type="title"/>
          </p:nvPr>
        </p:nvSpPr>
        <p:spPr>
          <a:xfrm>
            <a:off x="604894" y="3388484"/>
            <a:ext cx="11018520" cy="677108"/>
          </a:xfrm>
        </p:spPr>
        <p:txBody>
          <a:bodyPr anchor="ctr"/>
          <a:lstStyle>
            <a:lvl1pPr>
              <a:defRPr sz="4400">
                <a:solidFill>
                  <a:schemeClr val="bg2"/>
                </a:solidFill>
              </a:defRPr>
            </a:lvl1pPr>
          </a:lstStyle>
          <a:p>
            <a:r>
              <a:rPr lang="en-US"/>
              <a:t>Click to edit Master title style</a:t>
            </a:r>
          </a:p>
        </p:txBody>
      </p:sp>
    </p:spTree>
    <p:extLst>
      <p:ext uri="{BB962C8B-B14F-4D97-AF65-F5344CB8AC3E}">
        <p14:creationId xmlns:p14="http://schemas.microsoft.com/office/powerpoint/2010/main" val="288113861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73656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8064151"/>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17575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8701456"/>
      </p:ext>
    </p:extLst>
  </p:cSld>
  <p:clrMapOvr>
    <a:masterClrMapping/>
  </p:clrMapOvr>
  <p:transition>
    <p:fade/>
  </p:transition>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7507489"/>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1986210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Key Differentiator">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A429D88A-22EB-011F-7ED7-060B15FEFB77}"/>
              </a:ext>
            </a:extLst>
          </p:cNvPr>
          <p:cNvSpPr/>
          <p:nvPr userDrawn="1"/>
        </p:nvSpPr>
        <p:spPr bwMode="auto">
          <a:xfrm>
            <a:off x="0" y="-1"/>
            <a:ext cx="12192000" cy="2151417"/>
          </a:xfrm>
          <a:custGeom>
            <a:avLst/>
            <a:gdLst>
              <a:gd name="connsiteX0" fmla="*/ 0 w 12192000"/>
              <a:gd name="connsiteY0" fmla="*/ 0 h 2151417"/>
              <a:gd name="connsiteX1" fmla="*/ 12192000 w 12192000"/>
              <a:gd name="connsiteY1" fmla="*/ 0 h 2151417"/>
              <a:gd name="connsiteX2" fmla="*/ 12192000 w 12192000"/>
              <a:gd name="connsiteY2" fmla="*/ 1813560 h 2151417"/>
              <a:gd name="connsiteX3" fmla="*/ 4619672 w 12192000"/>
              <a:gd name="connsiteY3" fmla="*/ 1813560 h 2151417"/>
              <a:gd name="connsiteX4" fmla="*/ 4307841 w 12192000"/>
              <a:gd name="connsiteY4" fmla="*/ 2125391 h 2151417"/>
              <a:gd name="connsiteX5" fmla="*/ 4307841 w 12192000"/>
              <a:gd name="connsiteY5" fmla="*/ 2151417 h 2151417"/>
              <a:gd name="connsiteX6" fmla="*/ 0 w 12192000"/>
              <a:gd name="connsiteY6" fmla="*/ 2151417 h 2151417"/>
              <a:gd name="connsiteX7" fmla="*/ 0 w 12192000"/>
              <a:gd name="connsiteY7" fmla="*/ 0 h 2151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151417">
                <a:moveTo>
                  <a:pt x="0" y="0"/>
                </a:moveTo>
                <a:lnTo>
                  <a:pt x="12192000" y="0"/>
                </a:lnTo>
                <a:lnTo>
                  <a:pt x="12192000" y="1813560"/>
                </a:lnTo>
                <a:lnTo>
                  <a:pt x="4619672" y="1813560"/>
                </a:lnTo>
                <a:cubicBezTo>
                  <a:pt x="4447452" y="1813560"/>
                  <a:pt x="4307841" y="1953171"/>
                  <a:pt x="4307841" y="2125391"/>
                </a:cubicBezTo>
                <a:lnTo>
                  <a:pt x="4307841" y="2151417"/>
                </a:lnTo>
                <a:lnTo>
                  <a:pt x="0" y="2151417"/>
                </a:lnTo>
                <a:lnTo>
                  <a:pt x="0"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0049257" cy="553998"/>
          </a:xfrm>
        </p:spPr>
        <p:txBody>
          <a:bodyPr/>
          <a:lstStyle/>
          <a:p>
            <a:r>
              <a:rPr lang="en-US"/>
              <a:t>Click to edit Master title style</a:t>
            </a:r>
          </a:p>
        </p:txBody>
      </p:sp>
      <p:sp>
        <p:nvSpPr>
          <p:cNvPr id="5" name="Rectangle: Top Corners Rounded 4">
            <a:extLst>
              <a:ext uri="{FF2B5EF4-FFF2-40B4-BE49-F238E27FC236}">
                <a16:creationId xmlns:a16="http://schemas.microsoft.com/office/drawing/2014/main" id="{EB6C96E3-B02C-43AF-E658-428651FA4007}"/>
              </a:ext>
              <a:ext uri="{C183D7F6-B498-43B3-948B-1728B52AA6E4}">
                <adec:decorative xmlns:adec="http://schemas.microsoft.com/office/drawing/2017/decorative" val="1"/>
              </a:ext>
            </a:extLst>
          </p:cNvPr>
          <p:cNvSpPr/>
          <p:nvPr/>
        </p:nvSpPr>
        <p:spPr bwMode="auto">
          <a:xfrm rot="16200000">
            <a:off x="6043852" y="370871"/>
            <a:ext cx="4584831" cy="7711465"/>
          </a:xfrm>
          <a:prstGeom prst="round2SameRect">
            <a:avLst>
              <a:gd name="adj1" fmla="val 4036"/>
              <a:gd name="adj2" fmla="val 0"/>
            </a:avLst>
          </a:prstGeom>
          <a:solidFill>
            <a:schemeClr val="tx1">
              <a:lumMod val="50000"/>
            </a:schemeClr>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Picture Placeholder 56">
            <a:extLst>
              <a:ext uri="{FF2B5EF4-FFF2-40B4-BE49-F238E27FC236}">
                <a16:creationId xmlns:a16="http://schemas.microsoft.com/office/drawing/2014/main" id="{CCCF1159-71BD-D20F-FE78-8963CB64A557}"/>
              </a:ext>
            </a:extLst>
          </p:cNvPr>
          <p:cNvSpPr>
            <a:spLocks noGrp="1"/>
          </p:cNvSpPr>
          <p:nvPr>
            <p:ph type="pic" sz="quarter" idx="18" hasCustomPrompt="1"/>
          </p:nvPr>
        </p:nvSpPr>
        <p:spPr>
          <a:xfrm>
            <a:off x="4668706" y="2111725"/>
            <a:ext cx="7516368" cy="4233672"/>
          </a:xfrm>
          <a:prstGeom prst="rect">
            <a:avLst/>
          </a:prstGeom>
          <a:solidFill>
            <a:schemeClr val="bg1"/>
          </a:solidFill>
        </p:spPr>
        <p:txBody>
          <a:bodyPr bIns="91440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800" kern="1200" spc="0" baseline="0" dirty="0">
                <a:solidFill>
                  <a:schemeClr val="tx1"/>
                </a:solidFill>
                <a:latin typeface="+mn-lt"/>
                <a:ea typeface="+mn-ea"/>
                <a:cs typeface="Segoe UI" panose="020B0502040204020203" pitchFamily="34" charset="0"/>
              </a:defRPr>
            </a:lvl1pPr>
          </a:lstStyle>
          <a:p>
            <a:r>
              <a:rPr lang="en-US"/>
              <a:t>Click on the icon to add Image</a:t>
            </a:r>
          </a:p>
        </p:txBody>
      </p:sp>
      <p:sp>
        <p:nvSpPr>
          <p:cNvPr id="15" name="Text Placeholder 11">
            <a:extLst>
              <a:ext uri="{FF2B5EF4-FFF2-40B4-BE49-F238E27FC236}">
                <a16:creationId xmlns:a16="http://schemas.microsoft.com/office/drawing/2014/main" id="{03477E80-CAE1-DD42-1452-AC0602594CD6}"/>
              </a:ext>
            </a:extLst>
          </p:cNvPr>
          <p:cNvSpPr>
            <a:spLocks noGrp="1"/>
          </p:cNvSpPr>
          <p:nvPr>
            <p:ph type="body" sz="quarter" idx="26" hasCustomPrompt="1"/>
          </p:nvPr>
        </p:nvSpPr>
        <p:spPr>
          <a:xfrm>
            <a:off x="588263" y="2248382"/>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3" name="Text Placeholder 11">
            <a:extLst>
              <a:ext uri="{FF2B5EF4-FFF2-40B4-BE49-F238E27FC236}">
                <a16:creationId xmlns:a16="http://schemas.microsoft.com/office/drawing/2014/main" id="{921799A4-6F69-314E-AB6C-21AF43931173}"/>
              </a:ext>
            </a:extLst>
          </p:cNvPr>
          <p:cNvSpPr>
            <a:spLocks noGrp="1"/>
          </p:cNvSpPr>
          <p:nvPr>
            <p:ph type="body" sz="quarter" idx="27" hasCustomPrompt="1"/>
          </p:nvPr>
        </p:nvSpPr>
        <p:spPr>
          <a:xfrm>
            <a:off x="588263" y="3370394"/>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4" name="Text Placeholder 11">
            <a:extLst>
              <a:ext uri="{FF2B5EF4-FFF2-40B4-BE49-F238E27FC236}">
                <a16:creationId xmlns:a16="http://schemas.microsoft.com/office/drawing/2014/main" id="{9937B16B-15DB-F73E-EE36-B1B53A27B635}"/>
              </a:ext>
            </a:extLst>
          </p:cNvPr>
          <p:cNvSpPr>
            <a:spLocks noGrp="1"/>
          </p:cNvSpPr>
          <p:nvPr>
            <p:ph type="body" sz="quarter" idx="28" hasCustomPrompt="1"/>
          </p:nvPr>
        </p:nvSpPr>
        <p:spPr>
          <a:xfrm>
            <a:off x="588263" y="449240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5" name="Text Placeholder 11">
            <a:extLst>
              <a:ext uri="{FF2B5EF4-FFF2-40B4-BE49-F238E27FC236}">
                <a16:creationId xmlns:a16="http://schemas.microsoft.com/office/drawing/2014/main" id="{16DC85F3-18EB-D068-EC58-7955B00F0855}"/>
              </a:ext>
            </a:extLst>
          </p:cNvPr>
          <p:cNvSpPr>
            <a:spLocks noGrp="1"/>
          </p:cNvSpPr>
          <p:nvPr>
            <p:ph type="body" sz="quarter" idx="29" hasCustomPrompt="1"/>
          </p:nvPr>
        </p:nvSpPr>
        <p:spPr>
          <a:xfrm>
            <a:off x="588263" y="5614416"/>
            <a:ext cx="3621024" cy="786384"/>
          </a:xfrm>
          <a:no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Font typeface="Arial" panose="020B0604020202020204" pitchFamily="34" charset="0"/>
              <a:buNone/>
              <a:defRPr lang="en-US" sz="16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text styles</a:t>
            </a:r>
          </a:p>
        </p:txBody>
      </p:sp>
      <p:sp>
        <p:nvSpPr>
          <p:cNvPr id="27" name="Picture Placeholder 56">
            <a:extLst>
              <a:ext uri="{FF2B5EF4-FFF2-40B4-BE49-F238E27FC236}">
                <a16:creationId xmlns:a16="http://schemas.microsoft.com/office/drawing/2014/main" id="{E260874D-C856-B7DE-F08E-FC4D3EF7BCE2}"/>
              </a:ext>
            </a:extLst>
          </p:cNvPr>
          <p:cNvSpPr>
            <a:spLocks noGrp="1"/>
          </p:cNvSpPr>
          <p:nvPr>
            <p:ph type="pic" sz="quarter" idx="30" hasCustomPrompt="1"/>
          </p:nvPr>
        </p:nvSpPr>
        <p:spPr>
          <a:xfrm>
            <a:off x="10916944" y="293237"/>
            <a:ext cx="927394" cy="927392"/>
          </a:xfrm>
          <a:prstGeom prst="rect">
            <a:avLst/>
          </a:prstGeom>
        </p:spPr>
        <p:txBody>
          <a:bodyPr wrap="none" anchor="ctr">
            <a:noAutofit/>
          </a:bodyPr>
          <a:lstStyle>
            <a:lvl1pPr marL="0" indent="0" algn="ctr">
              <a:buNone/>
              <a:defRPr sz="1600">
                <a:latin typeface="+mj-lt"/>
              </a:defRPr>
            </a:lvl1pPr>
          </a:lstStyle>
          <a:p>
            <a:r>
              <a:rPr lang="en-US"/>
              <a:t>Add icon/</a:t>
            </a:r>
            <a:br>
              <a:rPr lang="en-US"/>
            </a:br>
            <a:r>
              <a:rPr lang="en-US"/>
              <a:t>logo here</a:t>
            </a:r>
          </a:p>
        </p:txBody>
      </p:sp>
    </p:spTree>
    <p:extLst>
      <p:ext uri="{BB962C8B-B14F-4D97-AF65-F5344CB8AC3E}">
        <p14:creationId xmlns:p14="http://schemas.microsoft.com/office/powerpoint/2010/main" val="3025138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35" presetClass="path" presetSubtype="0" accel="50000" decel="50000" fill="hold" grpId="1" nodeType="withEffect">
                                  <p:stCondLst>
                                    <p:cond delay="500"/>
                                  </p:stCondLst>
                                  <p:childTnLst>
                                    <p:animMotion origin="layout" path="M 0.01966 2.59259E-6 L -1.04167E-6 2.59259E-6 " pathEditMode="relative" rAng="0" ptsTypes="AA">
                                      <p:cBhvr>
                                        <p:cTn id="17" dur="1000" fill="hold"/>
                                        <p:tgtEl>
                                          <p:spTgt spid="15"/>
                                        </p:tgtEl>
                                        <p:attrNameLst>
                                          <p:attrName>ppt_x</p:attrName>
                                          <p:attrName>ppt_y</p:attrName>
                                        </p:attrNameLst>
                                      </p:cBhvr>
                                      <p:rCtr x="-977" y="0"/>
                                    </p:animMotion>
                                  </p:childTnLst>
                                </p:cTn>
                              </p:par>
                              <p:par>
                                <p:cTn id="18" presetID="10" presetClass="entr" presetSubtype="0" fill="hold" grpId="0" nodeType="withEffect">
                                  <p:stCondLst>
                                    <p:cond delay="75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35" presetClass="path" presetSubtype="0" accel="50000" decel="50000" fill="hold" grpId="1" nodeType="withEffect">
                                  <p:stCondLst>
                                    <p:cond delay="750"/>
                                  </p:stCondLst>
                                  <p:childTnLst>
                                    <p:animMotion origin="layout" path="M 0.01966 -2.59259E-6 L -1.04167E-6 -2.59259E-6 " pathEditMode="relative" rAng="0" ptsTypes="AA">
                                      <p:cBhvr>
                                        <p:cTn id="22" dur="1000" fill="hold"/>
                                        <p:tgtEl>
                                          <p:spTgt spid="23"/>
                                        </p:tgtEl>
                                        <p:attrNameLst>
                                          <p:attrName>ppt_x</p:attrName>
                                          <p:attrName>ppt_y</p:attrName>
                                        </p:attrNameLst>
                                      </p:cBhvr>
                                      <p:rCtr x="-977" y="0"/>
                                    </p:animMotion>
                                  </p:childTnLst>
                                </p:cTn>
                              </p:par>
                              <p:par>
                                <p:cTn id="23" presetID="10" presetClass="entr" presetSubtype="0" fill="hold" grpId="0" nodeType="withEffect">
                                  <p:stCondLst>
                                    <p:cond delay="10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35" presetClass="path" presetSubtype="0" accel="50000" decel="50000" fill="hold" grpId="1" nodeType="withEffect">
                                  <p:stCondLst>
                                    <p:cond delay="1000"/>
                                  </p:stCondLst>
                                  <p:childTnLst>
                                    <p:animMotion origin="layout" path="M 0.01966 3.7037E-6 L -1.04167E-6 3.7037E-6 " pathEditMode="relative" rAng="0" ptsTypes="AA">
                                      <p:cBhvr>
                                        <p:cTn id="27" dur="1000" fill="hold"/>
                                        <p:tgtEl>
                                          <p:spTgt spid="24"/>
                                        </p:tgtEl>
                                        <p:attrNameLst>
                                          <p:attrName>ppt_x</p:attrName>
                                          <p:attrName>ppt_y</p:attrName>
                                        </p:attrNameLst>
                                      </p:cBhvr>
                                      <p:rCtr x="-977" y="0"/>
                                    </p:animMotion>
                                  </p:childTnLst>
                                </p:cTn>
                              </p:par>
                              <p:par>
                                <p:cTn id="28" presetID="10" presetClass="entr" presetSubtype="0" fill="hold" grpId="0" nodeType="withEffect">
                                  <p:stCondLst>
                                    <p:cond delay="125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35" presetClass="path" presetSubtype="0" accel="50000" decel="50000" fill="hold" grpId="1" nodeType="withEffect">
                                  <p:stCondLst>
                                    <p:cond delay="1250"/>
                                  </p:stCondLst>
                                  <p:childTnLst>
                                    <p:animMotion origin="layout" path="M 0.01966 4.07407E-6 L -1.04167E-6 4.07407E-6 " pathEditMode="relative" rAng="0" ptsTypes="AA">
                                      <p:cBhvr>
                                        <p:cTn id="32" dur="1000" fill="hold"/>
                                        <p:tgtEl>
                                          <p:spTgt spid="25"/>
                                        </p:tgtEl>
                                        <p:attrNameLst>
                                          <p:attrName>ppt_x</p:attrName>
                                          <p:attrName>ppt_y</p:attrName>
                                        </p:attrNameLst>
                                      </p:cBhvr>
                                      <p:rCtr x="-9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5" grpId="0">
        <p:tmplLst>
          <p:tmpl>
            <p:tnLst>
              <p:par>
                <p:cTn presetID="10" presetClass="entr" presetSubtype="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bldP spid="23" grpId="0">
        <p:tmplLst>
          <p:tmpl>
            <p:tnLst>
              <p:par>
                <p:cTn presetID="10" presetClass="entr" presetSubtype="0" fill="hold" nodeType="withEffect">
                  <p:stCondLst>
                    <p:cond delay="75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3" grpId="1"/>
      <p:bldP spid="24" grpId="0">
        <p:tmplLst>
          <p:tmpl>
            <p:tnLst>
              <p:par>
                <p:cTn presetID="10" presetClass="entr" presetSubtype="0" fill="hold" nodeType="withEffect">
                  <p:stCondLst>
                    <p:cond delay="100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4" grpId="1"/>
      <p:bldP spid="25" grpId="0">
        <p:tmplLst>
          <p:tmpl>
            <p:tnLst>
              <p:par>
                <p:cTn presetID="10" presetClass="entr" presetSubtype="0" fill="hold" nodeType="withEffect">
                  <p:stCondLst>
                    <p:cond delay="125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5" grpId="1"/>
    </p:bldLst>
  </p:timing>
  <p:extLst>
    <p:ext uri="{DCECCB84-F9BA-43D5-87BE-67443E8EF086}">
      <p15:sldGuideLst xmlns:p15="http://schemas.microsoft.com/office/powerpoint/2012/main">
        <p15:guide id="28" orient="horz" pos="864">
          <p15:clr>
            <a:srgbClr val="5ACBF0"/>
          </p15:clr>
        </p15:guide>
        <p15:guide id="29" orient="horz" pos="1272">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ank you 2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3E642E-DA20-F4F4-71E8-74EDC3C17B9A}"/>
              </a:ext>
            </a:extLst>
          </p:cNvPr>
          <p:cNvSpPr/>
          <p:nvPr userDrawn="1"/>
        </p:nvSpPr>
        <p:spPr bwMode="auto">
          <a:xfrm>
            <a:off x="0" y="2598613"/>
            <a:ext cx="8721814" cy="24312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AECA1A8A-7695-B932-C36D-D7608CE9FADE}"/>
              </a:ext>
            </a:extLst>
          </p:cNvPr>
          <p:cNvSpPr/>
          <p:nvPr userDrawn="1"/>
        </p:nvSpPr>
        <p:spPr>
          <a:xfrm>
            <a:off x="3206680" y="1"/>
            <a:ext cx="8713776" cy="6858001"/>
          </a:xfrm>
          <a:custGeom>
            <a:avLst/>
            <a:gdLst>
              <a:gd name="connsiteX0" fmla="*/ 6858862 w 8713776"/>
              <a:gd name="connsiteY0" fmla="*/ 0 h 6858001"/>
              <a:gd name="connsiteX1" fmla="*/ 8713776 w 8713776"/>
              <a:gd name="connsiteY1" fmla="*/ 0 h 6858001"/>
              <a:gd name="connsiteX2" fmla="*/ 1854710 w 8713776"/>
              <a:gd name="connsiteY2" fmla="*/ 6858001 h 6858001"/>
              <a:gd name="connsiteX3" fmla="*/ 0 w 8713776"/>
              <a:gd name="connsiteY3" fmla="*/ 6858001 h 6858001"/>
              <a:gd name="connsiteX4" fmla="*/ 6858862 w 8713776"/>
              <a:gd name="connsiteY4" fmla="*/ 0 h 68580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3776" h="6858001">
                <a:moveTo>
                  <a:pt x="6858862" y="0"/>
                </a:moveTo>
                <a:lnTo>
                  <a:pt x="8713776" y="0"/>
                </a:lnTo>
                <a:lnTo>
                  <a:pt x="1854710" y="6858001"/>
                </a:lnTo>
                <a:lnTo>
                  <a:pt x="0" y="6858001"/>
                </a:lnTo>
                <a:lnTo>
                  <a:pt x="6858862" y="0"/>
                </a:lnTo>
                <a:close/>
              </a:path>
            </a:pathLst>
          </a:cu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2B9CC861-261A-CF51-9293-1F692E56AB86}"/>
              </a:ext>
            </a:extLst>
          </p:cNvPr>
          <p:cNvSpPr/>
          <p:nvPr userDrawn="1"/>
        </p:nvSpPr>
        <p:spPr>
          <a:xfrm>
            <a:off x="4378982" y="542501"/>
            <a:ext cx="7816411" cy="6322756"/>
          </a:xfrm>
          <a:custGeom>
            <a:avLst/>
            <a:gdLst>
              <a:gd name="connsiteX0" fmla="*/ 2720111 w 2720111"/>
              <a:gd name="connsiteY0" fmla="*/ 521894 h 2197793"/>
              <a:gd name="connsiteX1" fmla="*/ 2720111 w 2720111"/>
              <a:gd name="connsiteY1" fmla="*/ 2197794 h 2197793"/>
              <a:gd name="connsiteX2" fmla="*/ 0 w 2720111"/>
              <a:gd name="connsiteY2" fmla="*/ 2197794 h 2197793"/>
              <a:gd name="connsiteX3" fmla="*/ 2198006 w 2720111"/>
              <a:gd name="connsiteY3" fmla="*/ 0 h 2197793"/>
              <a:gd name="connsiteX4" fmla="*/ 2720111 w 2720111"/>
              <a:gd name="connsiteY4" fmla="*/ 521894 h 2197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111" h="2197793">
                <a:moveTo>
                  <a:pt x="2720111" y="521894"/>
                </a:moveTo>
                <a:lnTo>
                  <a:pt x="2720111" y="2197794"/>
                </a:lnTo>
                <a:lnTo>
                  <a:pt x="0" y="2197794"/>
                </a:lnTo>
                <a:lnTo>
                  <a:pt x="2198006" y="0"/>
                </a:lnTo>
                <a:lnTo>
                  <a:pt x="2720111" y="521894"/>
                </a:lnTo>
                <a:close/>
              </a:path>
            </a:pathLst>
          </a:custGeom>
          <a:gradFill>
            <a:gsLst>
              <a:gs pos="0">
                <a:srgbClr val="057BC4"/>
              </a:gs>
              <a:gs pos="50000">
                <a:srgbClr val="025083"/>
              </a:gs>
              <a:gs pos="100000">
                <a:srgbClr val="002642"/>
              </a:gs>
            </a:gsLst>
            <a:lin ang="18939364"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4B58F365-B512-8DA5-9AC5-6646CD2D51AA}"/>
              </a:ext>
            </a:extLst>
          </p:cNvPr>
          <p:cNvSpPr/>
          <p:nvPr userDrawn="1"/>
        </p:nvSpPr>
        <p:spPr>
          <a:xfrm>
            <a:off x="6192965" y="0"/>
            <a:ext cx="6002431" cy="6628213"/>
          </a:xfrm>
          <a:custGeom>
            <a:avLst/>
            <a:gdLst>
              <a:gd name="connsiteX0" fmla="*/ 625784 w 6002431"/>
              <a:gd name="connsiteY0" fmla="*/ 0 h 6628213"/>
              <a:gd name="connsiteX1" fmla="*/ 3247782 w 6002431"/>
              <a:gd name="connsiteY1" fmla="*/ 0 h 6628213"/>
              <a:gd name="connsiteX2" fmla="*/ 2621885 w 6002431"/>
              <a:gd name="connsiteY2" fmla="*/ 625784 h 6628213"/>
              <a:gd name="connsiteX3" fmla="*/ 6002431 w 6002431"/>
              <a:gd name="connsiteY3" fmla="*/ 4006331 h 6628213"/>
              <a:gd name="connsiteX4" fmla="*/ 6002431 w 6002431"/>
              <a:gd name="connsiteY4" fmla="*/ 6628213 h 6628213"/>
              <a:gd name="connsiteX5" fmla="*/ 0 w 6002431"/>
              <a:gd name="connsiteY5" fmla="*/ 625784 h 6628213"/>
              <a:gd name="connsiteX6" fmla="*/ 625784 w 6002431"/>
              <a:gd name="connsiteY6" fmla="*/ 0 h 662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02431" h="6628213">
                <a:moveTo>
                  <a:pt x="625784" y="0"/>
                </a:moveTo>
                <a:lnTo>
                  <a:pt x="3247782" y="0"/>
                </a:lnTo>
                <a:lnTo>
                  <a:pt x="2621885" y="625784"/>
                </a:lnTo>
                <a:lnTo>
                  <a:pt x="6002431" y="4006331"/>
                </a:lnTo>
                <a:lnTo>
                  <a:pt x="6002431" y="6628213"/>
                </a:lnTo>
                <a:lnTo>
                  <a:pt x="0" y="625784"/>
                </a:lnTo>
                <a:lnTo>
                  <a:pt x="625784" y="0"/>
                </a:lnTo>
                <a:close/>
              </a:path>
            </a:pathLst>
          </a:custGeom>
          <a:gradFill>
            <a:gsLst>
              <a:gs pos="0">
                <a:srgbClr val="00BFEC"/>
              </a:gs>
              <a:gs pos="50000">
                <a:srgbClr val="008EC9"/>
              </a:gs>
              <a:gs pos="100000">
                <a:srgbClr val="005EA6"/>
              </a:gs>
            </a:gsLst>
            <a:lin ang="18939291" scaled="1"/>
          </a:gradFill>
          <a:ln w="135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CBC7DA8-204A-C18C-D12B-13D0879782D8}"/>
              </a:ext>
            </a:extLst>
          </p:cNvPr>
          <p:cNvSpPr/>
          <p:nvPr userDrawn="1"/>
        </p:nvSpPr>
        <p:spPr>
          <a:xfrm>
            <a:off x="10698131" y="0"/>
            <a:ext cx="1497265" cy="2037335"/>
          </a:xfrm>
          <a:custGeom>
            <a:avLst/>
            <a:gdLst>
              <a:gd name="connsiteX0" fmla="*/ 540070 w 1497265"/>
              <a:gd name="connsiteY0" fmla="*/ 0 h 2037335"/>
              <a:gd name="connsiteX1" fmla="*/ 1497265 w 1497265"/>
              <a:gd name="connsiteY1" fmla="*/ 0 h 2037335"/>
              <a:gd name="connsiteX2" fmla="*/ 1497265 w 1497265"/>
              <a:gd name="connsiteY2" fmla="*/ 2037335 h 2037335"/>
              <a:gd name="connsiteX3" fmla="*/ 0 w 1497265"/>
              <a:gd name="connsiteY3" fmla="*/ 540070 h 2037335"/>
              <a:gd name="connsiteX4" fmla="*/ 540070 w 1497265"/>
              <a:gd name="connsiteY4" fmla="*/ 0 h 2037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265" h="2037335">
                <a:moveTo>
                  <a:pt x="540070" y="0"/>
                </a:moveTo>
                <a:lnTo>
                  <a:pt x="1497265" y="0"/>
                </a:lnTo>
                <a:lnTo>
                  <a:pt x="1497265" y="2037335"/>
                </a:lnTo>
                <a:lnTo>
                  <a:pt x="0" y="540070"/>
                </a:lnTo>
                <a:lnTo>
                  <a:pt x="540070" y="0"/>
                </a:lnTo>
                <a:close/>
              </a:path>
            </a:pathLst>
          </a:custGeom>
          <a:gradFill>
            <a:gsLst>
              <a:gs pos="0">
                <a:srgbClr val="4CB1FF"/>
              </a:gs>
              <a:gs pos="63000">
                <a:srgbClr val="0088EE"/>
              </a:gs>
            </a:gsLst>
            <a:lin ang="13500000" scaled="1"/>
          </a:gradFill>
          <a:ln w="13730"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ACD24BF-DC84-1486-D51A-689CE4E17EB7}"/>
              </a:ext>
            </a:extLst>
          </p:cNvPr>
          <p:cNvSpPr/>
          <p:nvPr userDrawn="1"/>
        </p:nvSpPr>
        <p:spPr>
          <a:xfrm>
            <a:off x="3524272" y="1"/>
            <a:ext cx="8667728" cy="6858001"/>
          </a:xfrm>
          <a:custGeom>
            <a:avLst/>
            <a:gdLst>
              <a:gd name="connsiteX0" fmla="*/ 5068600 w 8667728"/>
              <a:gd name="connsiteY0" fmla="*/ 0 h 6858001"/>
              <a:gd name="connsiteX1" fmla="*/ 8667728 w 8667728"/>
              <a:gd name="connsiteY1" fmla="*/ 0 h 6858001"/>
              <a:gd name="connsiteX2" fmla="*/ 1809728 w 8667728"/>
              <a:gd name="connsiteY2" fmla="*/ 6858001 h 6858001"/>
              <a:gd name="connsiteX3" fmla="*/ 0 w 8667728"/>
              <a:gd name="connsiteY3" fmla="*/ 6858001 h 6858001"/>
              <a:gd name="connsiteX4" fmla="*/ 5963553 w 8667728"/>
              <a:gd name="connsiteY4" fmla="*/ 895285 h 6858001"/>
              <a:gd name="connsiteX5" fmla="*/ 5068600 w 8667728"/>
              <a:gd name="connsiteY5"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7728" h="6858001">
                <a:moveTo>
                  <a:pt x="5068600" y="0"/>
                </a:moveTo>
                <a:lnTo>
                  <a:pt x="8667728" y="0"/>
                </a:lnTo>
                <a:lnTo>
                  <a:pt x="1809728" y="6858001"/>
                </a:lnTo>
                <a:lnTo>
                  <a:pt x="0" y="6858001"/>
                </a:lnTo>
                <a:lnTo>
                  <a:pt x="5963553" y="895285"/>
                </a:lnTo>
                <a:lnTo>
                  <a:pt x="5068600" y="0"/>
                </a:lnTo>
                <a:close/>
              </a:path>
            </a:pathLst>
          </a:custGeom>
          <a:solidFill>
            <a:schemeClr val="bg2">
              <a:lumMod val="60000"/>
              <a:lumOff val="40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latin typeface="Calibri" panose="020F0502020204030204"/>
              <a:cs typeface="Segoe UI" pitchFamily="34" charset="0"/>
            </a:endParaRPr>
          </a:p>
        </p:txBody>
      </p:sp>
      <p:sp>
        <p:nvSpPr>
          <p:cNvPr id="22" name="Text Box 3" descr="This is a copyright notice that should be included on the final slide.">
            <a:extLst>
              <a:ext uri="{FF2B5EF4-FFF2-40B4-BE49-F238E27FC236}">
                <a16:creationId xmlns:a16="http://schemas.microsoft.com/office/drawing/2014/main" id="{8F78F77A-D1AE-DC3B-27C3-404F633EAF5A}"/>
              </a:ext>
            </a:extLst>
          </p:cNvPr>
          <p:cNvSpPr txBox="1">
            <a:spLocks noChangeArrowheads="1"/>
          </p:cNvSpPr>
          <p:nvPr userDrawn="1"/>
        </p:nvSpPr>
        <p:spPr bwMode="blackWhite">
          <a:xfrm>
            <a:off x="604894" y="6462131"/>
            <a:ext cx="4482124" cy="138499"/>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defTabSz="932290" rtl="0" eaLnBrk="0" fontAlgn="auto" latinLnBrk="0" hangingPunct="0">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bg1">
                    <a:lumMod val="65000"/>
                  </a:schemeClr>
                </a:solidFill>
                <a:effectLst/>
                <a:uLnTx/>
                <a:uFillTx/>
                <a:latin typeface="Segoe UI"/>
                <a:ea typeface="+mn-ea"/>
                <a:cs typeface="Segoe UI" pitchFamily="34" charset="0"/>
              </a:rPr>
              <a:t>© Copyright Microsoft Corporation. All rights reserved. </a:t>
            </a:r>
          </a:p>
        </p:txBody>
      </p:sp>
      <p:sp>
        <p:nvSpPr>
          <p:cNvPr id="3" name="Title 1">
            <a:extLst>
              <a:ext uri="{FF2B5EF4-FFF2-40B4-BE49-F238E27FC236}">
                <a16:creationId xmlns:a16="http://schemas.microsoft.com/office/drawing/2014/main" id="{EDFEE6E9-8666-CBFD-B1A5-1DAFB51F4B7A}"/>
              </a:ext>
            </a:extLst>
          </p:cNvPr>
          <p:cNvSpPr>
            <a:spLocks noGrp="1"/>
          </p:cNvSpPr>
          <p:nvPr>
            <p:ph type="title" hasCustomPrompt="1"/>
          </p:nvPr>
        </p:nvSpPr>
        <p:spPr>
          <a:xfrm>
            <a:off x="585216" y="3340672"/>
            <a:ext cx="4985307" cy="830997"/>
          </a:xfrm>
        </p:spPr>
        <p:txBody>
          <a:bodyPr anchor="ctr"/>
          <a:lstStyle>
            <a:lvl1pPr marL="0" marR="0" indent="0" algn="l" defTabSz="932742" rtl="0" eaLnBrk="1" fontAlgn="auto" latinLnBrk="0" hangingPunct="1">
              <a:lnSpc>
                <a:spcPct val="100000"/>
              </a:lnSpc>
              <a:spcBef>
                <a:spcPct val="0"/>
              </a:spcBef>
              <a:spcAft>
                <a:spcPts val="0"/>
              </a:spcAft>
              <a:buClrTx/>
              <a:buSzPct val="90000"/>
              <a:buFont typeface="Wingdings" panose="05000000000000000000" pitchFamily="2" charset="2"/>
              <a:buNone/>
              <a:tabLst/>
              <a:defRPr lang="en-GB" sz="5400" b="0" kern="1200" cap="none" spc="-50" baseline="0" dirty="0" smtClean="0">
                <a:ln w="3175">
                  <a:noFill/>
                </a:ln>
                <a:solidFill>
                  <a:schemeClr val="tx1"/>
                </a:solidFill>
                <a:effectLst/>
                <a:latin typeface="+mj-lt"/>
                <a:ea typeface="+mn-ea"/>
                <a:cs typeface="Segoe UI" pitchFamily="34" charset="0"/>
              </a:defRPr>
            </a:lvl1pPr>
          </a:lstStyle>
          <a:p>
            <a:r>
              <a:rPr lang="en-GB"/>
              <a:t>Thank you!</a:t>
            </a:r>
          </a:p>
        </p:txBody>
      </p:sp>
    </p:spTree>
    <p:extLst>
      <p:ext uri="{BB962C8B-B14F-4D97-AF65-F5344CB8AC3E}">
        <p14:creationId xmlns:p14="http://schemas.microsoft.com/office/powerpoint/2010/main" val="20811927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Tree>
    <p:extLst>
      <p:ext uri="{BB962C8B-B14F-4D97-AF65-F5344CB8AC3E}">
        <p14:creationId xmlns:p14="http://schemas.microsoft.com/office/powerpoint/2010/main" val="3977010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9.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20.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3746405"/>
      </p:ext>
    </p:extLst>
  </p:cSld>
  <p:clrMap bg1="lt1" tx1="dk1" bg2="lt2" tx2="dk2" accent1="accent1" accent2="accent2" accent3="accent3" accent4="accent4" accent5="accent5" accent6="accent6" hlink="hlink" folHlink="folHlink"/>
  <p:sldLayoutIdLst>
    <p:sldLayoutId id="2147484524" r:id="rId1"/>
    <p:sldLayoutId id="2147484558" r:id="rId2"/>
    <p:sldLayoutId id="2147483681" r:id="rId3"/>
    <p:sldLayoutId id="2147483682" r:id="rId4"/>
    <p:sldLayoutId id="2147483685" r:id="rId5"/>
    <p:sldLayoutId id="2147484529" r:id="rId6"/>
    <p:sldLayoutId id="2147483695" r:id="rId7"/>
    <p:sldLayoutId id="2147484539" r:id="rId8"/>
    <p:sldLayoutId id="2147484543"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06130246"/>
      </p:ext>
    </p:extLst>
  </p:cSld>
  <p:clrMap bg1="lt1" tx1="dk1" bg2="lt2" tx2="dk2" accent1="accent1" accent2="accent2" accent3="accent3" accent4="accent4" accent5="accent5" accent6="accent6" hlink="hlink" folHlink="folHlink"/>
  <p:sldLayoutIdLst>
    <p:sldLayoutId id="2147484581" r:id="rId1"/>
    <p:sldLayoutId id="21474846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3753854"/>
      </p:ext>
    </p:extLst>
  </p:cSld>
  <p:clrMap bg1="dk1" tx1="lt1" bg2="dk2" tx2="lt2" accent1="accent1" accent2="accent2" accent3="accent3" accent4="accent4" accent5="accent5" accent6="accent6" hlink="hlink" folHlink="folHlink"/>
  <p:sldLayoutIdLst>
    <p:sldLayoutId id="2147484728" r:id="rId1"/>
    <p:sldLayoutId id="2147484755"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269634"/>
      </p:ext>
    </p:extLst>
  </p:cSld>
  <p:clrMap bg1="dk1" tx1="lt1" bg2="dk2" tx2="lt2" accent1="accent1" accent2="accent2" accent3="accent3" accent4="accent4" accent5="accent5" accent6="accent6" hlink="hlink" folHlink="folHlink"/>
  <p:sldLayoutIdLst>
    <p:sldLayoutId id="2147484781" r:id="rId1"/>
    <p:sldLayoutId id="2147484790" r:id="rId2"/>
    <p:sldLayoutId id="2147484791" r:id="rId3"/>
    <p:sldLayoutId id="2147484822" r:id="rId4"/>
    <p:sldLayoutId id="2147484826"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9220772"/>
      </p:ext>
    </p:extLst>
  </p:cSld>
  <p:clrMap bg1="dk1" tx1="lt1" bg2="dk2" tx2="lt2" accent1="accent1" accent2="accent2" accent3="accent3" accent4="accent4" accent5="accent5" accent6="accent6" hlink="hlink" folHlink="folHlink"/>
  <p:sldLayoutIdLst>
    <p:sldLayoutId id="214748482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70259939"/>
      </p:ext>
    </p:extLst>
  </p:cSld>
  <p:clrMap bg1="dk1" tx1="lt1" bg2="dk2" tx2="lt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301836"/>
      </p:ext>
    </p:extLst>
  </p:cSld>
  <p:clrMap bg1="lt1" tx1="dk1" bg2="lt2" tx2="dk2" accent1="accent1" accent2="accent2" accent3="accent3" accent4="accent4" accent5="accent5" accent6="accent6" hlink="hlink" folHlink="folHlink"/>
  <p:sldLayoutIdLst>
    <p:sldLayoutId id="214748502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63E1FEEE-112B-02EA-2A33-B4B71AD51CD0}"/>
              </a:ext>
            </a:extLst>
          </p:cNvPr>
          <p:cNvSpPr/>
          <p:nvPr userDrawn="1"/>
        </p:nvSpPr>
        <p:spPr bwMode="auto">
          <a:xfrm>
            <a:off x="12410482" y="2"/>
            <a:ext cx="530159" cy="72286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0" name="Rectangle: Single Corner Snipped 49">
            <a:extLst>
              <a:ext uri="{FF2B5EF4-FFF2-40B4-BE49-F238E27FC236}">
                <a16:creationId xmlns:a16="http://schemas.microsoft.com/office/drawing/2014/main" id="{E60A3D03-6048-C4DE-5E7A-26BA8E566B48}"/>
              </a:ext>
            </a:extLst>
          </p:cNvPr>
          <p:cNvSpPr/>
          <p:nvPr userDrawn="1"/>
        </p:nvSpPr>
        <p:spPr bwMode="auto">
          <a:xfrm flipV="1">
            <a:off x="12994851" y="2"/>
            <a:ext cx="530160" cy="722860"/>
          </a:xfrm>
          <a:prstGeom prst="snip1Rect">
            <a:avLst>
              <a:gd name="adj" fmla="val 41626"/>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58673699-9081-FA96-B0BB-C69FAC84C74F}"/>
              </a:ext>
            </a:extLst>
          </p:cNvPr>
          <p:cNvSpPr/>
          <p:nvPr userDrawn="1"/>
        </p:nvSpPr>
        <p:spPr bwMode="auto">
          <a:xfrm>
            <a:off x="12410482" y="1537243"/>
            <a:ext cx="530159" cy="722860"/>
          </a:xfrm>
          <a:prstGeom prst="rect">
            <a:avLst/>
          </a:prstGeom>
          <a:solidFill>
            <a:srgbClr val="37464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Single Corner Snipped 51">
            <a:extLst>
              <a:ext uri="{FF2B5EF4-FFF2-40B4-BE49-F238E27FC236}">
                <a16:creationId xmlns:a16="http://schemas.microsoft.com/office/drawing/2014/main" id="{E7D36249-54DA-4D92-3FAE-CADB419C311E}"/>
              </a:ext>
            </a:extLst>
          </p:cNvPr>
          <p:cNvSpPr/>
          <p:nvPr userDrawn="1"/>
        </p:nvSpPr>
        <p:spPr bwMode="auto">
          <a:xfrm flipV="1">
            <a:off x="12994851" y="1537242"/>
            <a:ext cx="530160" cy="722860"/>
          </a:xfrm>
          <a:prstGeom prst="snip1Rect">
            <a:avLst>
              <a:gd name="adj" fmla="val 39234"/>
            </a:avLst>
          </a:prstGeom>
          <a:solidFill>
            <a:srgbClr val="A7B9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Rectangle 57">
            <a:extLst>
              <a:ext uri="{FF2B5EF4-FFF2-40B4-BE49-F238E27FC236}">
                <a16:creationId xmlns:a16="http://schemas.microsoft.com/office/drawing/2014/main" id="{C12DE7B7-6D48-157C-B67E-80676A5D1796}"/>
              </a:ext>
            </a:extLst>
          </p:cNvPr>
          <p:cNvSpPr/>
          <p:nvPr userDrawn="1"/>
        </p:nvSpPr>
        <p:spPr bwMode="auto">
          <a:xfrm>
            <a:off x="12410604" y="2305863"/>
            <a:ext cx="530159" cy="720557"/>
          </a:xfrm>
          <a:prstGeom prst="rect">
            <a:avLst/>
          </a:prstGeom>
          <a:solidFill>
            <a:srgbClr val="6A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 Bi Dark</a:t>
            </a:r>
          </a:p>
        </p:txBody>
      </p:sp>
      <p:sp>
        <p:nvSpPr>
          <p:cNvPr id="59" name="Rectangle: Single Corner Snipped 58">
            <a:extLst>
              <a:ext uri="{FF2B5EF4-FFF2-40B4-BE49-F238E27FC236}">
                <a16:creationId xmlns:a16="http://schemas.microsoft.com/office/drawing/2014/main" id="{04704ADC-5A71-A7AC-08FB-98476ACD606B}"/>
              </a:ext>
            </a:extLst>
          </p:cNvPr>
          <p:cNvSpPr/>
          <p:nvPr userDrawn="1"/>
        </p:nvSpPr>
        <p:spPr bwMode="auto">
          <a:xfrm flipV="1">
            <a:off x="12995340" y="2305862"/>
            <a:ext cx="530160" cy="720557"/>
          </a:xfrm>
          <a:prstGeom prst="snip1Rect">
            <a:avLst>
              <a:gd name="adj" fmla="val 38037"/>
            </a:avLst>
          </a:prstGeom>
          <a:solidFill>
            <a:srgbClr val="F2CE3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 Bi Light</a:t>
            </a:r>
          </a:p>
        </p:txBody>
      </p:sp>
      <p:sp>
        <p:nvSpPr>
          <p:cNvPr id="62" name="Rectangle 61">
            <a:extLst>
              <a:ext uri="{FF2B5EF4-FFF2-40B4-BE49-F238E27FC236}">
                <a16:creationId xmlns:a16="http://schemas.microsoft.com/office/drawing/2014/main" id="{56110A8D-D937-33BE-87D5-7E552688D3F2}"/>
              </a:ext>
            </a:extLst>
          </p:cNvPr>
          <p:cNvSpPr/>
          <p:nvPr userDrawn="1"/>
        </p:nvSpPr>
        <p:spPr bwMode="auto">
          <a:xfrm>
            <a:off x="12410727" y="3072180"/>
            <a:ext cx="530159" cy="720557"/>
          </a:xfrm>
          <a:prstGeom prst="rect">
            <a:avLst/>
          </a:prstGeom>
          <a:solidFill>
            <a:srgbClr val="00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Automate Dark</a:t>
            </a:r>
          </a:p>
        </p:txBody>
      </p:sp>
      <p:sp>
        <p:nvSpPr>
          <p:cNvPr id="63" name="Rectangle: Single Corner Snipped 62">
            <a:extLst>
              <a:ext uri="{FF2B5EF4-FFF2-40B4-BE49-F238E27FC236}">
                <a16:creationId xmlns:a16="http://schemas.microsoft.com/office/drawing/2014/main" id="{4F3699C4-A871-BEAC-0F44-134D67BDA5B2}"/>
              </a:ext>
            </a:extLst>
          </p:cNvPr>
          <p:cNvSpPr/>
          <p:nvPr userDrawn="1"/>
        </p:nvSpPr>
        <p:spPr bwMode="auto">
          <a:xfrm flipV="1">
            <a:off x="12995340" y="3072179"/>
            <a:ext cx="530160" cy="720557"/>
          </a:xfrm>
          <a:prstGeom prst="snip1Rect">
            <a:avLst>
              <a:gd name="adj" fmla="val 38037"/>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Automate Light</a:t>
            </a:r>
          </a:p>
        </p:txBody>
      </p:sp>
      <p:sp>
        <p:nvSpPr>
          <p:cNvPr id="66" name="Rectangle 65">
            <a:extLst>
              <a:ext uri="{FF2B5EF4-FFF2-40B4-BE49-F238E27FC236}">
                <a16:creationId xmlns:a16="http://schemas.microsoft.com/office/drawing/2014/main" id="{4F6C4DB2-FFDC-E46B-7EB6-A1AD0A18E2AA}"/>
              </a:ext>
            </a:extLst>
          </p:cNvPr>
          <p:cNvSpPr/>
          <p:nvPr userDrawn="1"/>
        </p:nvSpPr>
        <p:spPr bwMode="auto">
          <a:xfrm>
            <a:off x="12410849" y="3838497"/>
            <a:ext cx="530159" cy="720557"/>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Apps</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Dark</a:t>
            </a:r>
          </a:p>
        </p:txBody>
      </p:sp>
      <p:sp>
        <p:nvSpPr>
          <p:cNvPr id="67" name="Rectangle: Single Corner Snipped 66">
            <a:extLst>
              <a:ext uri="{FF2B5EF4-FFF2-40B4-BE49-F238E27FC236}">
                <a16:creationId xmlns:a16="http://schemas.microsoft.com/office/drawing/2014/main" id="{05CDE5CD-D913-F954-8055-783E465DF50F}"/>
              </a:ext>
            </a:extLst>
          </p:cNvPr>
          <p:cNvSpPr/>
          <p:nvPr userDrawn="1"/>
        </p:nvSpPr>
        <p:spPr bwMode="auto">
          <a:xfrm flipV="1">
            <a:off x="12995340" y="3838496"/>
            <a:ext cx="530160" cy="720557"/>
          </a:xfrm>
          <a:prstGeom prst="snip1Rect">
            <a:avLst>
              <a:gd name="adj" fmla="val 30859"/>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Apps</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Light</a:t>
            </a:r>
          </a:p>
        </p:txBody>
      </p:sp>
      <p:sp>
        <p:nvSpPr>
          <p:cNvPr id="68" name="Rectangle 67">
            <a:extLst>
              <a:ext uri="{FF2B5EF4-FFF2-40B4-BE49-F238E27FC236}">
                <a16:creationId xmlns:a16="http://schemas.microsoft.com/office/drawing/2014/main" id="{F966EBCE-C013-9EED-E9EB-BA17AA3E5C8F}"/>
              </a:ext>
            </a:extLst>
          </p:cNvPr>
          <p:cNvSpPr/>
          <p:nvPr userDrawn="1"/>
        </p:nvSpPr>
        <p:spPr bwMode="auto">
          <a:xfrm>
            <a:off x="12410970" y="4604814"/>
            <a:ext cx="530159" cy="720557"/>
          </a:xfrm>
          <a:prstGeom prst="rect">
            <a:avLst/>
          </a:prstGeom>
          <a:solidFill>
            <a:srgbClr val="0B55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 Virtual</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Agents Dark</a:t>
            </a:r>
          </a:p>
        </p:txBody>
      </p:sp>
      <p:sp>
        <p:nvSpPr>
          <p:cNvPr id="69" name="Rectangle: Single Corner Snipped 68">
            <a:extLst>
              <a:ext uri="{FF2B5EF4-FFF2-40B4-BE49-F238E27FC236}">
                <a16:creationId xmlns:a16="http://schemas.microsoft.com/office/drawing/2014/main" id="{13187A80-1B29-1AA7-E72E-CC324C7731B3}"/>
              </a:ext>
            </a:extLst>
          </p:cNvPr>
          <p:cNvSpPr/>
          <p:nvPr userDrawn="1"/>
        </p:nvSpPr>
        <p:spPr bwMode="auto">
          <a:xfrm flipV="1">
            <a:off x="12995340" y="4604813"/>
            <a:ext cx="530160" cy="720557"/>
          </a:xfrm>
          <a:prstGeom prst="snip1Rect">
            <a:avLst>
              <a:gd name="adj" fmla="val 21276"/>
            </a:avLst>
          </a:prstGeom>
          <a:solidFill>
            <a:srgbClr val="4CCB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27432" rIns="91440" bIns="27432"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a:ea typeface="+mn-ea"/>
                <a:cs typeface="+mn-cs"/>
              </a:rPr>
              <a:t>Power Virtual</a:t>
            </a:r>
            <a:br>
              <a:rPr kumimoji="0" lang="en-US" sz="800" b="1" i="0" u="none" strike="noStrike" kern="1200" cap="none" spc="0" normalizeH="0" baseline="0" noProof="0">
                <a:ln>
                  <a:noFill/>
                </a:ln>
                <a:solidFill>
                  <a:srgbClr val="000000"/>
                </a:solidFill>
                <a:effectLst/>
                <a:uLnTx/>
                <a:uFillTx/>
                <a:latin typeface="Segoe UI"/>
                <a:ea typeface="+mn-ea"/>
                <a:cs typeface="+mn-cs"/>
              </a:rPr>
            </a:br>
            <a:r>
              <a:rPr kumimoji="0" lang="en-US" sz="800" b="1" i="0" u="none" strike="noStrike" kern="1200" cap="none" spc="0" normalizeH="0" baseline="0" noProof="0">
                <a:ln>
                  <a:noFill/>
                </a:ln>
                <a:solidFill>
                  <a:srgbClr val="000000"/>
                </a:solidFill>
                <a:effectLst/>
                <a:uLnTx/>
                <a:uFillTx/>
                <a:latin typeface="Segoe UI"/>
                <a:ea typeface="+mn-ea"/>
                <a:cs typeface="+mn-cs"/>
              </a:rPr>
              <a:t>Agents Light</a:t>
            </a:r>
          </a:p>
        </p:txBody>
      </p:sp>
      <p:sp>
        <p:nvSpPr>
          <p:cNvPr id="73" name="Rectangle 72">
            <a:extLst>
              <a:ext uri="{FF2B5EF4-FFF2-40B4-BE49-F238E27FC236}">
                <a16:creationId xmlns:a16="http://schemas.microsoft.com/office/drawing/2014/main" id="{68D432F4-C1DA-83AF-FC96-0CDD7996560C}"/>
              </a:ext>
            </a:extLst>
          </p:cNvPr>
          <p:cNvSpPr/>
          <p:nvPr userDrawn="1"/>
        </p:nvSpPr>
        <p:spPr bwMode="auto">
          <a:xfrm>
            <a:off x="12410849" y="5371131"/>
            <a:ext cx="530159" cy="720557"/>
          </a:xfrm>
          <a:prstGeom prst="rect">
            <a:avLst/>
          </a:prstGeom>
          <a:solidFill>
            <a:srgbClr val="22204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Pages Dark</a:t>
            </a:r>
          </a:p>
        </p:txBody>
      </p:sp>
      <p:sp>
        <p:nvSpPr>
          <p:cNvPr id="74" name="Rectangle: Single Corner Snipped 73">
            <a:extLst>
              <a:ext uri="{FF2B5EF4-FFF2-40B4-BE49-F238E27FC236}">
                <a16:creationId xmlns:a16="http://schemas.microsoft.com/office/drawing/2014/main" id="{5E28FDC9-01D2-1FE1-7F07-0906701CCACF}"/>
              </a:ext>
            </a:extLst>
          </p:cNvPr>
          <p:cNvSpPr/>
          <p:nvPr userDrawn="1"/>
        </p:nvSpPr>
        <p:spPr bwMode="auto">
          <a:xfrm flipV="1">
            <a:off x="12995340" y="5371130"/>
            <a:ext cx="530160" cy="720557"/>
          </a:xfrm>
          <a:prstGeom prst="snip1Rect">
            <a:avLst>
              <a:gd name="adj" fmla="val 33252"/>
            </a:avLst>
          </a:prstGeom>
          <a:solidFill>
            <a:srgbClr val="4B44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Pages Light</a:t>
            </a:r>
          </a:p>
        </p:txBody>
      </p:sp>
      <p:sp>
        <p:nvSpPr>
          <p:cNvPr id="91" name="Rectangle 90">
            <a:extLst>
              <a:ext uri="{FF2B5EF4-FFF2-40B4-BE49-F238E27FC236}">
                <a16:creationId xmlns:a16="http://schemas.microsoft.com/office/drawing/2014/main" id="{52B15FA5-6C54-48D2-5AF5-5F911096FD9C}"/>
              </a:ext>
            </a:extLst>
          </p:cNvPr>
          <p:cNvSpPr/>
          <p:nvPr userDrawn="1"/>
        </p:nvSpPr>
        <p:spPr bwMode="auto">
          <a:xfrm>
            <a:off x="12410970" y="6137444"/>
            <a:ext cx="530159" cy="720557"/>
          </a:xfrm>
          <a:prstGeom prst="rect">
            <a:avLst/>
          </a:prstGeom>
          <a:solidFill>
            <a:srgbClr val="1493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Platform Dark</a:t>
            </a:r>
          </a:p>
        </p:txBody>
      </p:sp>
      <p:sp>
        <p:nvSpPr>
          <p:cNvPr id="92" name="Rectangle: Single Corner Snipped 91">
            <a:extLst>
              <a:ext uri="{FF2B5EF4-FFF2-40B4-BE49-F238E27FC236}">
                <a16:creationId xmlns:a16="http://schemas.microsoft.com/office/drawing/2014/main" id="{FECDD228-E02E-C86F-8EE2-87C6C84F8F3E}"/>
              </a:ext>
            </a:extLst>
          </p:cNvPr>
          <p:cNvSpPr/>
          <p:nvPr userDrawn="1"/>
        </p:nvSpPr>
        <p:spPr bwMode="auto">
          <a:xfrm flipV="1">
            <a:off x="12995340" y="6137444"/>
            <a:ext cx="530160" cy="720557"/>
          </a:xfrm>
          <a:prstGeom prst="snip1Rect">
            <a:avLst>
              <a:gd name="adj" fmla="val 24878"/>
            </a:avLst>
          </a:prstGeom>
          <a:solidFill>
            <a:srgbClr val="4BC17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Power</a:t>
            </a:r>
            <a:br>
              <a:rPr kumimoji="0" lang="en-US" sz="800" b="1" i="0" u="none" strike="noStrike" kern="1200" cap="none" spc="0" normalizeH="0" baseline="0" noProof="0">
                <a:ln>
                  <a:noFill/>
                </a:ln>
                <a:solidFill>
                  <a:srgbClr val="FFFFFF"/>
                </a:solidFill>
                <a:effectLst/>
                <a:uLnTx/>
                <a:uFillTx/>
                <a:latin typeface="Segoe UI"/>
                <a:ea typeface="+mn-ea"/>
                <a:cs typeface="+mn-cs"/>
              </a:rPr>
            </a:br>
            <a:r>
              <a:rPr kumimoji="0" lang="en-US" sz="800" b="1" i="0" u="none" strike="noStrike" kern="1200" cap="none" spc="0" normalizeH="0" baseline="0" noProof="0">
                <a:ln>
                  <a:noFill/>
                </a:ln>
                <a:solidFill>
                  <a:srgbClr val="FFFFFF"/>
                </a:solidFill>
                <a:effectLst/>
                <a:uLnTx/>
                <a:uFillTx/>
                <a:latin typeface="Segoe UI"/>
                <a:ea typeface="+mn-ea"/>
                <a:cs typeface="+mn-cs"/>
              </a:rPr>
              <a:t>Platform Light</a:t>
            </a:r>
          </a:p>
        </p:txBody>
      </p:sp>
      <p:sp>
        <p:nvSpPr>
          <p:cNvPr id="111" name="Rectangle 110">
            <a:extLst>
              <a:ext uri="{FF2B5EF4-FFF2-40B4-BE49-F238E27FC236}">
                <a16:creationId xmlns:a16="http://schemas.microsoft.com/office/drawing/2014/main" id="{BE7E2E2D-C6B1-5EA4-7349-83FF5DE2DBB6}"/>
              </a:ext>
            </a:extLst>
          </p:cNvPr>
          <p:cNvSpPr/>
          <p:nvPr userDrawn="1"/>
        </p:nvSpPr>
        <p:spPr bwMode="auto">
          <a:xfrm>
            <a:off x="12410482" y="768622"/>
            <a:ext cx="530159" cy="72286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2" name="Rectangle: Single Corner Snipped 111">
            <a:extLst>
              <a:ext uri="{FF2B5EF4-FFF2-40B4-BE49-F238E27FC236}">
                <a16:creationId xmlns:a16="http://schemas.microsoft.com/office/drawing/2014/main" id="{7109F77D-50EF-7CD4-C093-4F6451C99DB6}"/>
              </a:ext>
            </a:extLst>
          </p:cNvPr>
          <p:cNvSpPr/>
          <p:nvPr userDrawn="1"/>
        </p:nvSpPr>
        <p:spPr bwMode="auto">
          <a:xfrm flipV="1">
            <a:off x="12994851" y="768622"/>
            <a:ext cx="530160" cy="722860"/>
          </a:xfrm>
          <a:prstGeom prst="snip1Rect">
            <a:avLst>
              <a:gd name="adj" fmla="val 41626"/>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29425B8F-DEAE-2553-A34D-A142F1FCE2F5}"/>
              </a:ext>
            </a:extLst>
          </p:cNvPr>
          <p:cNvSpPr/>
          <p:nvPr userDrawn="1"/>
        </p:nvSpPr>
        <p:spPr bwMode="auto">
          <a:xfrm>
            <a:off x="13608553" y="0"/>
            <a:ext cx="134938" cy="2203733"/>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TextBox 116">
            <a:extLst>
              <a:ext uri="{FF2B5EF4-FFF2-40B4-BE49-F238E27FC236}">
                <a16:creationId xmlns:a16="http://schemas.microsoft.com/office/drawing/2014/main" id="{D0EA6001-AA7F-ADE7-1D3C-E21D2ED694F6}"/>
              </a:ext>
            </a:extLst>
          </p:cNvPr>
          <p:cNvSpPr txBox="1"/>
          <p:nvPr userDrawn="1"/>
        </p:nvSpPr>
        <p:spPr>
          <a:xfrm rot="5400000">
            <a:off x="13119148" y="971060"/>
            <a:ext cx="1263926" cy="261610"/>
          </a:xfrm>
          <a:prstGeom prst="rect">
            <a:avLst/>
          </a:prstGeom>
          <a:solidFill>
            <a:srgbClr val="ECECEC"/>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Universal Colors</a:t>
            </a:r>
          </a:p>
        </p:txBody>
      </p:sp>
      <p:sp>
        <p:nvSpPr>
          <p:cNvPr id="118" name="Rectangle 114">
            <a:extLst>
              <a:ext uri="{FF2B5EF4-FFF2-40B4-BE49-F238E27FC236}">
                <a16:creationId xmlns:a16="http://schemas.microsoft.com/office/drawing/2014/main" id="{BDC581B7-C25C-BC19-F5F3-9B5342F25487}"/>
              </a:ext>
            </a:extLst>
          </p:cNvPr>
          <p:cNvSpPr/>
          <p:nvPr userDrawn="1"/>
        </p:nvSpPr>
        <p:spPr bwMode="auto">
          <a:xfrm>
            <a:off x="13609637" y="2303703"/>
            <a:ext cx="134938" cy="4554297"/>
          </a:xfrm>
          <a:custGeom>
            <a:avLst/>
            <a:gdLst>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0 w 200025"/>
              <a:gd name="connsiteY4" fmla="*/ 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 name="connsiteX4" fmla="*/ 91440 w 200025"/>
              <a:gd name="connsiteY4" fmla="*/ 91440 h 2203733"/>
              <a:gd name="connsiteX0" fmla="*/ 0 w 200025"/>
              <a:gd name="connsiteY0" fmla="*/ 0 h 2203733"/>
              <a:gd name="connsiteX1" fmla="*/ 200025 w 200025"/>
              <a:gd name="connsiteY1" fmla="*/ 0 h 2203733"/>
              <a:gd name="connsiteX2" fmla="*/ 200025 w 200025"/>
              <a:gd name="connsiteY2" fmla="*/ 2203733 h 2203733"/>
              <a:gd name="connsiteX3" fmla="*/ 0 w 200025"/>
              <a:gd name="connsiteY3" fmla="*/ 2203733 h 2203733"/>
            </a:gdLst>
            <a:ahLst/>
            <a:cxnLst>
              <a:cxn ang="0">
                <a:pos x="connsiteX0" y="connsiteY0"/>
              </a:cxn>
              <a:cxn ang="0">
                <a:pos x="connsiteX1" y="connsiteY1"/>
              </a:cxn>
              <a:cxn ang="0">
                <a:pos x="connsiteX2" y="connsiteY2"/>
              </a:cxn>
              <a:cxn ang="0">
                <a:pos x="connsiteX3" y="connsiteY3"/>
              </a:cxn>
            </a:cxnLst>
            <a:rect l="l" t="t" r="r" b="b"/>
            <a:pathLst>
              <a:path w="200025" h="2203733">
                <a:moveTo>
                  <a:pt x="0" y="0"/>
                </a:moveTo>
                <a:lnTo>
                  <a:pt x="200025" y="0"/>
                </a:lnTo>
                <a:lnTo>
                  <a:pt x="200025" y="2203733"/>
                </a:lnTo>
                <a:lnTo>
                  <a:pt x="0" y="2203733"/>
                </a:lnTo>
              </a:path>
            </a:pathLst>
          </a:cu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26C18FCC-458B-3C39-F881-A647D9187BB2}"/>
              </a:ext>
            </a:extLst>
          </p:cNvPr>
          <p:cNvSpPr txBox="1"/>
          <p:nvPr userDrawn="1"/>
        </p:nvSpPr>
        <p:spPr>
          <a:xfrm rot="5400000">
            <a:off x="13162466" y="4258315"/>
            <a:ext cx="1177290" cy="261610"/>
          </a:xfrm>
          <a:prstGeom prst="rect">
            <a:avLst/>
          </a:prstGeom>
          <a:solidFill>
            <a:srgbClr val="ECECEC"/>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a:ea typeface="+mn-ea"/>
                <a:cs typeface="+mn-cs"/>
              </a:rPr>
              <a:t>Product Colors</a:t>
            </a:r>
          </a:p>
        </p:txBody>
      </p:sp>
      <p:sp>
        <p:nvSpPr>
          <p:cNvPr id="160" name="Rectangle 159">
            <a:extLst>
              <a:ext uri="{FF2B5EF4-FFF2-40B4-BE49-F238E27FC236}">
                <a16:creationId xmlns:a16="http://schemas.microsoft.com/office/drawing/2014/main" id="{0C48B22D-E877-46C2-C93F-2B0A8A391F90}"/>
              </a:ext>
            </a:extLst>
          </p:cNvPr>
          <p:cNvSpPr/>
          <p:nvPr userDrawn="1"/>
        </p:nvSpPr>
        <p:spPr bwMode="auto">
          <a:xfrm>
            <a:off x="13934970" y="0"/>
            <a:ext cx="530159" cy="720557"/>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80" tIns="45720" rIns="18288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Segoe UI"/>
              <a:ea typeface="+mn-ea"/>
              <a:cs typeface="+mn-cs"/>
            </a:endParaRPr>
          </a:p>
        </p:txBody>
      </p:sp>
      <p:sp>
        <p:nvSpPr>
          <p:cNvPr id="161" name="Rectangle: Single Corner Snipped 160">
            <a:extLst>
              <a:ext uri="{FF2B5EF4-FFF2-40B4-BE49-F238E27FC236}">
                <a16:creationId xmlns:a16="http://schemas.microsoft.com/office/drawing/2014/main" id="{13452B28-68E8-CE7E-FA9D-BD52B5D77B52}"/>
              </a:ext>
            </a:extLst>
          </p:cNvPr>
          <p:cNvSpPr/>
          <p:nvPr userDrawn="1"/>
        </p:nvSpPr>
        <p:spPr bwMode="auto">
          <a:xfrm flipV="1">
            <a:off x="14519340" y="0"/>
            <a:ext cx="530160" cy="720557"/>
          </a:xfrm>
          <a:prstGeom prst="snip1Rect">
            <a:avLst>
              <a:gd name="adj" fmla="val 24878"/>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4572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470656480"/>
      </p:ext>
    </p:extLst>
  </p:cSld>
  <p:clrMap bg1="lt1" tx1="dk1" bg2="lt2" tx2="dk2" accent1="accent1" accent2="accent2" accent3="accent3" accent4="accent4" accent5="accent5" accent6="accent6" hlink="hlink" folHlink="folHlink"/>
  <p:sldLayoutIdLst>
    <p:sldLayoutId id="214748511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52">
          <p15:clr>
            <a:srgbClr val="A4A3A4"/>
          </p15:clr>
        </p15:guide>
        <p15:guide id="30" pos="7488">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5.xml"/><Relationship Id="rId1" Type="http://schemas.openxmlformats.org/officeDocument/2006/relationships/tags" Target="../tags/tag1.xml"/><Relationship Id="rId5" Type="http://schemas.openxmlformats.org/officeDocument/2006/relationships/image" Target="../media/image23.sv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23.sv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5.xml"/><Relationship Id="rId1" Type="http://schemas.openxmlformats.org/officeDocument/2006/relationships/tags" Target="../tags/tag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5.xml"/><Relationship Id="rId1" Type="http://schemas.openxmlformats.org/officeDocument/2006/relationships/tags" Target="../tags/tag3.xml"/><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5.xml"/><Relationship Id="rId1" Type="http://schemas.openxmlformats.org/officeDocument/2006/relationships/tags" Target="../tags/tag4.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5.xml"/><Relationship Id="rId1" Type="http://schemas.openxmlformats.org/officeDocument/2006/relationships/tags" Target="../tags/tag5.xm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5.xml"/><Relationship Id="rId1" Type="http://schemas.openxmlformats.org/officeDocument/2006/relationships/tags" Target="../tags/tag6.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ags" Target="../tags/tag7.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5.xml"/><Relationship Id="rId1" Type="http://schemas.openxmlformats.org/officeDocument/2006/relationships/tags" Target="../tags/tag8.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57.png"/><Relationship Id="rId11" Type="http://schemas.openxmlformats.org/officeDocument/2006/relationships/image" Target="../media/image23.svg"/><Relationship Id="rId5" Type="http://schemas.openxmlformats.org/officeDocument/2006/relationships/image" Target="../media/image56.png"/><Relationship Id="rId10" Type="http://schemas.openxmlformats.org/officeDocument/2006/relationships/image" Target="../media/image22.png"/><Relationship Id="rId4" Type="http://schemas.openxmlformats.org/officeDocument/2006/relationships/image" Target="../media/image55.png"/><Relationship Id="rId9"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66.svg"/><Relationship Id="rId2" Type="http://schemas.openxmlformats.org/officeDocument/2006/relationships/image" Target="../media/image61.png"/><Relationship Id="rId1" Type="http://schemas.openxmlformats.org/officeDocument/2006/relationships/slideLayout" Target="../slideLayouts/slideLayout15.xml"/><Relationship Id="rId6" Type="http://schemas.openxmlformats.org/officeDocument/2006/relationships/image" Target="../media/image65.png"/><Relationship Id="rId5" Type="http://schemas.openxmlformats.org/officeDocument/2006/relationships/image" Target="../media/image64.sv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0.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24.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81.png"/><Relationship Id="rId3" Type="http://schemas.openxmlformats.org/officeDocument/2006/relationships/image" Target="../media/image71.jpeg"/><Relationship Id="rId7" Type="http://schemas.openxmlformats.org/officeDocument/2006/relationships/image" Target="../media/image75.jpeg"/><Relationship Id="rId12"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74.jpeg"/><Relationship Id="rId11" Type="http://schemas.openxmlformats.org/officeDocument/2006/relationships/image" Target="../media/image79.png"/><Relationship Id="rId5" Type="http://schemas.openxmlformats.org/officeDocument/2006/relationships/image" Target="../media/image73.jpeg"/><Relationship Id="rId10" Type="http://schemas.openxmlformats.org/officeDocument/2006/relationships/image" Target="../media/image78.png"/><Relationship Id="rId4" Type="http://schemas.openxmlformats.org/officeDocument/2006/relationships/image" Target="../media/image72.jpeg"/><Relationship Id="rId9" Type="http://schemas.openxmlformats.org/officeDocument/2006/relationships/image" Target="../media/image77.png"/><Relationship Id="rId1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3.jpeg"/><Relationship Id="rId7" Type="http://schemas.openxmlformats.org/officeDocument/2006/relationships/image" Target="../media/image84.png"/><Relationship Id="rId2" Type="http://schemas.openxmlformats.org/officeDocument/2006/relationships/notesSlide" Target="../notesSlides/notesSlide23.xml"/><Relationship Id="rId1" Type="http://schemas.openxmlformats.org/officeDocument/2006/relationships/slideLayout" Target="../slideLayouts/slideLayout20.xml"/><Relationship Id="rId6" Type="http://schemas.openxmlformats.org/officeDocument/2006/relationships/hyperlink" Target="https://docs.microsoft.com/en-us/connectors/custom-connectors/" TargetMode="External"/><Relationship Id="rId5" Type="http://schemas.openxmlformats.org/officeDocument/2006/relationships/hyperlink" Target="https://docs.microsoft.com/en-us/connectors/connector-reference/connector-reference-premium-connectors" TargetMode="External"/><Relationship Id="rId4" Type="http://schemas.openxmlformats.org/officeDocument/2006/relationships/hyperlink" Target="https://docs.microsoft.com/en-us/connectors/connector-reference/connector-reference-standard-connectors#list-of-all-standard-tier-connectors"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aka.ms/CopilotStudioImplementationGuide" TargetMode="External"/><Relationship Id="rId3" Type="http://schemas.openxmlformats.org/officeDocument/2006/relationships/image" Target="../media/image23.svg"/><Relationship Id="rId7" Type="http://schemas.openxmlformats.org/officeDocument/2006/relationships/image" Target="../media/image88.png"/><Relationship Id="rId2" Type="http://schemas.openxmlformats.org/officeDocument/2006/relationships/image" Target="../media/image22.png"/><Relationship Id="rId1" Type="http://schemas.openxmlformats.org/officeDocument/2006/relationships/slideLayout" Target="../slideLayouts/slideLayout1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aka.ms/CopilotStudioStart"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91.gif"/><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sv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17" Type="http://schemas.openxmlformats.org/officeDocument/2006/relationships/image" Target="../media/image109.svg"/><Relationship Id="rId2" Type="http://schemas.openxmlformats.org/officeDocument/2006/relationships/notesSlide" Target="../notesSlides/notesSlide27.xml"/><Relationship Id="rId16"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98.png"/><Relationship Id="rId11" Type="http://schemas.openxmlformats.org/officeDocument/2006/relationships/image" Target="../media/image103.svg"/><Relationship Id="rId5" Type="http://schemas.openxmlformats.org/officeDocument/2006/relationships/image" Target="../media/image97.png"/><Relationship Id="rId15" Type="http://schemas.openxmlformats.org/officeDocument/2006/relationships/image" Target="../media/image107.sv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8" Type="http://schemas.openxmlformats.org/officeDocument/2006/relationships/image" Target="../media/image115.svg"/><Relationship Id="rId13" Type="http://schemas.openxmlformats.org/officeDocument/2006/relationships/image" Target="../media/image120.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svg"/><Relationship Id="rId2" Type="http://schemas.openxmlformats.org/officeDocument/2006/relationships/notesSlide" Target="../notesSlides/notesSlide28.xml"/><Relationship Id="rId16" Type="http://schemas.openxmlformats.org/officeDocument/2006/relationships/image" Target="../media/image123.svg"/><Relationship Id="rId1" Type="http://schemas.openxmlformats.org/officeDocument/2006/relationships/slideLayout" Target="../slideLayouts/slideLayout4.xml"/><Relationship Id="rId6" Type="http://schemas.openxmlformats.org/officeDocument/2006/relationships/image" Target="../media/image113.sv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svg"/><Relationship Id="rId4" Type="http://schemas.openxmlformats.org/officeDocument/2006/relationships/image" Target="../media/image111.svg"/><Relationship Id="rId9" Type="http://schemas.openxmlformats.org/officeDocument/2006/relationships/image" Target="../media/image116.png"/><Relationship Id="rId14" Type="http://schemas.openxmlformats.org/officeDocument/2006/relationships/image" Target="../media/image121.svg"/></Relationships>
</file>

<file path=ppt/slides/_rels/slide41.xml.rels><?xml version="1.0" encoding="UTF-8" standalone="yes"?>
<Relationships xmlns="http://schemas.openxmlformats.org/package/2006/relationships"><Relationship Id="rId8" Type="http://schemas.openxmlformats.org/officeDocument/2006/relationships/image" Target="../media/image129.sv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30.gif"/><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32.svg"/></Relationships>
</file>

<file path=ppt/slides/_rels/slide4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7.png"/><Relationship Id="rId7" Type="http://schemas.microsoft.com/office/2007/relationships/hdphoto" Target="../media/hdphoto1.wdp"/><Relationship Id="rId12" Type="http://schemas.openxmlformats.org/officeDocument/2006/relationships/image" Target="../media/image143.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140.png"/><Relationship Id="rId11" Type="http://schemas.openxmlformats.org/officeDocument/2006/relationships/image" Target="../media/image23.svg"/><Relationship Id="rId5" Type="http://schemas.openxmlformats.org/officeDocument/2006/relationships/image" Target="../media/image139.png"/><Relationship Id="rId10" Type="http://schemas.openxmlformats.org/officeDocument/2006/relationships/image" Target="../media/image22.png"/><Relationship Id="rId4" Type="http://schemas.openxmlformats.org/officeDocument/2006/relationships/image" Target="../media/image138.png"/><Relationship Id="rId9" Type="http://schemas.openxmlformats.org/officeDocument/2006/relationships/image" Target="../media/image1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4.gif"/><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notesSlide" Target="../notesSlides/notesSlide4.xml"/><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slideLayout" Target="../slideLayouts/slideLayout15.xml"/><Relationship Id="rId16" Type="http://schemas.openxmlformats.org/officeDocument/2006/relationships/image" Target="../media/image21.png"/><Relationship Id="rId1" Type="http://schemas.openxmlformats.org/officeDocument/2006/relationships/themeOverride" Target="../theme/themeOverride1.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png"/><Relationship Id="rId15" Type="http://schemas.openxmlformats.org/officeDocument/2006/relationships/image" Target="../media/image2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45.gif"/><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47.png"/></Relationships>
</file>

<file path=ppt/slides/_rels/slide54.xml.rels><?xml version="1.0" encoding="UTF-8" standalone="yes"?>
<Relationships xmlns="http://schemas.openxmlformats.org/package/2006/relationships"><Relationship Id="rId8" Type="http://schemas.openxmlformats.org/officeDocument/2006/relationships/image" Target="../media/image153.svg"/><Relationship Id="rId13" Type="http://schemas.openxmlformats.org/officeDocument/2006/relationships/image" Target="../media/image158.png"/><Relationship Id="rId18" Type="http://schemas.openxmlformats.org/officeDocument/2006/relationships/image" Target="../media/image163.svg"/><Relationship Id="rId26" Type="http://schemas.openxmlformats.org/officeDocument/2006/relationships/image" Target="../media/image171.svg"/><Relationship Id="rId3" Type="http://schemas.openxmlformats.org/officeDocument/2006/relationships/image" Target="../media/image148.png"/><Relationship Id="rId21" Type="http://schemas.openxmlformats.org/officeDocument/2006/relationships/image" Target="../media/image166.png"/><Relationship Id="rId7" Type="http://schemas.openxmlformats.org/officeDocument/2006/relationships/image" Target="../media/image152.png"/><Relationship Id="rId12" Type="http://schemas.openxmlformats.org/officeDocument/2006/relationships/image" Target="../media/image157.svg"/><Relationship Id="rId17" Type="http://schemas.openxmlformats.org/officeDocument/2006/relationships/image" Target="../media/image162.png"/><Relationship Id="rId25" Type="http://schemas.openxmlformats.org/officeDocument/2006/relationships/image" Target="../media/image170.png"/><Relationship Id="rId2" Type="http://schemas.openxmlformats.org/officeDocument/2006/relationships/notesSlide" Target="../notesSlides/notesSlide36.xml"/><Relationship Id="rId16" Type="http://schemas.openxmlformats.org/officeDocument/2006/relationships/image" Target="../media/image161.svg"/><Relationship Id="rId20" Type="http://schemas.openxmlformats.org/officeDocument/2006/relationships/image" Target="../media/image165.svg"/><Relationship Id="rId1" Type="http://schemas.openxmlformats.org/officeDocument/2006/relationships/slideLayout" Target="../slideLayouts/slideLayout4.xml"/><Relationship Id="rId6" Type="http://schemas.openxmlformats.org/officeDocument/2006/relationships/image" Target="../media/image151.svg"/><Relationship Id="rId11" Type="http://schemas.openxmlformats.org/officeDocument/2006/relationships/image" Target="../media/image156.png"/><Relationship Id="rId24" Type="http://schemas.openxmlformats.org/officeDocument/2006/relationships/image" Target="../media/image169.svg"/><Relationship Id="rId5" Type="http://schemas.openxmlformats.org/officeDocument/2006/relationships/image" Target="../media/image150.png"/><Relationship Id="rId15" Type="http://schemas.openxmlformats.org/officeDocument/2006/relationships/image" Target="../media/image160.png"/><Relationship Id="rId23" Type="http://schemas.openxmlformats.org/officeDocument/2006/relationships/image" Target="../media/image168.png"/><Relationship Id="rId10" Type="http://schemas.openxmlformats.org/officeDocument/2006/relationships/image" Target="../media/image155.svg"/><Relationship Id="rId19" Type="http://schemas.openxmlformats.org/officeDocument/2006/relationships/image" Target="../media/image164.png"/><Relationship Id="rId4" Type="http://schemas.openxmlformats.org/officeDocument/2006/relationships/image" Target="../media/image149.svg"/><Relationship Id="rId9" Type="http://schemas.openxmlformats.org/officeDocument/2006/relationships/image" Target="../media/image154.png"/><Relationship Id="rId14" Type="http://schemas.openxmlformats.org/officeDocument/2006/relationships/image" Target="../media/image159.svg"/><Relationship Id="rId22" Type="http://schemas.openxmlformats.org/officeDocument/2006/relationships/image" Target="../media/image167.svg"/></Relationships>
</file>

<file path=ppt/slides/_rels/slide55.xml.rels><?xml version="1.0" encoding="UTF-8" standalone="yes"?>
<Relationships xmlns="http://schemas.openxmlformats.org/package/2006/relationships"><Relationship Id="rId8" Type="http://schemas.openxmlformats.org/officeDocument/2006/relationships/image" Target="../media/image172.png"/><Relationship Id="rId13" Type="http://schemas.openxmlformats.org/officeDocument/2006/relationships/image" Target="../media/image177.svg"/><Relationship Id="rId18" Type="http://schemas.openxmlformats.org/officeDocument/2006/relationships/image" Target="../media/image182.png"/><Relationship Id="rId26" Type="http://schemas.openxmlformats.org/officeDocument/2006/relationships/image" Target="../media/image190.png"/><Relationship Id="rId3" Type="http://schemas.openxmlformats.org/officeDocument/2006/relationships/hyperlink" Target="https://learn.microsoft.com/en-us/microsoft-copilot-studio/responsible-ai-overview" TargetMode="External"/><Relationship Id="rId21" Type="http://schemas.openxmlformats.org/officeDocument/2006/relationships/image" Target="../media/image185.svg"/><Relationship Id="rId7" Type="http://schemas.openxmlformats.org/officeDocument/2006/relationships/hyperlink" Target="https://learn.microsoft.com/en-us/azure/ai-services/openai/concepts/abuse-monitoring" TargetMode="External"/><Relationship Id="rId12" Type="http://schemas.openxmlformats.org/officeDocument/2006/relationships/image" Target="../media/image176.png"/><Relationship Id="rId17" Type="http://schemas.openxmlformats.org/officeDocument/2006/relationships/image" Target="../media/image181.svg"/><Relationship Id="rId25" Type="http://schemas.openxmlformats.org/officeDocument/2006/relationships/image" Target="../media/image189.svg"/><Relationship Id="rId2" Type="http://schemas.openxmlformats.org/officeDocument/2006/relationships/notesSlide" Target="../notesSlides/notesSlide37.xml"/><Relationship Id="rId16" Type="http://schemas.openxmlformats.org/officeDocument/2006/relationships/image" Target="../media/image180.png"/><Relationship Id="rId20" Type="http://schemas.openxmlformats.org/officeDocument/2006/relationships/image" Target="../media/image184.png"/><Relationship Id="rId1" Type="http://schemas.openxmlformats.org/officeDocument/2006/relationships/slideLayout" Target="../slideLayouts/slideLayout9.xml"/><Relationship Id="rId6" Type="http://schemas.openxmlformats.org/officeDocument/2006/relationships/hyperlink" Target="https://learn.microsoft.com/en-us/power-platform/admin/about-lockbox" TargetMode="External"/><Relationship Id="rId11" Type="http://schemas.openxmlformats.org/officeDocument/2006/relationships/image" Target="../media/image175.svg"/><Relationship Id="rId24" Type="http://schemas.openxmlformats.org/officeDocument/2006/relationships/image" Target="../media/image188.png"/><Relationship Id="rId5" Type="http://schemas.openxmlformats.org/officeDocument/2006/relationships/hyperlink" Target="https://learn.microsoft.com/en-us/microsoft-copilot-studio/manage-data-movement-outside-us" TargetMode="External"/><Relationship Id="rId15" Type="http://schemas.openxmlformats.org/officeDocument/2006/relationships/image" Target="../media/image179.svg"/><Relationship Id="rId23" Type="http://schemas.openxmlformats.org/officeDocument/2006/relationships/image" Target="../media/image187.svg"/><Relationship Id="rId10" Type="http://schemas.openxmlformats.org/officeDocument/2006/relationships/image" Target="../media/image174.png"/><Relationship Id="rId19" Type="http://schemas.openxmlformats.org/officeDocument/2006/relationships/image" Target="../media/image183.svg"/><Relationship Id="rId4" Type="http://schemas.openxmlformats.org/officeDocument/2006/relationships/hyperlink" Target="https://learn.microsoft.com/en-us/microsoft-copilot-studio/nlu-generative-answers-prompt-modification" TargetMode="External"/><Relationship Id="rId9" Type="http://schemas.openxmlformats.org/officeDocument/2006/relationships/image" Target="../media/image173.svg"/><Relationship Id="rId14" Type="http://schemas.openxmlformats.org/officeDocument/2006/relationships/image" Target="../media/image178.png"/><Relationship Id="rId22" Type="http://schemas.openxmlformats.org/officeDocument/2006/relationships/image" Target="../media/image186.png"/><Relationship Id="rId27" Type="http://schemas.openxmlformats.org/officeDocument/2006/relationships/image" Target="../media/image191.sv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92.gif"/><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5.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4.gif"/><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hyperlink" Target="https://aka.ms/CopilotStudioDemo" TargetMode="External"/><Relationship Id="rId13" Type="http://schemas.openxmlformats.org/officeDocument/2006/relationships/image" Target="../media/image197.png"/><Relationship Id="rId3" Type="http://schemas.openxmlformats.org/officeDocument/2006/relationships/image" Target="../media/image195.png"/><Relationship Id="rId7" Type="http://schemas.openxmlformats.org/officeDocument/2006/relationships/hyperlink" Target="https://aka.ms/CopilotStudioBlog" TargetMode="External"/><Relationship Id="rId12" Type="http://schemas.openxmlformats.org/officeDocument/2006/relationships/hyperlink" Target="https://aka.ms/CopilotStudioCommunity"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aka.ms/CopilotStudio" TargetMode="External"/><Relationship Id="rId11" Type="http://schemas.openxmlformats.org/officeDocument/2006/relationships/hyperlink" Target="https://aka.ms/CopilotStudioImplementationGuide" TargetMode="External"/><Relationship Id="rId5" Type="http://schemas.openxmlformats.org/officeDocument/2006/relationships/hyperlink" Target="https://aka.ms/TryCopilotStudio" TargetMode="External"/><Relationship Id="rId10" Type="http://schemas.openxmlformats.org/officeDocument/2006/relationships/hyperlink" Target="https://aka.ms/CopilotStudioGuidance" TargetMode="External"/><Relationship Id="rId4" Type="http://schemas.openxmlformats.org/officeDocument/2006/relationships/image" Target="../media/image196.svg"/><Relationship Id="rId9" Type="http://schemas.openxmlformats.org/officeDocument/2006/relationships/hyperlink" Target="https://aka.ms/CopilotStudioDocs" TargetMode="External"/><Relationship Id="rId14" Type="http://schemas.openxmlformats.org/officeDocument/2006/relationships/image" Target="../media/image198.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2.png"/><Relationship Id="rId7"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3.svg"/><Relationship Id="rId9" Type="http://schemas.openxmlformats.org/officeDocument/2006/relationships/image" Target="../media/image31.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2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notesSlide" Target="../notesSlides/notesSlide8.xml"/><Relationship Id="rId16"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23.sv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E2200-AED2-C877-6AEE-A6793BF0AB01}"/>
              </a:ext>
            </a:extLst>
          </p:cNvPr>
          <p:cNvSpPr>
            <a:spLocks noGrp="1"/>
          </p:cNvSpPr>
          <p:nvPr>
            <p:ph type="title"/>
          </p:nvPr>
        </p:nvSpPr>
        <p:spPr>
          <a:xfrm>
            <a:off x="585216" y="3217560"/>
            <a:ext cx="4985307" cy="1077218"/>
          </a:xfrm>
        </p:spPr>
        <p:txBody>
          <a:bodyPr/>
          <a:lstStyle/>
          <a:p>
            <a:pPr>
              <a:spcBef>
                <a:spcPts val="1200"/>
              </a:spcBef>
              <a:spcAft>
                <a:spcPts val="1200"/>
              </a:spcAft>
            </a:pPr>
            <a:r>
              <a:rPr lang="en-US" sz="3600" dirty="0"/>
              <a:t>Microsoft Copilot Studio</a:t>
            </a:r>
            <a:br>
              <a:rPr lang="en-US" sz="3600" dirty="0"/>
            </a:br>
            <a:br>
              <a:rPr lang="en-US" sz="1000" dirty="0"/>
            </a:br>
            <a:r>
              <a:rPr lang="en-US" sz="2400" cap="all" dirty="0">
                <a:solidFill>
                  <a:schemeClr val="bg2"/>
                </a:solidFill>
                <a:latin typeface="+mn-lt"/>
              </a:rPr>
              <a:t>Hands-on workshop</a:t>
            </a:r>
            <a:endParaRPr lang="en-US" sz="3600" cap="all" dirty="0">
              <a:solidFill>
                <a:schemeClr val="bg2"/>
              </a:solidFill>
              <a:latin typeface="+mn-lt"/>
            </a:endParaRPr>
          </a:p>
        </p:txBody>
      </p:sp>
    </p:spTree>
    <p:extLst>
      <p:ext uri="{BB962C8B-B14F-4D97-AF65-F5344CB8AC3E}">
        <p14:creationId xmlns:p14="http://schemas.microsoft.com/office/powerpoint/2010/main" val="27973501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72C2-F7C2-B72B-4106-6289200DA97E}"/>
              </a:ext>
              <a:ext uri="{C183D7F6-B498-43B3-948B-1728B52AA6E4}">
                <adec:decorative xmlns:adec="http://schemas.microsoft.com/office/drawing/2017/decorative" val="1"/>
              </a:ext>
            </a:extLst>
          </p:cNvPr>
          <p:cNvSpPr/>
          <p:nvPr/>
        </p:nvSpPr>
        <p:spPr bwMode="auto">
          <a:xfrm>
            <a:off x="742980" y="1128679"/>
            <a:ext cx="10706039" cy="4877949"/>
          </a:xfrm>
          <a:prstGeom prst="roundRect">
            <a:avLst>
              <a:gd name="adj" fmla="val 6677"/>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Rectangle: Rounded Corners 6">
            <a:extLst>
              <a:ext uri="{FF2B5EF4-FFF2-40B4-BE49-F238E27FC236}">
                <a16:creationId xmlns:a16="http://schemas.microsoft.com/office/drawing/2014/main" id="{998DEB0D-5211-93BC-1DC1-DE0993F7BB9A}"/>
              </a:ext>
              <a:ext uri="{C183D7F6-B498-43B3-948B-1728B52AA6E4}">
                <adec:decorative xmlns:adec="http://schemas.microsoft.com/office/drawing/2017/decorative" val="1"/>
              </a:ext>
            </a:extLst>
          </p:cNvPr>
          <p:cNvSpPr/>
          <p:nvPr/>
        </p:nvSpPr>
        <p:spPr bwMode="auto">
          <a:xfrm>
            <a:off x="7886907" y="3030912"/>
            <a:ext cx="2976260" cy="2207968"/>
          </a:xfrm>
          <a:prstGeom prst="roundRect">
            <a:avLst>
              <a:gd name="adj" fmla="val 3066"/>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3" name="Title 4">
            <a:extLst>
              <a:ext uri="{FF2B5EF4-FFF2-40B4-BE49-F238E27FC236}">
                <a16:creationId xmlns:a16="http://schemas.microsoft.com/office/drawing/2014/main" id="{807D568C-BE8E-6444-0693-C87F859E5B45}"/>
              </a:ext>
            </a:extLst>
          </p:cNvPr>
          <p:cNvSpPr>
            <a:spLocks noGrp="1"/>
          </p:cNvSpPr>
          <p:nvPr>
            <p:ph type="title"/>
          </p:nvPr>
        </p:nvSpPr>
        <p:spPr/>
        <p:txBody>
          <a:bodyPr anchor="t"/>
          <a:lstStyle/>
          <a:p>
            <a:pPr algn="ctr"/>
            <a:r>
              <a:rPr lang="en-US" sz="3200" b="1" spc="0">
                <a:solidFill>
                  <a:schemeClr val="tx1"/>
                </a:solidFill>
                <a:latin typeface="Segoe UI Semibold"/>
                <a:cs typeface="Segoe UI Semibold"/>
              </a:rPr>
              <a:t>Different building journeys for different needs</a:t>
            </a:r>
            <a:endParaRPr lang="en-US">
              <a:solidFill>
                <a:schemeClr val="tx1"/>
              </a:solidFill>
              <a:cs typeface="Segoe UI"/>
            </a:endParaRPr>
          </a:p>
        </p:txBody>
      </p:sp>
      <p:sp>
        <p:nvSpPr>
          <p:cNvPr id="4" name="Rectangle: Rounded Corners 3">
            <a:extLst>
              <a:ext uri="{FF2B5EF4-FFF2-40B4-BE49-F238E27FC236}">
                <a16:creationId xmlns:a16="http://schemas.microsoft.com/office/drawing/2014/main" id="{A3DAFFAF-CC70-E1F7-9632-AB55BC81FE3D}"/>
              </a:ext>
              <a:ext uri="{C183D7F6-B498-43B3-948B-1728B52AA6E4}">
                <adec:decorative xmlns:adec="http://schemas.microsoft.com/office/drawing/2017/decorative" val="1"/>
              </a:ext>
            </a:extLst>
          </p:cNvPr>
          <p:cNvSpPr/>
          <p:nvPr/>
        </p:nvSpPr>
        <p:spPr bwMode="auto">
          <a:xfrm>
            <a:off x="4648316" y="3030912"/>
            <a:ext cx="3003431" cy="2224370"/>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5" name="Rectangle 4">
            <a:extLst>
              <a:ext uri="{FF2B5EF4-FFF2-40B4-BE49-F238E27FC236}">
                <a16:creationId xmlns:a16="http://schemas.microsoft.com/office/drawing/2014/main" id="{F7AFC8BF-C0CD-0825-26DB-E9EDE7085852}"/>
              </a:ext>
              <a:ext uri="{C183D7F6-B498-43B3-948B-1728B52AA6E4}">
                <adec:decorative xmlns:adec="http://schemas.microsoft.com/office/drawing/2017/decorative" val="1"/>
              </a:ext>
            </a:extLst>
          </p:cNvPr>
          <p:cNvSpPr/>
          <p:nvPr/>
        </p:nvSpPr>
        <p:spPr bwMode="auto">
          <a:xfrm>
            <a:off x="4648313" y="2385551"/>
            <a:ext cx="6222039" cy="646710"/>
          </a:xfrm>
          <a:prstGeom prst="rect">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8" name="TextBox 17">
            <a:extLst>
              <a:ext uri="{FF2B5EF4-FFF2-40B4-BE49-F238E27FC236}">
                <a16:creationId xmlns:a16="http://schemas.microsoft.com/office/drawing/2014/main" id="{58BC61D4-406C-ABF2-F7FA-D36B4E327C93}"/>
              </a:ext>
            </a:extLst>
          </p:cNvPr>
          <p:cNvSpPr txBox="1"/>
          <p:nvPr/>
        </p:nvSpPr>
        <p:spPr>
          <a:xfrm>
            <a:off x="4845563" y="3882730"/>
            <a:ext cx="26259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Rules-based dialog management and conversational orchestration with a prebuilt LLM</a:t>
            </a:r>
          </a:p>
        </p:txBody>
      </p:sp>
      <p:sp>
        <p:nvSpPr>
          <p:cNvPr id="27" name="Rectangle: Rounded Corners 26">
            <a:extLst>
              <a:ext uri="{FF2B5EF4-FFF2-40B4-BE49-F238E27FC236}">
                <a16:creationId xmlns:a16="http://schemas.microsoft.com/office/drawing/2014/main" id="{56425F22-75D4-0C94-6598-3AE13C8CE0CA}"/>
              </a:ext>
              <a:ext uri="{C183D7F6-B498-43B3-948B-1728B52AA6E4}">
                <adec:decorative xmlns:adec="http://schemas.microsoft.com/office/drawing/2017/decorative" val="1"/>
              </a:ext>
            </a:extLst>
          </p:cNvPr>
          <p:cNvSpPr/>
          <p:nvPr/>
        </p:nvSpPr>
        <p:spPr bwMode="auto">
          <a:xfrm>
            <a:off x="1225790" y="3048331"/>
            <a:ext cx="3142816" cy="2207968"/>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28" name="TextBox 27">
            <a:extLst>
              <a:ext uri="{FF2B5EF4-FFF2-40B4-BE49-F238E27FC236}">
                <a16:creationId xmlns:a16="http://schemas.microsoft.com/office/drawing/2014/main" id="{FD0FAD71-4E6A-B3E8-969B-F4935E1BCA1A}"/>
              </a:ext>
            </a:extLst>
          </p:cNvPr>
          <p:cNvSpPr txBox="1"/>
          <p:nvPr/>
        </p:nvSpPr>
        <p:spPr>
          <a:xfrm>
            <a:off x="1467623" y="326623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Connect with your data sources outside of Copilots reach </a:t>
            </a:r>
          </a:p>
        </p:txBody>
      </p:sp>
      <p:sp>
        <p:nvSpPr>
          <p:cNvPr id="29" name="TextBox 28">
            <a:extLst>
              <a:ext uri="{FF2B5EF4-FFF2-40B4-BE49-F238E27FC236}">
                <a16:creationId xmlns:a16="http://schemas.microsoft.com/office/drawing/2014/main" id="{5AC4469D-47DA-B576-425D-D5EA94710435}"/>
              </a:ext>
            </a:extLst>
          </p:cNvPr>
          <p:cNvSpPr txBox="1"/>
          <p:nvPr/>
        </p:nvSpPr>
        <p:spPr>
          <a:xfrm>
            <a:off x="1467623" y="3967742"/>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Call your redesigned business processes and workflows</a:t>
            </a:r>
          </a:p>
        </p:txBody>
      </p:sp>
      <p:sp>
        <p:nvSpPr>
          <p:cNvPr id="30" name="TextBox 29">
            <a:extLst>
              <a:ext uri="{FF2B5EF4-FFF2-40B4-BE49-F238E27FC236}">
                <a16:creationId xmlns:a16="http://schemas.microsoft.com/office/drawing/2014/main" id="{AFEFD2E3-F15B-D3F2-0D9D-1B57C0D1B6B8}"/>
              </a:ext>
            </a:extLst>
          </p:cNvPr>
          <p:cNvSpPr txBox="1"/>
          <p:nvPr/>
        </p:nvSpPr>
        <p:spPr>
          <a:xfrm>
            <a:off x="1467623" y="466925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Copilot responses to</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specific questions</a:t>
            </a:r>
          </a:p>
        </p:txBody>
      </p:sp>
      <p:sp>
        <p:nvSpPr>
          <p:cNvPr id="33" name="Rectangle: Top Corners Rounded 32">
            <a:extLst>
              <a:ext uri="{FF2B5EF4-FFF2-40B4-BE49-F238E27FC236}">
                <a16:creationId xmlns:a16="http://schemas.microsoft.com/office/drawing/2014/main" id="{AAA47243-95F5-0121-67D6-6ED35E3E0000}"/>
              </a:ext>
              <a:ext uri="{C183D7F6-B498-43B3-948B-1728B52AA6E4}">
                <adec:decorative xmlns:adec="http://schemas.microsoft.com/office/drawing/2017/decorative" val="1"/>
              </a:ext>
            </a:extLst>
          </p:cNvPr>
          <p:cNvSpPr/>
          <p:nvPr/>
        </p:nvSpPr>
        <p:spPr bwMode="auto">
          <a:xfrm>
            <a:off x="1225791" y="2314375"/>
            <a:ext cx="3153737" cy="738663"/>
          </a:xfrm>
          <a:prstGeom prst="round2SameRect">
            <a:avLst>
              <a:gd name="adj1" fmla="val 16667"/>
              <a:gd name="adj2" fmla="val 0"/>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cxnSp>
        <p:nvCxnSpPr>
          <p:cNvPr id="34" name="!!Line 1">
            <a:extLst>
              <a:ext uri="{FF2B5EF4-FFF2-40B4-BE49-F238E27FC236}">
                <a16:creationId xmlns:a16="http://schemas.microsoft.com/office/drawing/2014/main" id="{0B91D524-B7EC-2738-0D2B-24A8A53FB299}"/>
              </a:ext>
              <a:ext uri="{C183D7F6-B498-43B3-948B-1728B52AA6E4}">
                <adec:decorative xmlns:adec="http://schemas.microsoft.com/office/drawing/2017/decorative" val="1"/>
              </a:ext>
            </a:extLst>
          </p:cNvPr>
          <p:cNvCxnSpPr>
            <a:cxnSpLocks/>
          </p:cNvCxnSpPr>
          <p:nvPr/>
        </p:nvCxnSpPr>
        <p:spPr>
          <a:xfrm>
            <a:off x="1214868" y="3806684"/>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Line 1">
            <a:extLst>
              <a:ext uri="{FF2B5EF4-FFF2-40B4-BE49-F238E27FC236}">
                <a16:creationId xmlns:a16="http://schemas.microsoft.com/office/drawing/2014/main" id="{F6C617D6-FD64-4543-0626-162AF00FA4F9}"/>
              </a:ext>
              <a:ext uri="{C183D7F6-B498-43B3-948B-1728B52AA6E4}">
                <adec:decorative xmlns:adec="http://schemas.microsoft.com/office/drawing/2017/decorative" val="1"/>
              </a:ext>
            </a:extLst>
          </p:cNvPr>
          <p:cNvCxnSpPr>
            <a:cxnSpLocks/>
          </p:cNvCxnSpPr>
          <p:nvPr/>
        </p:nvCxnSpPr>
        <p:spPr>
          <a:xfrm>
            <a:off x="1208414" y="4508195"/>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TextBox 47">
            <a:extLst>
              <a:ext uri="{FF2B5EF4-FFF2-40B4-BE49-F238E27FC236}">
                <a16:creationId xmlns:a16="http://schemas.microsoft.com/office/drawing/2014/main" id="{40C870A4-25F7-0DF6-1B70-275324E002AA}"/>
              </a:ext>
            </a:extLst>
          </p:cNvPr>
          <p:cNvSpPr txBox="1"/>
          <p:nvPr/>
        </p:nvSpPr>
        <p:spPr>
          <a:xfrm>
            <a:off x="8241230" y="3980387"/>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LLMs with prompt engineering</a:t>
            </a:r>
            <a:endParaRPr kumimoji="0" lang="en-US" sz="1200" b="1" i="0" u="none" strike="noStrike" kern="1200" cap="none" spc="0" normalizeH="0" baseline="0" noProof="0">
              <a:ln>
                <a:noFill/>
              </a:ln>
              <a:effectLst/>
              <a:uLnTx/>
              <a:uFillTx/>
              <a:latin typeface="Segoe UI"/>
              <a:ea typeface="+mn-ea"/>
              <a:cs typeface="+mn-cs"/>
            </a:endParaRPr>
          </a:p>
        </p:txBody>
      </p:sp>
      <p:sp>
        <p:nvSpPr>
          <p:cNvPr id="49" name="TextBox 48">
            <a:extLst>
              <a:ext uri="{FF2B5EF4-FFF2-40B4-BE49-F238E27FC236}">
                <a16:creationId xmlns:a16="http://schemas.microsoft.com/office/drawing/2014/main" id="{9B59F4AB-7279-0302-549C-9B2417B1A2AE}"/>
              </a:ext>
            </a:extLst>
          </p:cNvPr>
          <p:cNvSpPr txBox="1"/>
          <p:nvPr/>
        </p:nvSpPr>
        <p:spPr>
          <a:xfrm>
            <a:off x="4835969" y="4645185"/>
            <a:ext cx="262590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Managed SaaS, no infrastructure, built in security and governance</a:t>
            </a:r>
            <a:endParaRPr kumimoji="0" lang="en-US" sz="1200" b="1" i="0" u="none" strike="noStrike" kern="1200" cap="none" spc="0" normalizeH="0" baseline="0" noProof="0">
              <a:ln>
                <a:noFill/>
              </a:ln>
              <a:effectLst/>
              <a:uLnTx/>
              <a:uFillTx/>
              <a:latin typeface="Segoe UI"/>
              <a:ea typeface="+mn-ea"/>
              <a:cs typeface="+mn-cs"/>
            </a:endParaRPr>
          </a:p>
        </p:txBody>
      </p:sp>
      <p:sp>
        <p:nvSpPr>
          <p:cNvPr id="50" name="TextBox 49">
            <a:extLst>
              <a:ext uri="{FF2B5EF4-FFF2-40B4-BE49-F238E27FC236}">
                <a16:creationId xmlns:a16="http://schemas.microsoft.com/office/drawing/2014/main" id="{D927EDDE-829C-809B-8092-F16CC714A470}"/>
              </a:ext>
            </a:extLst>
          </p:cNvPr>
          <p:cNvSpPr txBox="1"/>
          <p:nvPr/>
        </p:nvSpPr>
        <p:spPr>
          <a:xfrm>
            <a:off x="8231513" y="4653084"/>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 own infrastructure, custom dev and security</a:t>
            </a:r>
            <a:endParaRPr kumimoji="0" lang="en-US" sz="1200" b="1" i="0" u="none" strike="noStrike" kern="1200" cap="none" spc="0" normalizeH="0" baseline="0" noProof="0">
              <a:ln>
                <a:noFill/>
              </a:ln>
              <a:effectLst/>
              <a:uLnTx/>
              <a:uFillTx/>
              <a:latin typeface="Segoe UI"/>
              <a:ea typeface="+mn-ea"/>
              <a:cs typeface="+mn-cs"/>
            </a:endParaRPr>
          </a:p>
        </p:txBody>
      </p:sp>
      <p:cxnSp>
        <p:nvCxnSpPr>
          <p:cNvPr id="43" name="!!Line 1">
            <a:extLst>
              <a:ext uri="{FF2B5EF4-FFF2-40B4-BE49-F238E27FC236}">
                <a16:creationId xmlns:a16="http://schemas.microsoft.com/office/drawing/2014/main" id="{EC64BA58-E318-0FC2-52BE-C92FED9E0DBA}"/>
              </a:ext>
              <a:ext uri="{C183D7F6-B498-43B3-948B-1728B52AA6E4}">
                <adec:decorative xmlns:adec="http://schemas.microsoft.com/office/drawing/2017/decorative" val="1"/>
              </a:ext>
            </a:extLst>
          </p:cNvPr>
          <p:cNvCxnSpPr>
            <a:cxnSpLocks/>
          </p:cNvCxnSpPr>
          <p:nvPr/>
        </p:nvCxnSpPr>
        <p:spPr>
          <a:xfrm>
            <a:off x="4631619" y="4491609"/>
            <a:ext cx="3020128"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Line 1">
            <a:extLst>
              <a:ext uri="{FF2B5EF4-FFF2-40B4-BE49-F238E27FC236}">
                <a16:creationId xmlns:a16="http://schemas.microsoft.com/office/drawing/2014/main" id="{6C656987-62E3-653B-0606-1944B13F7637}"/>
              </a:ext>
              <a:ext uri="{C183D7F6-B498-43B3-948B-1728B52AA6E4}">
                <adec:decorative xmlns:adec="http://schemas.microsoft.com/office/drawing/2017/decorative" val="1"/>
              </a:ext>
            </a:extLst>
          </p:cNvPr>
          <p:cNvCxnSpPr>
            <a:cxnSpLocks/>
          </p:cNvCxnSpPr>
          <p:nvPr/>
        </p:nvCxnSpPr>
        <p:spPr>
          <a:xfrm>
            <a:off x="7887931" y="4491609"/>
            <a:ext cx="2982421"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9" name="Rectangle: Top Corners Rounded 158">
            <a:extLst>
              <a:ext uri="{FF2B5EF4-FFF2-40B4-BE49-F238E27FC236}">
                <a16:creationId xmlns:a16="http://schemas.microsoft.com/office/drawing/2014/main" id="{87A16734-5508-EAA5-129D-49243574FF4E}"/>
              </a:ext>
              <a:ext uri="{C183D7F6-B498-43B3-948B-1728B52AA6E4}">
                <adec:decorative xmlns:adec="http://schemas.microsoft.com/office/drawing/2017/decorative" val="1"/>
              </a:ext>
            </a:extLst>
          </p:cNvPr>
          <p:cNvSpPr/>
          <p:nvPr/>
        </p:nvSpPr>
        <p:spPr bwMode="auto">
          <a:xfrm>
            <a:off x="7860493" y="1829817"/>
            <a:ext cx="3007902" cy="558030"/>
          </a:xfrm>
          <a:prstGeom prst="round2SameRect">
            <a:avLst/>
          </a:prstGeom>
          <a:gradFill flip="none" rotWithShape="1">
            <a:gsLst>
              <a:gs pos="0">
                <a:srgbClr val="FF5C39"/>
              </a:gs>
              <a:gs pos="8000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6D60F60-9223-0BBC-868F-AF82A0741516}"/>
              </a:ext>
              <a:ext uri="{C183D7F6-B498-43B3-948B-1728B52AA6E4}">
                <adec:decorative xmlns:adec="http://schemas.microsoft.com/office/drawing/2017/decorative" val="1"/>
              </a:ext>
            </a:extLst>
          </p:cNvPr>
          <p:cNvSpPr/>
          <p:nvPr/>
        </p:nvSpPr>
        <p:spPr bwMode="auto">
          <a:xfrm>
            <a:off x="1225791" y="1927937"/>
            <a:ext cx="3149269" cy="457849"/>
          </a:xfrm>
          <a:prstGeom prst="rect">
            <a:avLst/>
          </a:prstGeom>
          <a:gradFill flip="none" rotWithShape="1">
            <a:gsLst>
              <a:gs pos="0">
                <a:srgbClr val="0078D4"/>
              </a:gs>
              <a:gs pos="80000">
                <a:srgbClr val="399A9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4577BCD1-69FA-60B0-9B4C-0990C9B430E9}"/>
              </a:ext>
              <a:ext uri="{C183D7F6-B498-43B3-948B-1728B52AA6E4}">
                <adec:decorative xmlns:adec="http://schemas.microsoft.com/office/drawing/2017/decorative" val="1"/>
              </a:ext>
            </a:extLst>
          </p:cNvPr>
          <p:cNvSpPr/>
          <p:nvPr/>
        </p:nvSpPr>
        <p:spPr bwMode="auto">
          <a:xfrm>
            <a:off x="4643846" y="1929998"/>
            <a:ext cx="3007902" cy="457849"/>
          </a:xfrm>
          <a:prstGeom prst="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2" name="Rectangle: Top Corners Rounded 161">
            <a:extLst>
              <a:ext uri="{FF2B5EF4-FFF2-40B4-BE49-F238E27FC236}">
                <a16:creationId xmlns:a16="http://schemas.microsoft.com/office/drawing/2014/main" id="{DB3AA707-93C9-BE85-8BC8-4DC14F513157}"/>
              </a:ext>
              <a:ext uri="{C183D7F6-B498-43B3-948B-1728B52AA6E4}">
                <adec:decorative xmlns:adec="http://schemas.microsoft.com/office/drawing/2017/decorative" val="1"/>
              </a:ext>
            </a:extLst>
          </p:cNvPr>
          <p:cNvSpPr/>
          <p:nvPr/>
        </p:nvSpPr>
        <p:spPr bwMode="auto">
          <a:xfrm>
            <a:off x="1225790" y="1378485"/>
            <a:ext cx="6425957" cy="554060"/>
          </a:xfrm>
          <a:prstGeom prst="round2Same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3" name="Group 162" descr="Copilot Studio">
            <a:extLst>
              <a:ext uri="{FF2B5EF4-FFF2-40B4-BE49-F238E27FC236}">
                <a16:creationId xmlns:a16="http://schemas.microsoft.com/office/drawing/2014/main" id="{CD124A0B-6875-DFF4-CAC9-3B6026CA4948}"/>
              </a:ext>
            </a:extLst>
          </p:cNvPr>
          <p:cNvGrpSpPr/>
          <p:nvPr/>
        </p:nvGrpSpPr>
        <p:grpSpPr>
          <a:xfrm>
            <a:off x="3045042" y="1487984"/>
            <a:ext cx="3426594" cy="319202"/>
            <a:chOff x="3360657" y="97468"/>
            <a:chExt cx="3426594" cy="319202"/>
          </a:xfrm>
        </p:grpSpPr>
        <p:sp>
          <p:nvSpPr>
            <p:cNvPr id="164" name="TextBox 163">
              <a:extLst>
                <a:ext uri="{FF2B5EF4-FFF2-40B4-BE49-F238E27FC236}">
                  <a16:creationId xmlns:a16="http://schemas.microsoft.com/office/drawing/2014/main" id="{BD54A026-FCEA-1ABC-2197-6D369520FCC2}"/>
                </a:ext>
              </a:extLst>
            </p:cNvPr>
            <p:cNvSpPr txBox="1"/>
            <p:nvPr/>
          </p:nvSpPr>
          <p:spPr>
            <a:xfrm>
              <a:off x="3360657" y="149204"/>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Copilot Studio</a:t>
              </a:r>
            </a:p>
          </p:txBody>
        </p:sp>
        <p:pic>
          <p:nvPicPr>
            <p:cNvPr id="166" name="Graphic 165">
              <a:extLst>
                <a:ext uri="{FF2B5EF4-FFF2-40B4-BE49-F238E27FC236}">
                  <a16:creationId xmlns:a16="http://schemas.microsoft.com/office/drawing/2014/main" id="{B367C3A4-61F4-196A-5A72-E4EAC8212C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9324" y="97468"/>
              <a:ext cx="319202" cy="319202"/>
            </a:xfrm>
            <a:prstGeom prst="rect">
              <a:avLst/>
            </a:prstGeom>
            <a:effectLst/>
          </p:spPr>
        </p:pic>
      </p:grpSp>
      <p:grpSp>
        <p:nvGrpSpPr>
          <p:cNvPr id="167" name="Group 166" descr="Azure AI Studio">
            <a:extLst>
              <a:ext uri="{FF2B5EF4-FFF2-40B4-BE49-F238E27FC236}">
                <a16:creationId xmlns:a16="http://schemas.microsoft.com/office/drawing/2014/main" id="{0B100D13-696D-A6F9-1D2F-6FFB79256451}"/>
              </a:ext>
            </a:extLst>
          </p:cNvPr>
          <p:cNvGrpSpPr/>
          <p:nvPr/>
        </p:nvGrpSpPr>
        <p:grpSpPr>
          <a:xfrm>
            <a:off x="7813983" y="1918362"/>
            <a:ext cx="3426594" cy="370132"/>
            <a:chOff x="8929299" y="531542"/>
            <a:chExt cx="3426594" cy="370132"/>
          </a:xfrm>
        </p:grpSpPr>
        <p:sp>
          <p:nvSpPr>
            <p:cNvPr id="168" name="TextBox 167">
              <a:extLst>
                <a:ext uri="{FF2B5EF4-FFF2-40B4-BE49-F238E27FC236}">
                  <a16:creationId xmlns:a16="http://schemas.microsoft.com/office/drawing/2014/main" id="{8883B2BC-99C5-4C3E-788B-929EBCFC2108}"/>
                </a:ext>
              </a:extLst>
            </p:cNvPr>
            <p:cNvSpPr txBox="1"/>
            <p:nvPr/>
          </p:nvSpPr>
          <p:spPr>
            <a:xfrm>
              <a:off x="8929299" y="586522"/>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AI Studio</a:t>
              </a:r>
            </a:p>
          </p:txBody>
        </p:sp>
        <p:pic>
          <p:nvPicPr>
            <p:cNvPr id="170" name="Graphic 169">
              <a:extLst>
                <a:ext uri="{FF2B5EF4-FFF2-40B4-BE49-F238E27FC236}">
                  <a16:creationId xmlns:a16="http://schemas.microsoft.com/office/drawing/2014/main" id="{D5B57B23-612D-65E8-C5F5-6D0222188C1F}"/>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420325" y="531542"/>
              <a:ext cx="370132" cy="370132"/>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72" name="TextBox 171">
            <a:extLst>
              <a:ext uri="{FF2B5EF4-FFF2-40B4-BE49-F238E27FC236}">
                <a16:creationId xmlns:a16="http://schemas.microsoft.com/office/drawing/2014/main" id="{EADD27AC-8665-75CE-9C0E-7CA77EFF6DDE}"/>
              </a:ext>
            </a:extLst>
          </p:cNvPr>
          <p:cNvSpPr txBox="1"/>
          <p:nvPr/>
        </p:nvSpPr>
        <p:spPr>
          <a:xfrm>
            <a:off x="4589041" y="2035483"/>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Standalone</a:t>
            </a:r>
          </a:p>
        </p:txBody>
      </p:sp>
      <p:pic>
        <p:nvPicPr>
          <p:cNvPr id="175" name="Graphic 174">
            <a:extLst>
              <a:ext uri="{FF2B5EF4-FFF2-40B4-BE49-F238E27FC236}">
                <a16:creationId xmlns:a16="http://schemas.microsoft.com/office/drawing/2014/main" id="{35C711EA-A747-0E99-F90D-ACF68FC1514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733" y="2017625"/>
            <a:ext cx="282633" cy="282633"/>
          </a:xfrm>
          <a:prstGeom prst="rect">
            <a:avLst/>
          </a:prstGeom>
          <a:effectLst/>
        </p:spPr>
      </p:pic>
      <p:grpSp>
        <p:nvGrpSpPr>
          <p:cNvPr id="176" name="Group 175" descr="Included in Copilot for M365">
            <a:extLst>
              <a:ext uri="{FF2B5EF4-FFF2-40B4-BE49-F238E27FC236}">
                <a16:creationId xmlns:a16="http://schemas.microsoft.com/office/drawing/2014/main" id="{4BA7CA4B-139E-599A-EF15-BE97956B1927}"/>
              </a:ext>
            </a:extLst>
          </p:cNvPr>
          <p:cNvGrpSpPr/>
          <p:nvPr/>
        </p:nvGrpSpPr>
        <p:grpSpPr>
          <a:xfrm>
            <a:off x="1284967" y="2004366"/>
            <a:ext cx="3486028" cy="282633"/>
            <a:chOff x="1744963" y="619607"/>
            <a:chExt cx="3486028" cy="282633"/>
          </a:xfrm>
        </p:grpSpPr>
        <p:sp>
          <p:nvSpPr>
            <p:cNvPr id="177" name="TextBox 176">
              <a:extLst>
                <a:ext uri="{FF2B5EF4-FFF2-40B4-BE49-F238E27FC236}">
                  <a16:creationId xmlns:a16="http://schemas.microsoft.com/office/drawing/2014/main" id="{78E380C9-6832-1925-0B18-C665A60F4F60}"/>
                </a:ext>
              </a:extLst>
            </p:cNvPr>
            <p:cNvSpPr txBox="1"/>
            <p:nvPr/>
          </p:nvSpPr>
          <p:spPr>
            <a:xfrm>
              <a:off x="1804397" y="678583"/>
              <a:ext cx="342659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         Included in Copilot for M365</a:t>
              </a:r>
            </a:p>
          </p:txBody>
        </p:sp>
        <p:pic>
          <p:nvPicPr>
            <p:cNvPr id="179" name="Graphic 178">
              <a:extLst>
                <a:ext uri="{FF2B5EF4-FFF2-40B4-BE49-F238E27FC236}">
                  <a16:creationId xmlns:a16="http://schemas.microsoft.com/office/drawing/2014/main" id="{B4010ECF-1052-D823-B29D-742D1954E8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502" y="619607"/>
              <a:ext cx="282633" cy="282633"/>
            </a:xfrm>
            <a:prstGeom prst="rect">
              <a:avLst/>
            </a:prstGeom>
            <a:effectLst/>
          </p:spPr>
        </p:pic>
        <p:pic>
          <p:nvPicPr>
            <p:cNvPr id="181" name="Picture 180" descr="A rainbow colored logo on a black background&#10;&#10;Description automatically generated">
              <a:extLst>
                <a:ext uri="{FF2B5EF4-FFF2-40B4-BE49-F238E27FC236}">
                  <a16:creationId xmlns:a16="http://schemas.microsoft.com/office/drawing/2014/main" id="{15E62995-01F5-ECAF-1458-EB2FBBD82C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44963" y="629351"/>
              <a:ext cx="457132" cy="257137"/>
            </a:xfrm>
            <a:prstGeom prst="rect">
              <a:avLst/>
            </a:prstGeom>
            <a:effectLst/>
          </p:spPr>
        </p:pic>
        <p:pic>
          <p:nvPicPr>
            <p:cNvPr id="182" name="Graphic 181" descr="Add with solid fill">
              <a:extLst>
                <a:ext uri="{FF2B5EF4-FFF2-40B4-BE49-F238E27FC236}">
                  <a16:creationId xmlns:a16="http://schemas.microsoft.com/office/drawing/2014/main" id="{3720F6A9-1318-E0C7-17FB-D2299F910B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3782" y="717358"/>
              <a:ext cx="137537" cy="137537"/>
            </a:xfrm>
            <a:prstGeom prst="rect">
              <a:avLst/>
            </a:prstGeom>
          </p:spPr>
        </p:pic>
      </p:grpSp>
      <p:sp>
        <p:nvSpPr>
          <p:cNvPr id="183" name="TextBox 182">
            <a:extLst>
              <a:ext uri="{FF2B5EF4-FFF2-40B4-BE49-F238E27FC236}">
                <a16:creationId xmlns:a16="http://schemas.microsoft.com/office/drawing/2014/main" id="{DEC8344A-B863-7D0E-B0FA-6095F67EB16D}"/>
              </a:ext>
            </a:extLst>
          </p:cNvPr>
          <p:cNvSpPr txBox="1"/>
          <p:nvPr/>
        </p:nvSpPr>
        <p:spPr>
          <a:xfrm>
            <a:off x="1259047" y="2602673"/>
            <a:ext cx="307660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Customize Microsoft Copilot</a:t>
            </a:r>
          </a:p>
        </p:txBody>
      </p:sp>
      <p:sp>
        <p:nvSpPr>
          <p:cNvPr id="2" name="Rectangle: Rounded Corners 1">
            <a:extLst>
              <a:ext uri="{FF2B5EF4-FFF2-40B4-BE49-F238E27FC236}">
                <a16:creationId xmlns:a16="http://schemas.microsoft.com/office/drawing/2014/main" id="{E0FFB8D1-F749-D85F-365D-18C779EFB9AE}"/>
              </a:ext>
              <a:ext uri="{C183D7F6-B498-43B3-948B-1728B52AA6E4}">
                <adec:decorative xmlns:adec="http://schemas.microsoft.com/office/drawing/2017/decorative" val="1"/>
              </a:ext>
            </a:extLst>
          </p:cNvPr>
          <p:cNvSpPr/>
          <p:nvPr/>
        </p:nvSpPr>
        <p:spPr bwMode="auto">
          <a:xfrm>
            <a:off x="1208414" y="5264309"/>
            <a:ext cx="3166646" cy="492440"/>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8" name="Rectangle: Rounded Corners 7">
            <a:extLst>
              <a:ext uri="{FF2B5EF4-FFF2-40B4-BE49-F238E27FC236}">
                <a16:creationId xmlns:a16="http://schemas.microsoft.com/office/drawing/2014/main" id="{5FDD9EB7-E6F1-FEFE-3801-EA7A2BD61532}"/>
              </a:ext>
              <a:ext uri="{C183D7F6-B498-43B3-948B-1728B52AA6E4}">
                <adec:decorative xmlns:adec="http://schemas.microsoft.com/office/drawing/2017/decorative" val="1"/>
              </a:ext>
            </a:extLst>
          </p:cNvPr>
          <p:cNvSpPr/>
          <p:nvPr/>
        </p:nvSpPr>
        <p:spPr bwMode="auto">
          <a:xfrm>
            <a:off x="4653957" y="3030911"/>
            <a:ext cx="6216395" cy="775773"/>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 name="TextBox 16">
            <a:extLst>
              <a:ext uri="{FF2B5EF4-FFF2-40B4-BE49-F238E27FC236}">
                <a16:creationId xmlns:a16="http://schemas.microsoft.com/office/drawing/2014/main" id="{3AACC97D-8B41-9734-09EE-B5D0228227A2}"/>
              </a:ext>
            </a:extLst>
          </p:cNvPr>
          <p:cNvSpPr txBox="1"/>
          <p:nvPr/>
        </p:nvSpPr>
        <p:spPr>
          <a:xfrm>
            <a:off x="4845563" y="3238951"/>
            <a:ext cx="580885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Build customer or internal facing copilots with your data and workflows, </a:t>
            </a:r>
            <a:br>
              <a:rPr kumimoji="0" lang="ru-RU"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on channels that work for you</a:t>
            </a:r>
            <a:endParaRPr kumimoji="0" lang="en-US" sz="1200" b="1" i="0" u="none" strike="noStrike" kern="1200" cap="none" spc="0" normalizeH="0" baseline="0" noProof="0">
              <a:ln>
                <a:noFill/>
              </a:ln>
              <a:effectLst/>
              <a:uLnTx/>
              <a:uFillTx/>
              <a:latin typeface="Segoe UI"/>
              <a:ea typeface="+mn-ea"/>
              <a:cs typeface="+mn-cs"/>
            </a:endParaRPr>
          </a:p>
        </p:txBody>
      </p:sp>
      <p:sp>
        <p:nvSpPr>
          <p:cNvPr id="185" name="TextBox 184">
            <a:extLst>
              <a:ext uri="{FF2B5EF4-FFF2-40B4-BE49-F238E27FC236}">
                <a16:creationId xmlns:a16="http://schemas.microsoft.com/office/drawing/2014/main" id="{F3EE8E71-289F-9156-32C0-9AA5E6FBBB9B}"/>
              </a:ext>
            </a:extLst>
          </p:cNvPr>
          <p:cNvSpPr txBox="1"/>
          <p:nvPr/>
        </p:nvSpPr>
        <p:spPr>
          <a:xfrm>
            <a:off x="5985737" y="2596793"/>
            <a:ext cx="3528509"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Build your own custom copilots</a:t>
            </a:r>
          </a:p>
        </p:txBody>
      </p:sp>
      <p:cxnSp>
        <p:nvCxnSpPr>
          <p:cNvPr id="19" name="!!Line 1">
            <a:extLst>
              <a:ext uri="{FF2B5EF4-FFF2-40B4-BE49-F238E27FC236}">
                <a16:creationId xmlns:a16="http://schemas.microsoft.com/office/drawing/2014/main" id="{7F267555-278B-16D9-F1F0-7CA687158D71}"/>
              </a:ext>
              <a:ext uri="{C183D7F6-B498-43B3-948B-1728B52AA6E4}">
                <adec:decorative xmlns:adec="http://schemas.microsoft.com/office/drawing/2017/decorative" val="1"/>
              </a:ext>
            </a:extLst>
          </p:cNvPr>
          <p:cNvCxnSpPr>
            <a:cxnSpLocks/>
          </p:cNvCxnSpPr>
          <p:nvPr/>
        </p:nvCxnSpPr>
        <p:spPr>
          <a:xfrm>
            <a:off x="4648313" y="3807742"/>
            <a:ext cx="6181420"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 name="TextBox 45">
            <a:extLst>
              <a:ext uri="{FF2B5EF4-FFF2-40B4-BE49-F238E27FC236}">
                <a16:creationId xmlns:a16="http://schemas.microsoft.com/office/drawing/2014/main" id="{14ADB068-7F6F-FD69-991A-324F27E26B6D}"/>
              </a:ext>
            </a:extLst>
          </p:cNvPr>
          <p:cNvSpPr txBox="1"/>
          <p:nvPr/>
        </p:nvSpPr>
        <p:spPr>
          <a:xfrm>
            <a:off x="1513533" y="5382905"/>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Building Copilot Extensions</a:t>
            </a:r>
          </a:p>
        </p:txBody>
      </p:sp>
      <p:sp>
        <p:nvSpPr>
          <p:cNvPr id="6" name="Rectangle: Rounded Corners 5">
            <a:extLst>
              <a:ext uri="{FF2B5EF4-FFF2-40B4-BE49-F238E27FC236}">
                <a16:creationId xmlns:a16="http://schemas.microsoft.com/office/drawing/2014/main" id="{9580A7C4-E32B-F29D-F745-4417668E46A2}"/>
              </a:ext>
              <a:ext uri="{C183D7F6-B498-43B3-948B-1728B52AA6E4}">
                <adec:decorative xmlns:adec="http://schemas.microsoft.com/office/drawing/2017/decorative" val="1"/>
              </a:ext>
            </a:extLst>
          </p:cNvPr>
          <p:cNvSpPr/>
          <p:nvPr/>
        </p:nvSpPr>
        <p:spPr bwMode="auto">
          <a:xfrm>
            <a:off x="4643846" y="5255282"/>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9" name="TextBox 8">
            <a:extLst>
              <a:ext uri="{FF2B5EF4-FFF2-40B4-BE49-F238E27FC236}">
                <a16:creationId xmlns:a16="http://schemas.microsoft.com/office/drawing/2014/main" id="{C023CB84-F548-F269-2D77-D83E97C3A4CD}"/>
              </a:ext>
            </a:extLst>
          </p:cNvPr>
          <p:cNvSpPr txBox="1"/>
          <p:nvPr/>
        </p:nvSpPr>
        <p:spPr>
          <a:xfrm>
            <a:off x="4758339" y="5264309"/>
            <a:ext cx="2662932" cy="49244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Conversational Orchestration</a:t>
            </a:r>
          </a:p>
        </p:txBody>
      </p:sp>
      <p:sp>
        <p:nvSpPr>
          <p:cNvPr id="10" name="Rectangle: Rounded Corners 9">
            <a:extLst>
              <a:ext uri="{FF2B5EF4-FFF2-40B4-BE49-F238E27FC236}">
                <a16:creationId xmlns:a16="http://schemas.microsoft.com/office/drawing/2014/main" id="{B9E5679A-5E42-A7A1-C3F6-45234FE420D5}"/>
              </a:ext>
              <a:ext uri="{C183D7F6-B498-43B3-948B-1728B52AA6E4}">
                <adec:decorative xmlns:adec="http://schemas.microsoft.com/office/drawing/2017/decorative" val="1"/>
              </a:ext>
            </a:extLst>
          </p:cNvPr>
          <p:cNvSpPr/>
          <p:nvPr/>
        </p:nvSpPr>
        <p:spPr bwMode="auto">
          <a:xfrm>
            <a:off x="7886907" y="5263700"/>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1" name="TextBox 10">
            <a:extLst>
              <a:ext uri="{FF2B5EF4-FFF2-40B4-BE49-F238E27FC236}">
                <a16:creationId xmlns:a16="http://schemas.microsoft.com/office/drawing/2014/main" id="{A61EF6F0-5ECF-87BE-C836-91C66CC0BF38}"/>
              </a:ext>
            </a:extLst>
          </p:cNvPr>
          <p:cNvSpPr txBox="1"/>
          <p:nvPr/>
        </p:nvSpPr>
        <p:spPr>
          <a:xfrm>
            <a:off x="8047253" y="5377888"/>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Models</a:t>
            </a:r>
          </a:p>
        </p:txBody>
      </p:sp>
      <p:sp>
        <p:nvSpPr>
          <p:cNvPr id="15" name="Rectangle: Rounded Corners 14">
            <a:extLst>
              <a:ext uri="{FF2B5EF4-FFF2-40B4-BE49-F238E27FC236}">
                <a16:creationId xmlns:a16="http://schemas.microsoft.com/office/drawing/2014/main" id="{F6BC29BC-2973-6435-B163-FB0435D6466F}"/>
              </a:ext>
            </a:extLst>
          </p:cNvPr>
          <p:cNvSpPr/>
          <p:nvPr/>
        </p:nvSpPr>
        <p:spPr bwMode="auto">
          <a:xfrm>
            <a:off x="5105439" y="5792165"/>
            <a:ext cx="2263681" cy="437120"/>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t" anchorCtr="0" forceAA="0" compatLnSpc="1">
            <a:prstTxWarp prst="textNoShape">
              <a:avLst/>
            </a:prstTxWarp>
            <a:spAutoFit/>
          </a:bodyPr>
          <a:lstStyle/>
          <a:p>
            <a:pPr algn="ctr" defTabSz="932449">
              <a:spcBef>
                <a:spcPts val="600"/>
              </a:spcBef>
            </a:pPr>
            <a:r>
              <a:rPr lang="en-US" sz="1600">
                <a:gradFill>
                  <a:gsLst>
                    <a:gs pos="1399">
                      <a:srgbClr val="FFFFFF"/>
                    </a:gs>
                    <a:gs pos="17000">
                      <a:srgbClr val="FFFFFF"/>
                    </a:gs>
                  </a:gsLst>
                  <a:path path="circle">
                    <a:fillToRect l="100000" t="100000"/>
                  </a:path>
                </a:gradFill>
                <a:latin typeface="+mj-lt"/>
                <a:cs typeface="Segoe UI" panose="020B0502040204020203" pitchFamily="34" charset="0"/>
              </a:rPr>
              <a:t>Our Focus today</a:t>
            </a:r>
          </a:p>
        </p:txBody>
      </p:sp>
    </p:spTree>
    <p:extLst>
      <p:ext uri="{BB962C8B-B14F-4D97-AF65-F5344CB8AC3E}">
        <p14:creationId xmlns:p14="http://schemas.microsoft.com/office/powerpoint/2010/main" val="234575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F694FCA-1E43-1403-B86B-8733736B2BC0}"/>
              </a:ext>
            </a:extLst>
          </p:cNvPr>
          <p:cNvSpPr txBox="1">
            <a:spLocks noGrp="1"/>
          </p:cNvSpPr>
          <p:nvPr>
            <p:ph type="title" idx="4294967295"/>
          </p:nvPr>
        </p:nvSpPr>
        <p:spPr>
          <a:xfrm>
            <a:off x="4592720" y="1145654"/>
            <a:ext cx="3008982"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mj-lt"/>
                <a:ea typeface="+mn-ea"/>
                <a:cs typeface="Segoe UI" pitchFamily="34" charset="0"/>
              </a:rPr>
              <a:t>Build &amp; Publish</a:t>
            </a:r>
          </a:p>
        </p:txBody>
      </p:sp>
      <p:grpSp>
        <p:nvGrpSpPr>
          <p:cNvPr id="16" name="Group 15">
            <a:extLst>
              <a:ext uri="{FF2B5EF4-FFF2-40B4-BE49-F238E27FC236}">
                <a16:creationId xmlns:a16="http://schemas.microsoft.com/office/drawing/2014/main" id="{65D85B3D-099F-3512-CA00-5B7F35FB524B}"/>
              </a:ext>
              <a:ext uri="{C183D7F6-B498-43B3-948B-1728B52AA6E4}">
                <adec:decorative xmlns:adec="http://schemas.microsoft.com/office/drawing/2017/decorative" val="1"/>
              </a:ext>
            </a:extLst>
          </p:cNvPr>
          <p:cNvGrpSpPr/>
          <p:nvPr/>
        </p:nvGrpSpPr>
        <p:grpSpPr>
          <a:xfrm>
            <a:off x="4686100" y="2640109"/>
            <a:ext cx="2732240" cy="1513876"/>
            <a:chOff x="4655782" y="2429444"/>
            <a:chExt cx="2732240" cy="1513876"/>
          </a:xfrm>
        </p:grpSpPr>
        <p:sp>
          <p:nvSpPr>
            <p:cNvPr id="29" name="TextBox 28">
              <a:extLst>
                <a:ext uri="{FF2B5EF4-FFF2-40B4-BE49-F238E27FC236}">
                  <a16:creationId xmlns:a16="http://schemas.microsoft.com/office/drawing/2014/main" id="{FCC5627A-9033-E98E-F62F-F0467279C0CF}"/>
                </a:ext>
                <a:ext uri="{C183D7F6-B498-43B3-948B-1728B52AA6E4}">
                  <adec:decorative xmlns:adec="http://schemas.microsoft.com/office/drawing/2017/decorative" val="1"/>
                </a:ext>
              </a:extLst>
            </p:cNvPr>
            <p:cNvSpPr txBox="1"/>
            <p:nvPr/>
          </p:nvSpPr>
          <p:spPr>
            <a:xfrm>
              <a:off x="4655782" y="3666321"/>
              <a:ext cx="2732240"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Copilot  Studio</a:t>
              </a:r>
              <a:endParaRPr kumimoji="0" lang="en-US" sz="1400" b="1" i="0" u="none" strike="noStrike" kern="0" cap="none" spc="0" normalizeH="0" baseline="0" noProof="0">
                <a:ln>
                  <a:noFill/>
                </a:ln>
                <a:solidFill>
                  <a:srgbClr val="FFFFFF"/>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C7409CB4-F733-7B7C-D4BE-DDF4E2F4538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8265" y="2429444"/>
              <a:ext cx="1067274" cy="1067274"/>
            </a:xfrm>
            <a:prstGeom prst="rect">
              <a:avLst/>
            </a:prstGeom>
          </p:spPr>
        </p:pic>
      </p:grpSp>
      <p:sp>
        <p:nvSpPr>
          <p:cNvPr id="35" name="Title 1">
            <a:extLst>
              <a:ext uri="{FF2B5EF4-FFF2-40B4-BE49-F238E27FC236}">
                <a16:creationId xmlns:a16="http://schemas.microsoft.com/office/drawing/2014/main" id="{40176FC7-B26D-F1DE-7818-89ECE966FDBD}"/>
              </a:ext>
            </a:extLst>
          </p:cNvPr>
          <p:cNvSpPr txBox="1">
            <a:spLocks/>
          </p:cNvSpPr>
          <p:nvPr/>
        </p:nvSpPr>
        <p:spPr>
          <a:xfrm>
            <a:off x="4306535" y="5219903"/>
            <a:ext cx="3581353"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Segoe UI Semibold"/>
                <a:ea typeface="+mn-ea"/>
                <a:cs typeface="Segoe UI" pitchFamily="34" charset="0"/>
              </a:rPr>
              <a:t>Analyze &amp; </a:t>
            </a:r>
            <a:r>
              <a:rPr kumimoji="0" lang="en-US" sz="32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Segoe UI Semibold"/>
                <a:ea typeface="+mn-ea"/>
                <a:cs typeface="Segoe UI" pitchFamily="34" charset="0"/>
              </a:rPr>
              <a:t>Improve</a:t>
            </a:r>
          </a:p>
        </p:txBody>
      </p:sp>
      <p:grpSp>
        <p:nvGrpSpPr>
          <p:cNvPr id="14" name="Group 13">
            <a:extLst>
              <a:ext uri="{FF2B5EF4-FFF2-40B4-BE49-F238E27FC236}">
                <a16:creationId xmlns:a16="http://schemas.microsoft.com/office/drawing/2014/main" id="{880449DD-28F9-5B40-7454-678089454966}"/>
              </a:ext>
              <a:ext uri="{C183D7F6-B498-43B3-948B-1728B52AA6E4}">
                <adec:decorative xmlns:adec="http://schemas.microsoft.com/office/drawing/2017/decorative" val="1"/>
              </a:ext>
            </a:extLst>
          </p:cNvPr>
          <p:cNvGrpSpPr/>
          <p:nvPr/>
        </p:nvGrpSpPr>
        <p:grpSpPr>
          <a:xfrm rot="4500000">
            <a:off x="4452299" y="1833060"/>
            <a:ext cx="3219630" cy="3219207"/>
            <a:chOff x="4481934" y="2047696"/>
            <a:chExt cx="3079937" cy="3079534"/>
          </a:xfrm>
        </p:grpSpPr>
        <p:sp>
          <p:nvSpPr>
            <p:cNvPr id="17" name="Block Arc 16">
              <a:extLst>
                <a:ext uri="{FF2B5EF4-FFF2-40B4-BE49-F238E27FC236}">
                  <a16:creationId xmlns:a16="http://schemas.microsoft.com/office/drawing/2014/main" id="{953F974E-02CB-769D-02D5-1C108BE83B9B}"/>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8" name="Block Arc 17">
              <a:extLst>
                <a:ext uri="{FF2B5EF4-FFF2-40B4-BE49-F238E27FC236}">
                  <a16:creationId xmlns:a16="http://schemas.microsoft.com/office/drawing/2014/main" id="{8EDBCCEC-64F1-2B9E-1888-ED3F19ADDC74}"/>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9" name="Half Frame 18">
              <a:extLst>
                <a:ext uri="{FF2B5EF4-FFF2-40B4-BE49-F238E27FC236}">
                  <a16:creationId xmlns:a16="http://schemas.microsoft.com/office/drawing/2014/main" id="{593E7360-B5B7-4E79-0816-9F0DE894CADB}"/>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Half Frame 19">
              <a:extLst>
                <a:ext uri="{FF2B5EF4-FFF2-40B4-BE49-F238E27FC236}">
                  <a16:creationId xmlns:a16="http://schemas.microsoft.com/office/drawing/2014/main" id="{C15B966D-1E2E-43CC-9312-5C3FB01428F1}"/>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Tree>
    <p:custDataLst>
      <p:tags r:id="rId1"/>
    </p:custDataLst>
    <p:extLst>
      <p:ext uri="{BB962C8B-B14F-4D97-AF65-F5344CB8AC3E}">
        <p14:creationId xmlns:p14="http://schemas.microsoft.com/office/powerpoint/2010/main" val="3248472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300"/>
                                  </p:stCondLst>
                                  <p:childTnLst>
                                    <p:animMotion origin="layout" path="M -6.25E-7 -2.59259E-6 L -6.25E-7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300"/>
                                  </p:stCondLst>
                                  <p:childTnLst>
                                    <p:animMotion origin="layout" path="M 3.125E-6 1.85185E-6 L 3.125E-6 0.03541 " pathEditMode="relative" rAng="0" ptsTypes="AA">
                                      <p:cBhvr>
                                        <p:cTn id="14" dur="700" spd="-100000" fill="hold"/>
                                        <p:tgtEl>
                                          <p:spTgt spid="3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300"/>
                                  </p:stCondLst>
                                  <p:childTnLst>
                                    <p:animMotion origin="layout" path="M 0 1.11111E-6 L 0 0.03542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300"/>
                                  </p:stCondLst>
                                  <p:childTnLst>
                                    <p:animMotion origin="layout" path="M 3.125E-6 1.85185E-6 L 3.125E-6 0.03541 " pathEditMode="relative" rAng="0" ptsTypes="AA">
                                      <p:cBhvr>
                                        <p:cTn id="24" dur="700" spd="-100000" fill="hold"/>
                                        <p:tgtEl>
                                          <p:spTgt spid="1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35" grpId="0"/>
      <p:bldP spid="3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Freeform: Shape 89">
            <a:extLst>
              <a:ext uri="{FF2B5EF4-FFF2-40B4-BE49-F238E27FC236}">
                <a16:creationId xmlns:a16="http://schemas.microsoft.com/office/drawing/2014/main" id="{C726E2B0-03C5-263F-F517-8CFA3CE0A9E6}"/>
              </a:ext>
              <a:ext uri="{C183D7F6-B498-43B3-948B-1728B52AA6E4}">
                <adec:decorative xmlns:adec="http://schemas.microsoft.com/office/drawing/2017/decorative" val="1"/>
              </a:ext>
            </a:extLst>
          </p:cNvPr>
          <p:cNvSpPr/>
          <p:nvPr/>
        </p:nvSpPr>
        <p:spPr>
          <a:xfrm>
            <a:off x="4471960" y="1667953"/>
            <a:ext cx="5114328" cy="5369265"/>
          </a:xfrm>
          <a:custGeom>
            <a:avLst/>
            <a:gdLst>
              <a:gd name="connsiteX0" fmla="*/ 3974533 w 4251329"/>
              <a:gd name="connsiteY0" fmla="*/ 1540203 h 1540202"/>
              <a:gd name="connsiteX1" fmla="*/ 4251330 w 4251329"/>
              <a:gd name="connsiteY1" fmla="*/ 1540203 h 1540202"/>
              <a:gd name="connsiteX2" fmla="*/ 4159318 w 4251329"/>
              <a:gd name="connsiteY2" fmla="*/ 1486768 h 1540202"/>
              <a:gd name="connsiteX3" fmla="*/ 3467136 w 4251329"/>
              <a:gd name="connsiteY3" fmla="*/ 1208828 h 1540202"/>
              <a:gd name="connsiteX4" fmla="*/ 2420815 w 4251329"/>
              <a:gd name="connsiteY4" fmla="*/ 1089575 h 1540202"/>
              <a:gd name="connsiteX5" fmla="*/ 1377256 w 4251329"/>
              <a:gd name="connsiteY5" fmla="*/ 1079193 h 1540202"/>
              <a:gd name="connsiteX6" fmla="*/ 870050 w 4251329"/>
              <a:gd name="connsiteY6" fmla="*/ 1052047 h 1540202"/>
              <a:gd name="connsiteX7" fmla="*/ 630115 w 4251329"/>
              <a:gd name="connsiteY7" fmla="*/ 1010423 h 1540202"/>
              <a:gd name="connsiteX8" fmla="*/ 521435 w 4251329"/>
              <a:gd name="connsiteY8" fmla="*/ 971084 h 1540202"/>
              <a:gd name="connsiteX9" fmla="*/ 442377 w 4251329"/>
              <a:gd name="connsiteY9" fmla="*/ 896027 h 1540202"/>
              <a:gd name="connsiteX10" fmla="*/ 565345 w 4251329"/>
              <a:gd name="connsiteY10" fmla="*/ 731245 h 1540202"/>
              <a:gd name="connsiteX11" fmla="*/ 787468 w 4251329"/>
              <a:gd name="connsiteY11" fmla="*/ 630470 h 1540202"/>
              <a:gd name="connsiteX12" fmla="*/ 1261527 w 4251329"/>
              <a:gd name="connsiteY12" fmla="*/ 466640 h 1540202"/>
              <a:gd name="connsiteX13" fmla="*/ 1371827 w 4251329"/>
              <a:gd name="connsiteY13" fmla="*/ 422635 h 1540202"/>
              <a:gd name="connsiteX14" fmla="*/ 1462505 w 4251329"/>
              <a:gd name="connsiteY14" fmla="*/ 361865 h 1540202"/>
              <a:gd name="connsiteX15" fmla="*/ 1305247 w 4251329"/>
              <a:gd name="connsiteY15" fmla="*/ 264901 h 1540202"/>
              <a:gd name="connsiteX16" fmla="*/ 1059312 w 4251329"/>
              <a:gd name="connsiteY16" fmla="*/ 242612 h 1540202"/>
              <a:gd name="connsiteX17" fmla="*/ 812614 w 4251329"/>
              <a:gd name="connsiteY17" fmla="*/ 238326 h 1540202"/>
              <a:gd name="connsiteX18" fmla="*/ 312932 w 4251329"/>
              <a:gd name="connsiteY18" fmla="*/ 232802 h 1540202"/>
              <a:gd name="connsiteX19" fmla="*/ 195203 w 4251329"/>
              <a:gd name="connsiteY19" fmla="*/ 222515 h 1540202"/>
              <a:gd name="connsiteX20" fmla="*/ 149579 w 4251329"/>
              <a:gd name="connsiteY20" fmla="*/ 209084 h 1540202"/>
              <a:gd name="connsiteX21" fmla="*/ 164914 w 4251329"/>
              <a:gd name="connsiteY21" fmla="*/ 184795 h 1540202"/>
              <a:gd name="connsiteX22" fmla="*/ 269975 w 4251329"/>
              <a:gd name="connsiteY22" fmla="*/ 157459 h 1540202"/>
              <a:gd name="connsiteX23" fmla="*/ 390275 w 4251329"/>
              <a:gd name="connsiteY23" fmla="*/ 136599 h 1540202"/>
              <a:gd name="connsiteX24" fmla="*/ 641640 w 4251329"/>
              <a:gd name="connsiteY24" fmla="*/ 98880 h 1540202"/>
              <a:gd name="connsiteX25" fmla="*/ 764703 w 4251329"/>
              <a:gd name="connsiteY25" fmla="*/ 77258 h 1540202"/>
              <a:gd name="connsiteX26" fmla="*/ 820139 w 4251329"/>
              <a:gd name="connsiteY26" fmla="*/ 62018 h 1540202"/>
              <a:gd name="connsiteX27" fmla="*/ 825282 w 4251329"/>
              <a:gd name="connsiteY27" fmla="*/ 39349 h 1540202"/>
              <a:gd name="connsiteX28" fmla="*/ 720698 w 4251329"/>
              <a:gd name="connsiteY28" fmla="*/ 22775 h 1540202"/>
              <a:gd name="connsiteX29" fmla="*/ 601540 w 4251329"/>
              <a:gd name="connsiteY29" fmla="*/ 18298 h 1540202"/>
              <a:gd name="connsiteX30" fmla="*/ 364939 w 4251329"/>
              <a:gd name="connsiteY30" fmla="*/ 16965 h 1540202"/>
              <a:gd name="connsiteX31" fmla="*/ 125671 w 4251329"/>
              <a:gd name="connsiteY31" fmla="*/ 13345 h 1540202"/>
              <a:gd name="connsiteX32" fmla="*/ 73379 w 4251329"/>
              <a:gd name="connsiteY32" fmla="*/ 8583 h 1540202"/>
              <a:gd name="connsiteX33" fmla="*/ 42803 w 4251329"/>
              <a:gd name="connsiteY33" fmla="*/ 106 h 1540202"/>
              <a:gd name="connsiteX34" fmla="*/ 16610 w 4251329"/>
              <a:gd name="connsiteY34" fmla="*/ 1058 h 1540202"/>
              <a:gd name="connsiteX35" fmla="*/ 703 w 4251329"/>
              <a:gd name="connsiteY35" fmla="*/ 7631 h 1540202"/>
              <a:gd name="connsiteX36" fmla="*/ 38803 w 4251329"/>
              <a:gd name="connsiteY36" fmla="*/ 17917 h 1540202"/>
              <a:gd name="connsiteX37" fmla="*/ 273880 w 4251329"/>
              <a:gd name="connsiteY37" fmla="*/ 26490 h 1540202"/>
              <a:gd name="connsiteX38" fmla="*/ 519053 w 4251329"/>
              <a:gd name="connsiteY38" fmla="*/ 27157 h 1540202"/>
              <a:gd name="connsiteX39" fmla="*/ 745463 w 4251329"/>
              <a:gd name="connsiteY39" fmla="*/ 36967 h 1540202"/>
              <a:gd name="connsiteX40" fmla="*/ 769180 w 4251329"/>
              <a:gd name="connsiteY40" fmla="*/ 52303 h 1540202"/>
              <a:gd name="connsiteX41" fmla="*/ 722984 w 4251329"/>
              <a:gd name="connsiteY41" fmla="*/ 66781 h 1540202"/>
              <a:gd name="connsiteX42" fmla="*/ 609636 w 4251329"/>
              <a:gd name="connsiteY42" fmla="*/ 86498 h 1540202"/>
              <a:gd name="connsiteX43" fmla="*/ 365796 w 4251329"/>
              <a:gd name="connsiteY43" fmla="*/ 121645 h 1540202"/>
              <a:gd name="connsiteX44" fmla="*/ 124242 w 4251329"/>
              <a:gd name="connsiteY44" fmla="*/ 167460 h 1540202"/>
              <a:gd name="connsiteX45" fmla="*/ 57758 w 4251329"/>
              <a:gd name="connsiteY45" fmla="*/ 217466 h 1540202"/>
              <a:gd name="connsiteX46" fmla="*/ 101192 w 4251329"/>
              <a:gd name="connsiteY46" fmla="*/ 236802 h 1540202"/>
              <a:gd name="connsiteX47" fmla="*/ 154151 w 4251329"/>
              <a:gd name="connsiteY47" fmla="*/ 246422 h 1540202"/>
              <a:gd name="connsiteX48" fmla="*/ 396848 w 4251329"/>
              <a:gd name="connsiteY48" fmla="*/ 260900 h 1540202"/>
              <a:gd name="connsiteX49" fmla="*/ 913389 w 4251329"/>
              <a:gd name="connsiteY49" fmla="*/ 264044 h 1540202"/>
              <a:gd name="connsiteX50" fmla="*/ 1159419 w 4251329"/>
              <a:gd name="connsiteY50" fmla="*/ 273283 h 1540202"/>
              <a:gd name="connsiteX51" fmla="*/ 1272767 w 4251329"/>
              <a:gd name="connsiteY51" fmla="*/ 287856 h 1540202"/>
              <a:gd name="connsiteX52" fmla="*/ 1324011 w 4251329"/>
              <a:gd name="connsiteY52" fmla="*/ 302906 h 1540202"/>
              <a:gd name="connsiteX53" fmla="*/ 1354396 w 4251329"/>
              <a:gd name="connsiteY53" fmla="*/ 331385 h 1540202"/>
              <a:gd name="connsiteX54" fmla="*/ 1317439 w 4251329"/>
              <a:gd name="connsiteY54" fmla="*/ 369199 h 1540202"/>
              <a:gd name="connsiteX55" fmla="*/ 1268004 w 4251329"/>
              <a:gd name="connsiteY55" fmla="*/ 392917 h 1540202"/>
              <a:gd name="connsiteX56" fmla="*/ 1159324 w 4251329"/>
              <a:gd name="connsiteY56" fmla="*/ 432731 h 1540202"/>
              <a:gd name="connsiteX57" fmla="*/ 923009 w 4251329"/>
              <a:gd name="connsiteY57" fmla="*/ 506455 h 1540202"/>
              <a:gd name="connsiteX58" fmla="*/ 450854 w 4251329"/>
              <a:gd name="connsiteY58" fmla="*/ 679619 h 1540202"/>
              <a:gd name="connsiteX59" fmla="*/ 264260 w 4251329"/>
              <a:gd name="connsiteY59" fmla="*/ 824971 h 1540202"/>
              <a:gd name="connsiteX60" fmla="*/ 245591 w 4251329"/>
              <a:gd name="connsiteY60" fmla="*/ 935080 h 1540202"/>
              <a:gd name="connsiteX61" fmla="*/ 311599 w 4251329"/>
              <a:gd name="connsiteY61" fmla="*/ 1030997 h 1540202"/>
              <a:gd name="connsiteX62" fmla="*/ 527721 w 4251329"/>
              <a:gd name="connsiteY62" fmla="*/ 1135200 h 1540202"/>
              <a:gd name="connsiteX63" fmla="*/ 771561 w 4251329"/>
              <a:gd name="connsiteY63" fmla="*/ 1186921 h 1540202"/>
              <a:gd name="connsiteX64" fmla="*/ 1282482 w 4251329"/>
              <a:gd name="connsiteY64" fmla="*/ 1228355 h 1540202"/>
              <a:gd name="connsiteX65" fmla="*/ 2325565 w 4251329"/>
              <a:gd name="connsiteY65" fmla="*/ 1237880 h 1540202"/>
              <a:gd name="connsiteX66" fmla="*/ 3355027 w 4251329"/>
              <a:gd name="connsiteY66" fmla="*/ 1331987 h 1540202"/>
              <a:gd name="connsiteX67" fmla="*/ 3847374 w 4251329"/>
              <a:gd name="connsiteY67" fmla="*/ 1484101 h 1540202"/>
              <a:gd name="connsiteX68" fmla="*/ 3974247 w 4251329"/>
              <a:gd name="connsiteY68" fmla="*/ 1540108 h 154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251329" h="1540202">
                <a:moveTo>
                  <a:pt x="3974533" y="1540203"/>
                </a:moveTo>
                <a:lnTo>
                  <a:pt x="4251330" y="1540203"/>
                </a:lnTo>
                <a:cubicBezTo>
                  <a:pt x="4222278" y="1519819"/>
                  <a:pt x="4191036" y="1502484"/>
                  <a:pt x="4159318" y="1486768"/>
                </a:cubicBezTo>
                <a:cubicBezTo>
                  <a:pt x="4082547" y="1448858"/>
                  <a:pt x="3780223" y="1286171"/>
                  <a:pt x="3467136" y="1208828"/>
                </a:cubicBezTo>
                <a:cubicBezTo>
                  <a:pt x="3132999" y="1126342"/>
                  <a:pt x="2764096" y="1102434"/>
                  <a:pt x="2420815" y="1089575"/>
                </a:cubicBezTo>
                <a:cubicBezTo>
                  <a:pt x="2073152" y="1076526"/>
                  <a:pt x="1725109" y="1085194"/>
                  <a:pt x="1377256" y="1079193"/>
                </a:cubicBezTo>
                <a:cubicBezTo>
                  <a:pt x="1208092" y="1076240"/>
                  <a:pt x="1038356" y="1070811"/>
                  <a:pt x="870050" y="1052047"/>
                </a:cubicBezTo>
                <a:cubicBezTo>
                  <a:pt x="789468" y="1043093"/>
                  <a:pt x="708601" y="1031282"/>
                  <a:pt x="630115" y="1010423"/>
                </a:cubicBezTo>
                <a:cubicBezTo>
                  <a:pt x="592872" y="1000516"/>
                  <a:pt x="555820" y="988610"/>
                  <a:pt x="521435" y="971084"/>
                </a:cubicBezTo>
                <a:cubicBezTo>
                  <a:pt x="489145" y="954701"/>
                  <a:pt x="455426" y="931460"/>
                  <a:pt x="442377" y="896027"/>
                </a:cubicBezTo>
                <a:cubicBezTo>
                  <a:pt x="414755" y="821066"/>
                  <a:pt x="512386" y="761915"/>
                  <a:pt x="565345" y="731245"/>
                </a:cubicBezTo>
                <a:cubicBezTo>
                  <a:pt x="635735" y="690573"/>
                  <a:pt x="711649" y="659426"/>
                  <a:pt x="787468" y="630470"/>
                </a:cubicBezTo>
                <a:cubicBezTo>
                  <a:pt x="943678" y="570749"/>
                  <a:pt x="1104365" y="523695"/>
                  <a:pt x="1261527" y="466640"/>
                </a:cubicBezTo>
                <a:cubicBezTo>
                  <a:pt x="1298770" y="453115"/>
                  <a:pt x="1335822" y="439113"/>
                  <a:pt x="1371827" y="422635"/>
                </a:cubicBezTo>
                <a:cubicBezTo>
                  <a:pt x="1402497" y="408633"/>
                  <a:pt x="1443645" y="391583"/>
                  <a:pt x="1462505" y="361865"/>
                </a:cubicBezTo>
                <a:cubicBezTo>
                  <a:pt x="1501748" y="300143"/>
                  <a:pt x="1338585" y="270806"/>
                  <a:pt x="1305247" y="264901"/>
                </a:cubicBezTo>
                <a:cubicBezTo>
                  <a:pt x="1224189" y="250518"/>
                  <a:pt x="1141512" y="245756"/>
                  <a:pt x="1059312" y="242612"/>
                </a:cubicBezTo>
                <a:cubicBezTo>
                  <a:pt x="977111" y="239469"/>
                  <a:pt x="894910" y="238707"/>
                  <a:pt x="812614" y="238326"/>
                </a:cubicBezTo>
                <a:cubicBezTo>
                  <a:pt x="646117" y="237564"/>
                  <a:pt x="479239" y="240803"/>
                  <a:pt x="312932" y="232802"/>
                </a:cubicBezTo>
                <a:cubicBezTo>
                  <a:pt x="273594" y="230896"/>
                  <a:pt x="234065" y="228706"/>
                  <a:pt x="195203" y="222515"/>
                </a:cubicBezTo>
                <a:cubicBezTo>
                  <a:pt x="180630" y="220228"/>
                  <a:pt x="161961" y="218133"/>
                  <a:pt x="149579" y="209084"/>
                </a:cubicBezTo>
                <a:cubicBezTo>
                  <a:pt x="135291" y="198702"/>
                  <a:pt x="156246" y="188510"/>
                  <a:pt x="164914" y="184795"/>
                </a:cubicBezTo>
                <a:cubicBezTo>
                  <a:pt x="198061" y="170889"/>
                  <a:pt x="234827" y="164317"/>
                  <a:pt x="269975" y="157459"/>
                </a:cubicBezTo>
                <a:cubicBezTo>
                  <a:pt x="309884" y="149648"/>
                  <a:pt x="350080" y="142981"/>
                  <a:pt x="390275" y="136599"/>
                </a:cubicBezTo>
                <a:cubicBezTo>
                  <a:pt x="474000" y="123359"/>
                  <a:pt x="557915" y="111929"/>
                  <a:pt x="641640" y="98880"/>
                </a:cubicBezTo>
                <a:cubicBezTo>
                  <a:pt x="682788" y="92498"/>
                  <a:pt x="723936" y="85926"/>
                  <a:pt x="764703" y="77258"/>
                </a:cubicBezTo>
                <a:cubicBezTo>
                  <a:pt x="783372" y="73258"/>
                  <a:pt x="802422" y="69257"/>
                  <a:pt x="820139" y="62018"/>
                </a:cubicBezTo>
                <a:cubicBezTo>
                  <a:pt x="833474" y="56494"/>
                  <a:pt x="843285" y="47064"/>
                  <a:pt x="825282" y="39349"/>
                </a:cubicBezTo>
                <a:cubicBezTo>
                  <a:pt x="793754" y="25633"/>
                  <a:pt x="754512" y="25061"/>
                  <a:pt x="720698" y="22775"/>
                </a:cubicBezTo>
                <a:cubicBezTo>
                  <a:pt x="681074" y="20108"/>
                  <a:pt x="641259" y="19061"/>
                  <a:pt x="601540" y="18298"/>
                </a:cubicBezTo>
                <a:cubicBezTo>
                  <a:pt x="522673" y="16870"/>
                  <a:pt x="443806" y="17156"/>
                  <a:pt x="364939" y="16965"/>
                </a:cubicBezTo>
                <a:cubicBezTo>
                  <a:pt x="285215" y="16870"/>
                  <a:pt x="205300" y="17441"/>
                  <a:pt x="125671" y="13345"/>
                </a:cubicBezTo>
                <a:cubicBezTo>
                  <a:pt x="108240" y="12393"/>
                  <a:pt x="90619" y="11631"/>
                  <a:pt x="73379" y="8583"/>
                </a:cubicBezTo>
                <a:cubicBezTo>
                  <a:pt x="61853" y="6583"/>
                  <a:pt x="54900" y="582"/>
                  <a:pt x="42803" y="106"/>
                </a:cubicBezTo>
                <a:cubicBezTo>
                  <a:pt x="34040" y="-180"/>
                  <a:pt x="25277" y="106"/>
                  <a:pt x="16610" y="1058"/>
                </a:cubicBezTo>
                <a:cubicBezTo>
                  <a:pt x="14514" y="1249"/>
                  <a:pt x="-3774" y="2773"/>
                  <a:pt x="703" y="7631"/>
                </a:cubicBezTo>
                <a:cubicBezTo>
                  <a:pt x="8513" y="16012"/>
                  <a:pt x="28325" y="16584"/>
                  <a:pt x="38803" y="17917"/>
                </a:cubicBezTo>
                <a:cubicBezTo>
                  <a:pt x="116336" y="27633"/>
                  <a:pt x="195870" y="26014"/>
                  <a:pt x="273880" y="26490"/>
                </a:cubicBezTo>
                <a:cubicBezTo>
                  <a:pt x="355604" y="26966"/>
                  <a:pt x="437329" y="26585"/>
                  <a:pt x="519053" y="27157"/>
                </a:cubicBezTo>
                <a:cubicBezTo>
                  <a:pt x="593634" y="27633"/>
                  <a:pt x="671644" y="24490"/>
                  <a:pt x="745463" y="36967"/>
                </a:cubicBezTo>
                <a:cubicBezTo>
                  <a:pt x="749939" y="37729"/>
                  <a:pt x="781943" y="43444"/>
                  <a:pt x="769180" y="52303"/>
                </a:cubicBezTo>
                <a:cubicBezTo>
                  <a:pt x="756512" y="61066"/>
                  <a:pt x="737747" y="63542"/>
                  <a:pt x="722984" y="66781"/>
                </a:cubicBezTo>
                <a:cubicBezTo>
                  <a:pt x="685550" y="74877"/>
                  <a:pt x="647546" y="80687"/>
                  <a:pt x="609636" y="86498"/>
                </a:cubicBezTo>
                <a:cubicBezTo>
                  <a:pt x="528483" y="98785"/>
                  <a:pt x="447044" y="109548"/>
                  <a:pt x="365796" y="121645"/>
                </a:cubicBezTo>
                <a:cubicBezTo>
                  <a:pt x="285024" y="133741"/>
                  <a:pt x="202919" y="144981"/>
                  <a:pt x="124242" y="167460"/>
                </a:cubicBezTo>
                <a:cubicBezTo>
                  <a:pt x="110050" y="171556"/>
                  <a:pt x="34326" y="192035"/>
                  <a:pt x="57758" y="217466"/>
                </a:cubicBezTo>
                <a:cubicBezTo>
                  <a:pt x="68235" y="228801"/>
                  <a:pt x="86809" y="233182"/>
                  <a:pt x="101192" y="236802"/>
                </a:cubicBezTo>
                <a:cubicBezTo>
                  <a:pt x="118622" y="241183"/>
                  <a:pt x="136339" y="243946"/>
                  <a:pt x="154151" y="246422"/>
                </a:cubicBezTo>
                <a:cubicBezTo>
                  <a:pt x="234446" y="257186"/>
                  <a:pt x="315980" y="259186"/>
                  <a:pt x="396848" y="260900"/>
                </a:cubicBezTo>
                <a:cubicBezTo>
                  <a:pt x="568964" y="264615"/>
                  <a:pt x="741272" y="261948"/>
                  <a:pt x="913389" y="264044"/>
                </a:cubicBezTo>
                <a:cubicBezTo>
                  <a:pt x="995399" y="265091"/>
                  <a:pt x="1077600" y="266806"/>
                  <a:pt x="1159419" y="273283"/>
                </a:cubicBezTo>
                <a:cubicBezTo>
                  <a:pt x="1197329" y="276331"/>
                  <a:pt x="1235429" y="280141"/>
                  <a:pt x="1272767" y="287856"/>
                </a:cubicBezTo>
                <a:cubicBezTo>
                  <a:pt x="1290198" y="291475"/>
                  <a:pt x="1307628" y="295857"/>
                  <a:pt x="1324011" y="302906"/>
                </a:cubicBezTo>
                <a:cubicBezTo>
                  <a:pt x="1335346" y="307763"/>
                  <a:pt x="1354586" y="316431"/>
                  <a:pt x="1354396" y="331385"/>
                </a:cubicBezTo>
                <a:cubicBezTo>
                  <a:pt x="1354110" y="349007"/>
                  <a:pt x="1330584" y="361770"/>
                  <a:pt x="1317439" y="369199"/>
                </a:cubicBezTo>
                <a:cubicBezTo>
                  <a:pt x="1301532" y="378248"/>
                  <a:pt x="1284768" y="385868"/>
                  <a:pt x="1268004" y="392917"/>
                </a:cubicBezTo>
                <a:cubicBezTo>
                  <a:pt x="1232476" y="407871"/>
                  <a:pt x="1195900" y="420539"/>
                  <a:pt x="1159324" y="432731"/>
                </a:cubicBezTo>
                <a:cubicBezTo>
                  <a:pt x="1081029" y="458830"/>
                  <a:pt x="1001876" y="482261"/>
                  <a:pt x="923009" y="506455"/>
                </a:cubicBezTo>
                <a:cubicBezTo>
                  <a:pt x="763370" y="555508"/>
                  <a:pt x="600492" y="604086"/>
                  <a:pt x="450854" y="679619"/>
                </a:cubicBezTo>
                <a:cubicBezTo>
                  <a:pt x="382179" y="714290"/>
                  <a:pt x="305884" y="757819"/>
                  <a:pt x="264260" y="824971"/>
                </a:cubicBezTo>
                <a:cubicBezTo>
                  <a:pt x="243781" y="858023"/>
                  <a:pt x="235494" y="897075"/>
                  <a:pt x="245591" y="935080"/>
                </a:cubicBezTo>
                <a:cubicBezTo>
                  <a:pt x="255782" y="973561"/>
                  <a:pt x="281595" y="1005755"/>
                  <a:pt x="311599" y="1030997"/>
                </a:cubicBezTo>
                <a:cubicBezTo>
                  <a:pt x="373035" y="1082717"/>
                  <a:pt x="451712" y="1112435"/>
                  <a:pt x="527721" y="1135200"/>
                </a:cubicBezTo>
                <a:cubicBezTo>
                  <a:pt x="607445" y="1159013"/>
                  <a:pt x="689456" y="1174729"/>
                  <a:pt x="771561" y="1186921"/>
                </a:cubicBezTo>
                <a:cubicBezTo>
                  <a:pt x="940630" y="1212067"/>
                  <a:pt x="1111794" y="1222354"/>
                  <a:pt x="1282482" y="1228355"/>
                </a:cubicBezTo>
                <a:cubicBezTo>
                  <a:pt x="1630049" y="1240642"/>
                  <a:pt x="1977902" y="1232831"/>
                  <a:pt x="2325565" y="1237880"/>
                </a:cubicBezTo>
                <a:cubicBezTo>
                  <a:pt x="2670180" y="1242928"/>
                  <a:pt x="3017080" y="1259882"/>
                  <a:pt x="3355027" y="1331987"/>
                </a:cubicBezTo>
                <a:cubicBezTo>
                  <a:pt x="3523334" y="1367896"/>
                  <a:pt x="3688307" y="1418188"/>
                  <a:pt x="3847374" y="1484101"/>
                </a:cubicBezTo>
                <a:cubicBezTo>
                  <a:pt x="3890046" y="1501817"/>
                  <a:pt x="3931956" y="1521439"/>
                  <a:pt x="3974247" y="1540108"/>
                </a:cubicBezTo>
                <a:close/>
              </a:path>
            </a:pathLst>
          </a:custGeom>
          <a:solidFill>
            <a:schemeClr val="tx1">
              <a:alpha val="73000"/>
            </a:schemeClr>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ACD7C2FD-CC3F-D69F-CBE0-5D6B9435AD27}"/>
              </a:ext>
              <a:ext uri="{C183D7F6-B498-43B3-948B-1728B52AA6E4}">
                <adec:decorative xmlns:adec="http://schemas.microsoft.com/office/drawing/2017/decorative" val="1"/>
              </a:ext>
            </a:extLst>
          </p:cNvPr>
          <p:cNvSpPr>
            <a:spLocks/>
          </p:cNvSpPr>
          <p:nvPr/>
        </p:nvSpPr>
        <p:spPr bwMode="auto">
          <a:xfrm>
            <a:off x="4826847" y="1222588"/>
            <a:ext cx="704753"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Start</a:t>
            </a:r>
            <a:endParaRPr lang="en-US" sz="24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endParaRPr>
          </a:p>
        </p:txBody>
      </p:sp>
      <p:cxnSp>
        <p:nvCxnSpPr>
          <p:cNvPr id="25" name="Straight Connector 24">
            <a:extLst>
              <a:ext uri="{FF2B5EF4-FFF2-40B4-BE49-F238E27FC236}">
                <a16:creationId xmlns:a16="http://schemas.microsoft.com/office/drawing/2014/main" id="{52036A9C-BA2A-7578-2955-21486A2D2BFE}"/>
              </a:ext>
              <a:ext uri="{C183D7F6-B498-43B3-948B-1728B52AA6E4}">
                <adec:decorative xmlns:adec="http://schemas.microsoft.com/office/drawing/2017/decorative" val="1"/>
              </a:ext>
            </a:extLst>
          </p:cNvPr>
          <p:cNvCxnSpPr>
            <a:cxnSpLocks/>
          </p:cNvCxnSpPr>
          <p:nvPr/>
        </p:nvCxnSpPr>
        <p:spPr>
          <a:xfrm flipH="1" flipV="1">
            <a:off x="5531600" y="1373284"/>
            <a:ext cx="2196548" cy="7502"/>
          </a:xfrm>
          <a:prstGeom prst="line">
            <a:avLst/>
          </a:prstGeom>
          <a:ln w="12700" cap="rnd">
            <a:solidFill>
              <a:schemeClr val="tx1">
                <a:lumMod val="50000"/>
                <a:lumOff val="50000"/>
              </a:schemeClr>
            </a:solidFill>
            <a:prstDash val="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E7628C61-EB60-E041-D248-399CB42537B6}"/>
              </a:ext>
              <a:ext uri="{C183D7F6-B498-43B3-948B-1728B52AA6E4}">
                <adec:decorative xmlns:adec="http://schemas.microsoft.com/office/drawing/2017/decorative" val="1"/>
              </a:ext>
            </a:extLst>
          </p:cNvPr>
          <p:cNvSpPr>
            <a:spLocks/>
          </p:cNvSpPr>
          <p:nvPr/>
        </p:nvSpPr>
        <p:spPr bwMode="auto">
          <a:xfrm>
            <a:off x="7776771" y="920450"/>
            <a:ext cx="4083744" cy="912052"/>
          </a:xfrm>
          <a:prstGeom prst="roundRect">
            <a:avLst>
              <a:gd name="adj" fmla="val 10629"/>
            </a:avLst>
          </a:prstGeom>
          <a:solidFill>
            <a:schemeClr val="bg1"/>
          </a:solidFill>
          <a:ln w="12700">
            <a:solidFill>
              <a:schemeClr val="bg1"/>
            </a:solidFill>
          </a:ln>
          <a:effectLst>
            <a:outerShdw blurRad="190500" algn="ctr" rotWithShape="0">
              <a:prstClr val="black">
                <a:alpha val="15000"/>
              </a:prstClr>
            </a:outerShdw>
          </a:effectLst>
        </p:spPr>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29" name="Freeform: Shape 28">
            <a:extLst>
              <a:ext uri="{FF2B5EF4-FFF2-40B4-BE49-F238E27FC236}">
                <a16:creationId xmlns:a16="http://schemas.microsoft.com/office/drawing/2014/main" id="{0619E074-AD90-6F5D-1779-BCB2E5613C61}"/>
              </a:ext>
              <a:ext uri="{C183D7F6-B498-43B3-948B-1728B52AA6E4}">
                <adec:decorative xmlns:adec="http://schemas.microsoft.com/office/drawing/2017/decorative" val="1"/>
              </a:ext>
            </a:extLst>
          </p:cNvPr>
          <p:cNvSpPr/>
          <p:nvPr/>
        </p:nvSpPr>
        <p:spPr>
          <a:xfrm>
            <a:off x="7728148" y="1321771"/>
            <a:ext cx="109728" cy="109410"/>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tx1">
              <a:lumMod val="50000"/>
              <a:lumOff val="50000"/>
            </a:schemeClr>
          </a:solidFill>
          <a:ln w="15875" cap="rnd">
            <a:solidFill>
              <a:schemeClr val="bg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62" name="Rectangle 61">
            <a:extLst>
              <a:ext uri="{FF2B5EF4-FFF2-40B4-BE49-F238E27FC236}">
                <a16:creationId xmlns:a16="http://schemas.microsoft.com/office/drawing/2014/main" id="{5FB30A79-7EC3-C9B7-FF55-B0A03E610BD1}"/>
              </a:ext>
              <a:ext uri="{C183D7F6-B498-43B3-948B-1728B52AA6E4}">
                <adec:decorative xmlns:adec="http://schemas.microsoft.com/office/drawing/2017/decorative" val="1"/>
              </a:ext>
            </a:extLst>
          </p:cNvPr>
          <p:cNvSpPr>
            <a:spLocks/>
          </p:cNvSpPr>
          <p:nvPr/>
        </p:nvSpPr>
        <p:spPr bwMode="auto">
          <a:xfrm>
            <a:off x="5663773" y="3682988"/>
            <a:ext cx="948702"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R="0" lvl="0" indent="0" fontAlgn="auto">
              <a:lnSpc>
                <a:spcPct val="100000"/>
              </a:lnSpc>
              <a:spcBef>
                <a:spcPts val="0"/>
              </a:spcBef>
              <a:spcAft>
                <a:spcPts val="0"/>
              </a:spcAft>
              <a:buClrTx/>
              <a:buSzTx/>
              <a:buFontTx/>
              <a:buNone/>
              <a:tabLst/>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Publish</a:t>
            </a:r>
          </a:p>
        </p:txBody>
      </p:sp>
      <p:sp>
        <p:nvSpPr>
          <p:cNvPr id="4" name="Rectangle 3">
            <a:extLst>
              <a:ext uri="{FF2B5EF4-FFF2-40B4-BE49-F238E27FC236}">
                <a16:creationId xmlns:a16="http://schemas.microsoft.com/office/drawing/2014/main" id="{CBCADC09-894B-C9EA-D9A2-4A09D9CF23C4}"/>
              </a:ext>
              <a:ext uri="{C183D7F6-B498-43B3-948B-1728B52AA6E4}">
                <adec:decorative xmlns:adec="http://schemas.microsoft.com/office/drawing/2017/decorative" val="1"/>
              </a:ext>
            </a:extLst>
          </p:cNvPr>
          <p:cNvSpPr>
            <a:spLocks/>
          </p:cNvSpPr>
          <p:nvPr/>
        </p:nvSpPr>
        <p:spPr bwMode="auto">
          <a:xfrm flipH="1">
            <a:off x="6174986" y="4971289"/>
            <a:ext cx="948702"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Manage</a:t>
            </a:r>
          </a:p>
        </p:txBody>
      </p:sp>
      <p:sp>
        <p:nvSpPr>
          <p:cNvPr id="34" name="Teardrop 33">
            <a:extLst>
              <a:ext uri="{FF2B5EF4-FFF2-40B4-BE49-F238E27FC236}">
                <a16:creationId xmlns:a16="http://schemas.microsoft.com/office/drawing/2014/main" id="{B520D2C7-F3FC-9E57-A769-9451EF1AB610}"/>
              </a:ext>
              <a:ext uri="{C183D7F6-B498-43B3-948B-1728B52AA6E4}">
                <adec:decorative xmlns:adec="http://schemas.microsoft.com/office/drawing/2017/decorative" val="1"/>
              </a:ext>
            </a:extLst>
          </p:cNvPr>
          <p:cNvSpPr/>
          <p:nvPr/>
        </p:nvSpPr>
        <p:spPr bwMode="auto">
          <a:xfrm rot="8100000">
            <a:off x="5617652" y="4889655"/>
            <a:ext cx="436462" cy="424179"/>
          </a:xfrm>
          <a:prstGeom prst="teardrop">
            <a:avLst>
              <a:gd name="adj" fmla="val 10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mn-ea"/>
              <a:cs typeface="Segoe UI" pitchFamily="34" charset="0"/>
            </a:endParaRPr>
          </a:p>
        </p:txBody>
      </p:sp>
      <p:sp>
        <p:nvSpPr>
          <p:cNvPr id="33" name="Freeform: Shape 32">
            <a:extLst>
              <a:ext uri="{FF2B5EF4-FFF2-40B4-BE49-F238E27FC236}">
                <a16:creationId xmlns:a16="http://schemas.microsoft.com/office/drawing/2014/main" id="{551AE2FC-9178-6C15-5A9E-2D9D6F6D7FDB}"/>
              </a:ext>
              <a:ext uri="{C183D7F6-B498-43B3-948B-1728B52AA6E4}">
                <adec:decorative xmlns:adec="http://schemas.microsoft.com/office/drawing/2017/decorative" val="1"/>
              </a:ext>
            </a:extLst>
          </p:cNvPr>
          <p:cNvSpPr/>
          <p:nvPr/>
        </p:nvSpPr>
        <p:spPr>
          <a:xfrm>
            <a:off x="5682044" y="5424047"/>
            <a:ext cx="297251" cy="52923"/>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2"/>
          </a:solidFill>
          <a:ln w="15875"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36" name="PageEdit_EFB8" title="Icon of a document with a pencil on top of it">
            <a:extLst>
              <a:ext uri="{FF2B5EF4-FFF2-40B4-BE49-F238E27FC236}">
                <a16:creationId xmlns:a16="http://schemas.microsoft.com/office/drawing/2014/main" id="{4F88CF55-B9C2-5ABB-4E6E-F6B8D6EE2D84}"/>
              </a:ext>
            </a:extLst>
          </p:cNvPr>
          <p:cNvSpPr>
            <a:spLocks noChangeAspect="1" noEditPoints="1"/>
          </p:cNvSpPr>
          <p:nvPr/>
        </p:nvSpPr>
        <p:spPr bwMode="auto">
          <a:xfrm>
            <a:off x="5765877" y="4966245"/>
            <a:ext cx="208908" cy="1779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0B6BFBE0-3162-7CE6-0FA1-F3E9DD8A35AB}"/>
              </a:ext>
              <a:ext uri="{C183D7F6-B498-43B3-948B-1728B52AA6E4}">
                <adec:decorative xmlns:adec="http://schemas.microsoft.com/office/drawing/2017/decorative" val="1"/>
              </a:ext>
            </a:extLst>
          </p:cNvPr>
          <p:cNvSpPr/>
          <p:nvPr/>
        </p:nvSpPr>
        <p:spPr>
          <a:xfrm>
            <a:off x="5659815" y="4932599"/>
            <a:ext cx="344176" cy="331096"/>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1"/>
          </a:solidFill>
          <a:ln w="15875" cap="rnd">
            <a:no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5" name="Rectangle: Rounded Corners 4">
            <a:extLst>
              <a:ext uri="{FF2B5EF4-FFF2-40B4-BE49-F238E27FC236}">
                <a16:creationId xmlns:a16="http://schemas.microsoft.com/office/drawing/2014/main" id="{2220B9AB-C2E4-3237-3F25-C75372B31FC8}"/>
              </a:ext>
              <a:ext uri="{C183D7F6-B498-43B3-948B-1728B52AA6E4}">
                <adec:decorative xmlns:adec="http://schemas.microsoft.com/office/drawing/2017/decorative" val="1"/>
              </a:ext>
            </a:extLst>
          </p:cNvPr>
          <p:cNvSpPr>
            <a:spLocks/>
          </p:cNvSpPr>
          <p:nvPr/>
        </p:nvSpPr>
        <p:spPr bwMode="auto">
          <a:xfrm>
            <a:off x="7776770" y="2157369"/>
            <a:ext cx="4083744" cy="912052"/>
          </a:xfrm>
          <a:prstGeom prst="roundRect">
            <a:avLst>
              <a:gd name="adj" fmla="val 10629"/>
            </a:avLst>
          </a:prstGeom>
          <a:solidFill>
            <a:schemeClr val="bg1"/>
          </a:solidFill>
          <a:ln w="12700">
            <a:solidFill>
              <a:schemeClr val="bg1"/>
            </a:solidFill>
          </a:ln>
          <a:effectLst>
            <a:outerShdw blurRad="190500" algn="ctr" rotWithShape="0">
              <a:prstClr val="black">
                <a:alpha val="15000"/>
              </a:prstClr>
            </a:outerShdw>
          </a:effectLst>
        </p:spPr>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19" name="Rectangle 18">
            <a:extLst>
              <a:ext uri="{FF2B5EF4-FFF2-40B4-BE49-F238E27FC236}">
                <a16:creationId xmlns:a16="http://schemas.microsoft.com/office/drawing/2014/main" id="{862A4956-9CBE-13CD-B513-51C16308E233}"/>
              </a:ext>
              <a:ext uri="{C183D7F6-B498-43B3-948B-1728B52AA6E4}">
                <adec:decorative xmlns:adec="http://schemas.microsoft.com/office/drawing/2017/decorative" val="1"/>
              </a:ext>
            </a:extLst>
          </p:cNvPr>
          <p:cNvSpPr>
            <a:spLocks/>
          </p:cNvSpPr>
          <p:nvPr/>
        </p:nvSpPr>
        <p:spPr bwMode="auto">
          <a:xfrm>
            <a:off x="6417008" y="2459507"/>
            <a:ext cx="694992" cy="3077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Build</a:t>
            </a:r>
          </a:p>
        </p:txBody>
      </p:sp>
      <p:cxnSp>
        <p:nvCxnSpPr>
          <p:cNvPr id="20" name="Straight Connector 19">
            <a:extLst>
              <a:ext uri="{FF2B5EF4-FFF2-40B4-BE49-F238E27FC236}">
                <a16:creationId xmlns:a16="http://schemas.microsoft.com/office/drawing/2014/main" id="{F95F6D81-13C6-DFA5-BC82-D4E45ECD0580}"/>
              </a:ext>
              <a:ext uri="{C183D7F6-B498-43B3-948B-1728B52AA6E4}">
                <adec:decorative xmlns:adec="http://schemas.microsoft.com/office/drawing/2017/decorative" val="1"/>
              </a:ext>
            </a:extLst>
          </p:cNvPr>
          <p:cNvCxnSpPr>
            <a:cxnSpLocks/>
          </p:cNvCxnSpPr>
          <p:nvPr/>
        </p:nvCxnSpPr>
        <p:spPr>
          <a:xfrm flipH="1">
            <a:off x="7112000" y="2602354"/>
            <a:ext cx="717137" cy="1"/>
          </a:xfrm>
          <a:prstGeom prst="line">
            <a:avLst/>
          </a:prstGeom>
          <a:ln w="12700" cap="rnd">
            <a:solidFill>
              <a:schemeClr val="tx1">
                <a:lumMod val="50000"/>
                <a:lumOff val="50000"/>
              </a:schemeClr>
            </a:solidFill>
            <a:prstDash val="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0C3C5450-078C-7828-D211-EF913724412E}"/>
              </a:ext>
              <a:ext uri="{C183D7F6-B498-43B3-948B-1728B52AA6E4}">
                <adec:decorative xmlns:adec="http://schemas.microsoft.com/office/drawing/2017/decorative" val="1"/>
              </a:ext>
            </a:extLst>
          </p:cNvPr>
          <p:cNvSpPr/>
          <p:nvPr/>
        </p:nvSpPr>
        <p:spPr>
          <a:xfrm>
            <a:off x="7723137" y="2558690"/>
            <a:ext cx="109728" cy="109410"/>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tx1">
              <a:lumMod val="50000"/>
              <a:lumOff val="50000"/>
            </a:schemeClr>
          </a:solidFill>
          <a:ln w="15875" cap="rnd">
            <a:solidFill>
              <a:schemeClr val="bg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41" name="Rectangle: Rounded Corners 40">
            <a:extLst>
              <a:ext uri="{FF2B5EF4-FFF2-40B4-BE49-F238E27FC236}">
                <a16:creationId xmlns:a16="http://schemas.microsoft.com/office/drawing/2014/main" id="{8E691FC3-8CDA-65B6-313A-36949165A2B6}"/>
              </a:ext>
              <a:ext uri="{C183D7F6-B498-43B3-948B-1728B52AA6E4}">
                <adec:decorative xmlns:adec="http://schemas.microsoft.com/office/drawing/2017/decorative" val="1"/>
              </a:ext>
            </a:extLst>
          </p:cNvPr>
          <p:cNvSpPr>
            <a:spLocks/>
          </p:cNvSpPr>
          <p:nvPr/>
        </p:nvSpPr>
        <p:spPr bwMode="auto">
          <a:xfrm>
            <a:off x="7758615" y="3380850"/>
            <a:ext cx="4083745" cy="912052"/>
          </a:xfrm>
          <a:prstGeom prst="roundRect">
            <a:avLst>
              <a:gd name="adj" fmla="val 10629"/>
            </a:avLst>
          </a:prstGeom>
          <a:solidFill>
            <a:schemeClr val="bg1"/>
          </a:solidFill>
          <a:ln w="12700">
            <a:solidFill>
              <a:schemeClr val="bg1"/>
            </a:solidFill>
          </a:ln>
          <a:effectLst>
            <a:outerShdw blurRad="190500" algn="ctr" rotWithShape="0">
              <a:prstClr val="black">
                <a:alpha val="15000"/>
              </a:prstClr>
            </a:outerShdw>
          </a:effectLst>
        </p:spPr>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cxnSp>
        <p:nvCxnSpPr>
          <p:cNvPr id="47" name="Straight Connector 46">
            <a:extLst>
              <a:ext uri="{FF2B5EF4-FFF2-40B4-BE49-F238E27FC236}">
                <a16:creationId xmlns:a16="http://schemas.microsoft.com/office/drawing/2014/main" id="{31A7AA86-8E29-E811-90DC-4B7F39DE34AF}"/>
              </a:ext>
              <a:ext uri="{C183D7F6-B498-43B3-948B-1728B52AA6E4}">
                <adec:decorative xmlns:adec="http://schemas.microsoft.com/office/drawing/2017/decorative" val="1"/>
              </a:ext>
            </a:extLst>
          </p:cNvPr>
          <p:cNvCxnSpPr>
            <a:cxnSpLocks/>
          </p:cNvCxnSpPr>
          <p:nvPr/>
        </p:nvCxnSpPr>
        <p:spPr>
          <a:xfrm flipH="1">
            <a:off x="6612475" y="3829757"/>
            <a:ext cx="1071173" cy="16675"/>
          </a:xfrm>
          <a:prstGeom prst="line">
            <a:avLst/>
          </a:prstGeom>
          <a:ln w="12700" cap="rnd">
            <a:solidFill>
              <a:schemeClr val="tx1">
                <a:lumMod val="50000"/>
                <a:lumOff val="50000"/>
              </a:schemeClr>
            </a:solidFill>
            <a:prstDash val="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49" name="Freeform: Shape 48">
            <a:extLst>
              <a:ext uri="{FF2B5EF4-FFF2-40B4-BE49-F238E27FC236}">
                <a16:creationId xmlns:a16="http://schemas.microsoft.com/office/drawing/2014/main" id="{C1D7F95A-AC54-15E3-109E-EF6CAED08BF4}"/>
              </a:ext>
              <a:ext uri="{C183D7F6-B498-43B3-948B-1728B52AA6E4}">
                <adec:decorative xmlns:adec="http://schemas.microsoft.com/office/drawing/2017/decorative" val="1"/>
              </a:ext>
            </a:extLst>
          </p:cNvPr>
          <p:cNvSpPr/>
          <p:nvPr/>
        </p:nvSpPr>
        <p:spPr>
          <a:xfrm>
            <a:off x="7683648" y="3782171"/>
            <a:ext cx="109728" cy="109410"/>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tx1">
              <a:lumMod val="50000"/>
              <a:lumOff val="50000"/>
            </a:schemeClr>
          </a:solidFill>
          <a:ln w="15875" cap="rnd">
            <a:solidFill>
              <a:schemeClr val="bg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53" name="Rectangle: Rounded Corners 52">
            <a:extLst>
              <a:ext uri="{FF2B5EF4-FFF2-40B4-BE49-F238E27FC236}">
                <a16:creationId xmlns:a16="http://schemas.microsoft.com/office/drawing/2014/main" id="{3C7409BB-EE90-B360-9A42-106A03021CDF}"/>
              </a:ext>
              <a:ext uri="{C183D7F6-B498-43B3-948B-1728B52AA6E4}">
                <adec:decorative xmlns:adec="http://schemas.microsoft.com/office/drawing/2017/decorative" val="1"/>
              </a:ext>
            </a:extLst>
          </p:cNvPr>
          <p:cNvSpPr>
            <a:spLocks/>
          </p:cNvSpPr>
          <p:nvPr/>
        </p:nvSpPr>
        <p:spPr bwMode="auto">
          <a:xfrm>
            <a:off x="7758616" y="4669151"/>
            <a:ext cx="4083744" cy="912052"/>
          </a:xfrm>
          <a:prstGeom prst="roundRect">
            <a:avLst>
              <a:gd name="adj" fmla="val 10629"/>
            </a:avLst>
          </a:prstGeom>
          <a:solidFill>
            <a:schemeClr val="bg1"/>
          </a:solidFill>
          <a:ln w="12700">
            <a:solidFill>
              <a:schemeClr val="bg1"/>
            </a:solidFill>
          </a:ln>
          <a:effectLst>
            <a:outerShdw blurRad="190500" algn="ctr" rotWithShape="0">
              <a:prstClr val="black">
                <a:alpha val="15000"/>
              </a:prstClr>
            </a:outerShdw>
          </a:effectLst>
        </p:spPr>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cxnSp>
        <p:nvCxnSpPr>
          <p:cNvPr id="64" name="Straight Connector 63">
            <a:extLst>
              <a:ext uri="{FF2B5EF4-FFF2-40B4-BE49-F238E27FC236}">
                <a16:creationId xmlns:a16="http://schemas.microsoft.com/office/drawing/2014/main" id="{0D0CD301-D943-1E8E-153A-A88662B0764D}"/>
              </a:ext>
              <a:ext uri="{C183D7F6-B498-43B3-948B-1728B52AA6E4}">
                <adec:decorative xmlns:adec="http://schemas.microsoft.com/office/drawing/2017/decorative" val="1"/>
              </a:ext>
            </a:extLst>
          </p:cNvPr>
          <p:cNvCxnSpPr>
            <a:cxnSpLocks/>
            <a:stCxn id="53" idx="1"/>
          </p:cNvCxnSpPr>
          <p:nvPr/>
        </p:nvCxnSpPr>
        <p:spPr>
          <a:xfrm flipH="1">
            <a:off x="7123688" y="5125177"/>
            <a:ext cx="634928" cy="4000"/>
          </a:xfrm>
          <a:prstGeom prst="line">
            <a:avLst/>
          </a:prstGeom>
          <a:ln w="12700" cap="rnd">
            <a:solidFill>
              <a:schemeClr val="tx1">
                <a:lumMod val="50000"/>
                <a:lumOff val="50000"/>
              </a:schemeClr>
            </a:solidFill>
            <a:prstDash val="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1" name="Teardrop 70">
            <a:extLst>
              <a:ext uri="{FF2B5EF4-FFF2-40B4-BE49-F238E27FC236}">
                <a16:creationId xmlns:a16="http://schemas.microsoft.com/office/drawing/2014/main" id="{3DE4381C-70C2-F236-F2D9-7E984E265ADD}"/>
              </a:ext>
              <a:ext uri="{C183D7F6-B498-43B3-948B-1728B52AA6E4}">
                <adec:decorative xmlns:adec="http://schemas.microsoft.com/office/drawing/2017/decorative" val="1"/>
              </a:ext>
            </a:extLst>
          </p:cNvPr>
          <p:cNvSpPr/>
          <p:nvPr/>
        </p:nvSpPr>
        <p:spPr bwMode="auto">
          <a:xfrm rot="8100000">
            <a:off x="5949475" y="2389800"/>
            <a:ext cx="327921" cy="318692"/>
          </a:xfrm>
          <a:prstGeom prst="teardrop">
            <a:avLst>
              <a:gd name="adj" fmla="val 10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72" name="Group 71">
            <a:extLst>
              <a:ext uri="{FF2B5EF4-FFF2-40B4-BE49-F238E27FC236}">
                <a16:creationId xmlns:a16="http://schemas.microsoft.com/office/drawing/2014/main" id="{0D474227-4C0D-5D2D-1755-CF3DFE2BC269}"/>
              </a:ext>
              <a:ext uri="{C183D7F6-B498-43B3-948B-1728B52AA6E4}">
                <adec:decorative xmlns:adec="http://schemas.microsoft.com/office/drawing/2017/decorative" val="1"/>
              </a:ext>
            </a:extLst>
          </p:cNvPr>
          <p:cNvGrpSpPr/>
          <p:nvPr/>
        </p:nvGrpSpPr>
        <p:grpSpPr>
          <a:xfrm>
            <a:off x="5981153" y="2422064"/>
            <a:ext cx="258585" cy="407188"/>
            <a:chOff x="3439766" y="5151763"/>
            <a:chExt cx="344176" cy="541966"/>
          </a:xfrm>
        </p:grpSpPr>
        <p:sp>
          <p:nvSpPr>
            <p:cNvPr id="73" name="Freeform: Shape 72">
              <a:extLst>
                <a:ext uri="{FF2B5EF4-FFF2-40B4-BE49-F238E27FC236}">
                  <a16:creationId xmlns:a16="http://schemas.microsoft.com/office/drawing/2014/main" id="{4DF25604-DF0C-6F17-715C-42D65D2594E1}"/>
                </a:ext>
              </a:extLst>
            </p:cNvPr>
            <p:cNvSpPr/>
            <p:nvPr/>
          </p:nvSpPr>
          <p:spPr>
            <a:xfrm>
              <a:off x="3487790" y="5645617"/>
              <a:ext cx="245661" cy="48112"/>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2"/>
            </a:solidFill>
            <a:ln w="15875"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74" name="PageEdit_EFB8" title="Icon of a document with a pencil on top of it">
              <a:extLst>
                <a:ext uri="{FF2B5EF4-FFF2-40B4-BE49-F238E27FC236}">
                  <a16:creationId xmlns:a16="http://schemas.microsoft.com/office/drawing/2014/main" id="{BD654136-7BFB-69B5-6A29-61D35D528D10}"/>
                </a:ext>
              </a:extLst>
            </p:cNvPr>
            <p:cNvSpPr>
              <a:spLocks noChangeAspect="1" noEditPoints="1"/>
            </p:cNvSpPr>
            <p:nvPr/>
          </p:nvSpPr>
          <p:spPr bwMode="auto">
            <a:xfrm>
              <a:off x="3545828" y="5185409"/>
              <a:ext cx="208908" cy="1779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7439EE8-1829-F145-221E-1836A134B280}"/>
                </a:ext>
              </a:extLst>
            </p:cNvPr>
            <p:cNvSpPr/>
            <p:nvPr/>
          </p:nvSpPr>
          <p:spPr>
            <a:xfrm>
              <a:off x="3439766" y="5151763"/>
              <a:ext cx="344176" cy="331096"/>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1"/>
            </a:solidFill>
            <a:ln w="15875" cap="rnd">
              <a:no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grpSp>
      <p:sp>
        <p:nvSpPr>
          <p:cNvPr id="83" name="Teardrop 82">
            <a:extLst>
              <a:ext uri="{FF2B5EF4-FFF2-40B4-BE49-F238E27FC236}">
                <a16:creationId xmlns:a16="http://schemas.microsoft.com/office/drawing/2014/main" id="{3A70C63D-B2CE-989C-0020-92CA707C1B4E}"/>
              </a:ext>
              <a:ext uri="{C183D7F6-B498-43B3-948B-1728B52AA6E4}">
                <adec:decorative xmlns:adec="http://schemas.microsoft.com/office/drawing/2017/decorative" val="1"/>
              </a:ext>
            </a:extLst>
          </p:cNvPr>
          <p:cNvSpPr/>
          <p:nvPr/>
        </p:nvSpPr>
        <p:spPr bwMode="auto">
          <a:xfrm rot="8100000">
            <a:off x="5014482" y="3418461"/>
            <a:ext cx="436462" cy="424179"/>
          </a:xfrm>
          <a:prstGeom prst="teardrop">
            <a:avLst>
              <a:gd name="adj" fmla="val 10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84" name="Group 83">
            <a:extLst>
              <a:ext uri="{FF2B5EF4-FFF2-40B4-BE49-F238E27FC236}">
                <a16:creationId xmlns:a16="http://schemas.microsoft.com/office/drawing/2014/main" id="{701BB430-04DE-7E7F-0538-1328F23B5544}"/>
              </a:ext>
              <a:ext uri="{C183D7F6-B498-43B3-948B-1728B52AA6E4}">
                <adec:decorative xmlns:adec="http://schemas.microsoft.com/office/drawing/2017/decorative" val="1"/>
              </a:ext>
            </a:extLst>
          </p:cNvPr>
          <p:cNvGrpSpPr/>
          <p:nvPr/>
        </p:nvGrpSpPr>
        <p:grpSpPr>
          <a:xfrm>
            <a:off x="5056645" y="3461405"/>
            <a:ext cx="344176" cy="544371"/>
            <a:chOff x="3439766" y="5151763"/>
            <a:chExt cx="344176" cy="544371"/>
          </a:xfrm>
        </p:grpSpPr>
        <p:sp>
          <p:nvSpPr>
            <p:cNvPr id="85" name="Freeform: Shape 84">
              <a:extLst>
                <a:ext uri="{FF2B5EF4-FFF2-40B4-BE49-F238E27FC236}">
                  <a16:creationId xmlns:a16="http://schemas.microsoft.com/office/drawing/2014/main" id="{44366193-6CDB-2B37-C7E0-DEAE38A0E6C2}"/>
                </a:ext>
              </a:extLst>
            </p:cNvPr>
            <p:cNvSpPr/>
            <p:nvPr/>
          </p:nvSpPr>
          <p:spPr>
            <a:xfrm>
              <a:off x="3461995" y="5643211"/>
              <a:ext cx="297251" cy="52923"/>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2"/>
            </a:solidFill>
            <a:ln w="15875"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86" name="PageEdit_EFB8" title="Icon of a document with a pencil on top of it">
              <a:extLst>
                <a:ext uri="{FF2B5EF4-FFF2-40B4-BE49-F238E27FC236}">
                  <a16:creationId xmlns:a16="http://schemas.microsoft.com/office/drawing/2014/main" id="{2A1ECE11-7939-20F6-CC90-87BFD4F9B01C}"/>
                </a:ext>
              </a:extLst>
            </p:cNvPr>
            <p:cNvSpPr>
              <a:spLocks noChangeAspect="1" noEditPoints="1"/>
            </p:cNvSpPr>
            <p:nvPr/>
          </p:nvSpPr>
          <p:spPr bwMode="auto">
            <a:xfrm>
              <a:off x="3545828" y="5185409"/>
              <a:ext cx="208908" cy="1779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325DD625-3568-2881-6ABD-EE4054482DD1}"/>
                </a:ext>
              </a:extLst>
            </p:cNvPr>
            <p:cNvSpPr/>
            <p:nvPr/>
          </p:nvSpPr>
          <p:spPr>
            <a:xfrm>
              <a:off x="3439766" y="5151763"/>
              <a:ext cx="344176" cy="331096"/>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1"/>
            </a:solidFill>
            <a:ln w="15875" cap="rnd">
              <a:no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grpSp>
      <p:sp>
        <p:nvSpPr>
          <p:cNvPr id="92" name="Teardrop 91">
            <a:extLst>
              <a:ext uri="{FF2B5EF4-FFF2-40B4-BE49-F238E27FC236}">
                <a16:creationId xmlns:a16="http://schemas.microsoft.com/office/drawing/2014/main" id="{2526F82A-C75F-EC82-383D-217786D4911C}"/>
              </a:ext>
              <a:ext uri="{C183D7F6-B498-43B3-948B-1728B52AA6E4}">
                <adec:decorative xmlns:adec="http://schemas.microsoft.com/office/drawing/2017/decorative" val="1"/>
              </a:ext>
            </a:extLst>
          </p:cNvPr>
          <p:cNvSpPr/>
          <p:nvPr/>
        </p:nvSpPr>
        <p:spPr bwMode="auto">
          <a:xfrm rot="8100000">
            <a:off x="4421736" y="1201640"/>
            <a:ext cx="271009" cy="263382"/>
          </a:xfrm>
          <a:prstGeom prst="teardrop">
            <a:avLst>
              <a:gd name="adj" fmla="val 10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nvGrpSpPr>
          <p:cNvPr id="93" name="Group 92">
            <a:extLst>
              <a:ext uri="{FF2B5EF4-FFF2-40B4-BE49-F238E27FC236}">
                <a16:creationId xmlns:a16="http://schemas.microsoft.com/office/drawing/2014/main" id="{EF7686CF-1D0B-D48E-CCBF-DF25A9B12B2A}"/>
              </a:ext>
              <a:ext uri="{C183D7F6-B498-43B3-948B-1728B52AA6E4}">
                <adec:decorative xmlns:adec="http://schemas.microsoft.com/office/drawing/2017/decorative" val="1"/>
              </a:ext>
            </a:extLst>
          </p:cNvPr>
          <p:cNvGrpSpPr/>
          <p:nvPr/>
        </p:nvGrpSpPr>
        <p:grpSpPr>
          <a:xfrm>
            <a:off x="4450683" y="1230925"/>
            <a:ext cx="213707" cy="335392"/>
            <a:chOff x="3444223" y="5155982"/>
            <a:chExt cx="344176" cy="540152"/>
          </a:xfrm>
          <a:solidFill>
            <a:schemeClr val="tx1">
              <a:lumMod val="50000"/>
              <a:lumOff val="50000"/>
            </a:schemeClr>
          </a:solidFill>
        </p:grpSpPr>
        <p:sp>
          <p:nvSpPr>
            <p:cNvPr id="94" name="Freeform: Shape 93">
              <a:extLst>
                <a:ext uri="{FF2B5EF4-FFF2-40B4-BE49-F238E27FC236}">
                  <a16:creationId xmlns:a16="http://schemas.microsoft.com/office/drawing/2014/main" id="{00290269-41B7-31DA-7DFD-85340C4F1A85}"/>
                </a:ext>
              </a:extLst>
            </p:cNvPr>
            <p:cNvSpPr/>
            <p:nvPr/>
          </p:nvSpPr>
          <p:spPr>
            <a:xfrm>
              <a:off x="3461995" y="5643211"/>
              <a:ext cx="297251" cy="52923"/>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2"/>
            </a:solidFill>
            <a:ln w="15875" cap="rnd">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96" name="Freeform: Shape 95">
              <a:extLst>
                <a:ext uri="{FF2B5EF4-FFF2-40B4-BE49-F238E27FC236}">
                  <a16:creationId xmlns:a16="http://schemas.microsoft.com/office/drawing/2014/main" id="{D5EC0DAB-38A0-F47B-7106-DAF6A6052116}"/>
                </a:ext>
              </a:extLst>
            </p:cNvPr>
            <p:cNvSpPr/>
            <p:nvPr/>
          </p:nvSpPr>
          <p:spPr>
            <a:xfrm>
              <a:off x="3444223" y="5155982"/>
              <a:ext cx="344176" cy="331098"/>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bg1"/>
            </a:solidFill>
            <a:ln w="15875" cap="rnd">
              <a:noFill/>
              <a:headEnd type="none" w="lg" len="med"/>
              <a:tailEnd type="none" w="lg" len="med"/>
            </a:ln>
            <a:effectLst>
              <a:outerShdw blurRad="127000" algn="ctr"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8661C5"/>
                </a:solidFill>
                <a:effectLst/>
                <a:uLnTx/>
                <a:uFillTx/>
                <a:latin typeface="Segoe UI Semibold"/>
                <a:ea typeface="+mn-ea"/>
                <a:cs typeface="+mn-cs"/>
              </a:endParaRPr>
            </a:p>
          </p:txBody>
        </p:sp>
      </p:grpSp>
      <p:sp>
        <p:nvSpPr>
          <p:cNvPr id="56" name="Rectangle 55">
            <a:extLst>
              <a:ext uri="{FF2B5EF4-FFF2-40B4-BE49-F238E27FC236}">
                <a16:creationId xmlns:a16="http://schemas.microsoft.com/office/drawing/2014/main" id="{B49814A3-9833-2462-F25A-A5A405DA24BD}"/>
              </a:ext>
              <a:ext uri="{C183D7F6-B498-43B3-948B-1728B52AA6E4}">
                <adec:decorative xmlns:adec="http://schemas.microsoft.com/office/drawing/2017/decorative" val="1"/>
              </a:ext>
            </a:extLst>
          </p:cNvPr>
          <p:cNvSpPr/>
          <p:nvPr/>
        </p:nvSpPr>
        <p:spPr bwMode="auto">
          <a:xfrm>
            <a:off x="7975982" y="1055534"/>
            <a:ext cx="3806854" cy="6418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Create a copilot</a:t>
            </a:r>
            <a:br>
              <a:rPr kumimoji="0" lang="en-US" sz="1400" b="1" i="0" u="none" strike="noStrike" kern="1200" cap="none" spc="-44" normalizeH="0" baseline="0" noProof="0">
                <a:ln w="3175">
                  <a:noFill/>
                </a:ln>
                <a:solidFill>
                  <a:srgbClr val="000000"/>
                </a:solidFill>
                <a:effectLst/>
                <a:uLnTx/>
                <a:uFillTx/>
                <a:ea typeface="+mn-ea"/>
                <a:cs typeface="Segoe Sans Display Semibold" pitchFamily="2" charset="0"/>
              </a:rPr>
            </a:br>
            <a:r>
              <a:rPr kumimoji="0" lang="en-US" sz="1200" b="0" i="0" u="none" strike="noStrike" kern="1200" cap="none" spc="-44" normalizeH="0" baseline="0" noProof="0">
                <a:ln w="3175">
                  <a:noFill/>
                </a:ln>
                <a:solidFill>
                  <a:schemeClr val="tx1"/>
                </a:solidFill>
                <a:effectLst/>
                <a:uLnTx/>
                <a:uFillTx/>
                <a:ea typeface="+mn-ea"/>
                <a:cs typeface="Segoe Sans Small Semilight" pitchFamily="2" charset="0"/>
              </a:rPr>
              <a:t>Stand up Copilot Studio’s SaaS in minutes</a:t>
            </a:r>
            <a:r>
              <a:rPr kumimoji="0" lang="en-US" sz="1200" b="0" i="0" u="none" strike="noStrike" kern="1200" cap="none" spc="-44" normalizeH="0" baseline="0" noProof="0">
                <a:ln w="3175">
                  <a:noFill/>
                </a:ln>
                <a:solidFill>
                  <a:srgbClr val="000000"/>
                </a:solidFill>
                <a:effectLst/>
                <a:uLnTx/>
                <a:uFillTx/>
                <a:ea typeface="+mn-ea"/>
                <a:cs typeface="Segoe Sans Small Semilight" pitchFamily="2" charset="0"/>
              </a:rPr>
              <a:t>.</a:t>
            </a:r>
            <a:endParaRPr kumimoji="0" lang="en-US" sz="1400" b="0" i="0" u="none" strike="noStrike" kern="1200" cap="none" spc="-44" normalizeH="0" baseline="0" noProof="0">
              <a:ln w="3175">
                <a:noFill/>
              </a:ln>
              <a:solidFill>
                <a:srgbClr val="000000"/>
              </a:solidFill>
              <a:effectLst/>
              <a:uLnTx/>
              <a:uFillTx/>
              <a:ea typeface="+mn-ea"/>
              <a:cs typeface="Segoe Sans Small Semilight" pitchFamily="2" charset="0"/>
            </a:endParaRPr>
          </a:p>
        </p:txBody>
      </p:sp>
      <p:sp>
        <p:nvSpPr>
          <p:cNvPr id="57" name="Rectangle 56">
            <a:extLst>
              <a:ext uri="{FF2B5EF4-FFF2-40B4-BE49-F238E27FC236}">
                <a16:creationId xmlns:a16="http://schemas.microsoft.com/office/drawing/2014/main" id="{EFBE9D67-6262-95E7-1E38-3AC8AAE4B554}"/>
              </a:ext>
            </a:extLst>
          </p:cNvPr>
          <p:cNvSpPr/>
          <p:nvPr/>
        </p:nvSpPr>
        <p:spPr bwMode="auto">
          <a:xfrm>
            <a:off x="7975982" y="2198487"/>
            <a:ext cx="3631818" cy="8298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lang="en-IN"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Design the conversation</a:t>
            </a:r>
          </a:p>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0" i="0" u="none" strike="noStrike" kern="1200" cap="none" spc="-44" normalizeH="0" baseline="0" noProof="0">
                <a:ln w="3175">
                  <a:noFill/>
                </a:ln>
                <a:solidFill>
                  <a:schemeClr val="tx1"/>
                </a:solidFill>
                <a:effectLst/>
                <a:uLnTx/>
                <a:uFillTx/>
                <a:ea typeface="+mn-ea"/>
                <a:cs typeface="Segoe Sans Small Semilight" pitchFamily="2" charset="0"/>
              </a:rPr>
              <a:t>Connect your knowledge base for generative answers, create rule-based topics, integrate plugins and data connectors, and extend with Azure AI Studio.</a:t>
            </a:r>
          </a:p>
        </p:txBody>
      </p:sp>
      <p:sp>
        <p:nvSpPr>
          <p:cNvPr id="59" name="Rectangle 58">
            <a:extLst>
              <a:ext uri="{FF2B5EF4-FFF2-40B4-BE49-F238E27FC236}">
                <a16:creationId xmlns:a16="http://schemas.microsoft.com/office/drawing/2014/main" id="{0C3AE1C6-E8BE-1702-59FF-D75E08FCB69A}"/>
              </a:ext>
            </a:extLst>
          </p:cNvPr>
          <p:cNvSpPr/>
          <p:nvPr/>
        </p:nvSpPr>
        <p:spPr bwMode="auto">
          <a:xfrm>
            <a:off x="7975982" y="3637232"/>
            <a:ext cx="3570863" cy="399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Publish to different channels</a:t>
            </a:r>
            <a:br>
              <a:rPr kumimoji="0" lang="en-US" sz="1200" b="0" i="0" u="none" strike="noStrike" kern="1200" cap="none" spc="0" normalizeH="0" baseline="0" noProof="0">
                <a:ln w="3175">
                  <a:noFill/>
                </a:ln>
                <a:solidFill>
                  <a:srgbClr val="000000"/>
                </a:solidFill>
                <a:effectLst/>
                <a:uLnTx/>
                <a:uFillTx/>
                <a:ea typeface="+mn-ea"/>
                <a:cs typeface="Segoe UI Semibold" panose="020B0702040204020203" pitchFamily="34" charset="0"/>
              </a:rPr>
            </a:br>
            <a:r>
              <a:rPr kumimoji="0" lang="en-US" sz="1200" b="0" i="0" u="none" strike="noStrike" kern="1200" cap="none" spc="0" normalizeH="0" baseline="0" noProof="0">
                <a:ln w="3175">
                  <a:noFill/>
                </a:ln>
                <a:solidFill>
                  <a:schemeClr val="tx1"/>
                </a:solidFill>
                <a:effectLst/>
                <a:uLnTx/>
                <a:uFillTx/>
                <a:ea typeface="+mn-ea"/>
                <a:cs typeface="Segoe Sans Small Semilight" pitchFamily="2" charset="0"/>
              </a:rPr>
              <a:t>Publish your copilot to Teams, websites, apps, social media channels and more.</a:t>
            </a:r>
          </a:p>
        </p:txBody>
      </p:sp>
      <p:sp>
        <p:nvSpPr>
          <p:cNvPr id="60" name="TextBox 59">
            <a:extLst>
              <a:ext uri="{FF2B5EF4-FFF2-40B4-BE49-F238E27FC236}">
                <a16:creationId xmlns:a16="http://schemas.microsoft.com/office/drawing/2014/main" id="{C6BF83AF-2E05-1A04-CA1F-17CC3A52B66C}"/>
              </a:ext>
            </a:extLst>
          </p:cNvPr>
          <p:cNvSpPr txBox="1"/>
          <p:nvPr/>
        </p:nvSpPr>
        <p:spPr>
          <a:xfrm>
            <a:off x="7901581" y="4786623"/>
            <a:ext cx="3940779" cy="769441"/>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lang="en-US" sz="200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latin typeface="Segoe UI Semibold"/>
                <a:cs typeface="Segoe UI" panose="020B0502040204020203" pitchFamily="34" charset="0"/>
              </a:rPr>
              <a:t>Control and improve</a:t>
            </a:r>
            <a:br>
              <a:rPr kumimoji="0" lang="en-US" sz="1200" b="1" i="0" u="none" strike="noStrike" kern="1200" cap="none" spc="0" normalizeH="0" baseline="0" noProof="0">
                <a:ln w="3175">
                  <a:noFill/>
                </a:ln>
                <a:solidFill>
                  <a:srgbClr val="000000"/>
                </a:solidFill>
                <a:effectLst/>
                <a:uLnTx/>
                <a:uFillTx/>
                <a:ea typeface="+mn-ea"/>
                <a:cs typeface="Segoe UI Semibold" panose="020B0702040204020203" pitchFamily="34" charset="0"/>
              </a:rPr>
            </a:br>
            <a:r>
              <a:rPr kumimoji="0" lang="en-US" sz="1200" b="0" i="0" u="none" strike="noStrike" kern="1200" cap="none" spc="0" normalizeH="0" baseline="0" noProof="0">
                <a:ln w="3175">
                  <a:noFill/>
                </a:ln>
                <a:effectLst/>
                <a:uLnTx/>
                <a:uFillTx/>
                <a:ea typeface="+mn-ea"/>
                <a:cs typeface="Segoe Sans Small Semilight" pitchFamily="2" charset="0"/>
              </a:rPr>
              <a:t>Monitor, manage and improve the copilot with enterprise-grade security and controls.</a:t>
            </a:r>
          </a:p>
        </p:txBody>
      </p:sp>
      <p:sp>
        <p:nvSpPr>
          <p:cNvPr id="121" name="Freeform: Shape 120">
            <a:extLst>
              <a:ext uri="{FF2B5EF4-FFF2-40B4-BE49-F238E27FC236}">
                <a16:creationId xmlns:a16="http://schemas.microsoft.com/office/drawing/2014/main" id="{2837F48E-D8E0-E27F-B00F-D7E720056D61}"/>
              </a:ext>
              <a:ext uri="{C183D7F6-B498-43B3-948B-1728B52AA6E4}">
                <adec:decorative xmlns:adec="http://schemas.microsoft.com/office/drawing/2017/decorative" val="1"/>
              </a:ext>
            </a:extLst>
          </p:cNvPr>
          <p:cNvSpPr/>
          <p:nvPr/>
        </p:nvSpPr>
        <p:spPr>
          <a:xfrm>
            <a:off x="7691894" y="5070472"/>
            <a:ext cx="109728" cy="109410"/>
          </a:xfrm>
          <a:custGeom>
            <a:avLst/>
            <a:gdLst>
              <a:gd name="connsiteX0" fmla="*/ 346519 w 346519"/>
              <a:gd name="connsiteY0" fmla="*/ 173260 h 346519"/>
              <a:gd name="connsiteX1" fmla="*/ 173260 w 346519"/>
              <a:gd name="connsiteY1" fmla="*/ 346520 h 346519"/>
              <a:gd name="connsiteX2" fmla="*/ 0 w 346519"/>
              <a:gd name="connsiteY2" fmla="*/ 173260 h 346519"/>
              <a:gd name="connsiteX3" fmla="*/ 173260 w 346519"/>
              <a:gd name="connsiteY3" fmla="*/ 0 h 346519"/>
              <a:gd name="connsiteX4" fmla="*/ 346519 w 346519"/>
              <a:gd name="connsiteY4" fmla="*/ 173260 h 346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519" h="346519">
                <a:moveTo>
                  <a:pt x="346519" y="173260"/>
                </a:moveTo>
                <a:cubicBezTo>
                  <a:pt x="346519" y="268986"/>
                  <a:pt x="268891" y="346520"/>
                  <a:pt x="173260" y="346520"/>
                </a:cubicBezTo>
                <a:cubicBezTo>
                  <a:pt x="77629" y="346520"/>
                  <a:pt x="0" y="268891"/>
                  <a:pt x="0" y="173260"/>
                </a:cubicBezTo>
                <a:cubicBezTo>
                  <a:pt x="0" y="77629"/>
                  <a:pt x="77533" y="0"/>
                  <a:pt x="173260" y="0"/>
                </a:cubicBezTo>
                <a:cubicBezTo>
                  <a:pt x="268986" y="0"/>
                  <a:pt x="346519" y="77629"/>
                  <a:pt x="346519" y="173260"/>
                </a:cubicBezTo>
                <a:close/>
              </a:path>
            </a:pathLst>
          </a:custGeom>
          <a:solidFill>
            <a:schemeClr val="tx1">
              <a:lumMod val="50000"/>
              <a:lumOff val="50000"/>
            </a:schemeClr>
          </a:solidFill>
          <a:ln w="15875" cap="rnd">
            <a:solidFill>
              <a:schemeClr val="bg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365760" rIns="91440" bIns="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8661C5"/>
              </a:solidFill>
              <a:effectLst/>
              <a:uLnTx/>
              <a:uFillTx/>
              <a:latin typeface="Segoe UI Semibold"/>
              <a:ea typeface="+mn-ea"/>
              <a:cs typeface="+mn-cs"/>
            </a:endParaRPr>
          </a:p>
        </p:txBody>
      </p:sp>
      <p:sp>
        <p:nvSpPr>
          <p:cNvPr id="122" name="TextBox 121">
            <a:extLst>
              <a:ext uri="{FF2B5EF4-FFF2-40B4-BE49-F238E27FC236}">
                <a16:creationId xmlns:a16="http://schemas.microsoft.com/office/drawing/2014/main" id="{D511B032-5088-A66A-E6A8-87FF4EE56936}"/>
              </a:ext>
            </a:extLst>
          </p:cNvPr>
          <p:cNvSpPr txBox="1"/>
          <p:nvPr/>
        </p:nvSpPr>
        <p:spPr>
          <a:xfrm>
            <a:off x="4440494" y="1232355"/>
            <a:ext cx="22701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1</a:t>
            </a:r>
          </a:p>
        </p:txBody>
      </p:sp>
      <p:sp>
        <p:nvSpPr>
          <p:cNvPr id="123" name="TextBox 122">
            <a:extLst>
              <a:ext uri="{FF2B5EF4-FFF2-40B4-BE49-F238E27FC236}">
                <a16:creationId xmlns:a16="http://schemas.microsoft.com/office/drawing/2014/main" id="{F585FCC7-C4B9-83B1-4005-2B2609B51613}"/>
              </a:ext>
            </a:extLst>
          </p:cNvPr>
          <p:cNvSpPr txBox="1"/>
          <p:nvPr/>
        </p:nvSpPr>
        <p:spPr>
          <a:xfrm>
            <a:off x="6002905" y="2457765"/>
            <a:ext cx="227018"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Semibold"/>
                <a:ea typeface="+mn-ea"/>
                <a:cs typeface="+mn-cs"/>
              </a:rPr>
              <a:t>2</a:t>
            </a:r>
          </a:p>
        </p:txBody>
      </p:sp>
      <p:sp>
        <p:nvSpPr>
          <p:cNvPr id="124" name="TextBox 123">
            <a:extLst>
              <a:ext uri="{FF2B5EF4-FFF2-40B4-BE49-F238E27FC236}">
                <a16:creationId xmlns:a16="http://schemas.microsoft.com/office/drawing/2014/main" id="{C27A1EA2-A690-DFB6-2102-00F5D68F25F8}"/>
              </a:ext>
            </a:extLst>
          </p:cNvPr>
          <p:cNvSpPr txBox="1"/>
          <p:nvPr/>
        </p:nvSpPr>
        <p:spPr>
          <a:xfrm>
            <a:off x="5113990" y="3507314"/>
            <a:ext cx="22701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3</a:t>
            </a:r>
            <a:endParaRPr kumimoji="0" lang="en-US" sz="12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26" name="TextBox 125">
            <a:extLst>
              <a:ext uri="{FF2B5EF4-FFF2-40B4-BE49-F238E27FC236}">
                <a16:creationId xmlns:a16="http://schemas.microsoft.com/office/drawing/2014/main" id="{363A8994-E9E8-D2F6-83AC-7B0DF1B0B8B8}"/>
              </a:ext>
            </a:extLst>
          </p:cNvPr>
          <p:cNvSpPr txBox="1"/>
          <p:nvPr/>
        </p:nvSpPr>
        <p:spPr>
          <a:xfrm>
            <a:off x="5709527" y="4969108"/>
            <a:ext cx="22701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Semibold"/>
                <a:ea typeface="+mn-ea"/>
                <a:cs typeface="+mn-cs"/>
              </a:rPr>
              <a:t>4</a:t>
            </a:r>
            <a:endParaRPr kumimoji="0" lang="en-US" sz="12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39" name="Title 1">
            <a:extLst>
              <a:ext uri="{FF2B5EF4-FFF2-40B4-BE49-F238E27FC236}">
                <a16:creationId xmlns:a16="http://schemas.microsoft.com/office/drawing/2014/main" id="{C754D855-04F5-26E0-649C-1E3FBC2D53F8}"/>
              </a:ext>
            </a:extLst>
          </p:cNvPr>
          <p:cNvSpPr txBox="1">
            <a:spLocks noGrp="1"/>
          </p:cNvSpPr>
          <p:nvPr>
            <p:ph type="title" idx="4294967295"/>
          </p:nvPr>
        </p:nvSpPr>
        <p:spPr>
          <a:xfrm>
            <a:off x="584201" y="2829116"/>
            <a:ext cx="3458616"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chemeClr val="tx1"/>
                </a:solidFill>
                <a:effectLst/>
                <a:uLnTx/>
                <a:uFillTx/>
                <a:latin typeface="Segoe UI Semibold"/>
                <a:ea typeface="+mn-ea"/>
                <a:cs typeface="Segoe UI" pitchFamily="34" charset="0"/>
              </a:rPr>
              <a:t>How to build a custom copilot</a:t>
            </a:r>
          </a:p>
        </p:txBody>
      </p:sp>
      <p:grpSp>
        <p:nvGrpSpPr>
          <p:cNvPr id="2" name="Group 1">
            <a:extLst>
              <a:ext uri="{FF2B5EF4-FFF2-40B4-BE49-F238E27FC236}">
                <a16:creationId xmlns:a16="http://schemas.microsoft.com/office/drawing/2014/main" id="{98E57227-A2A4-54E7-850A-DE248490F5C9}"/>
              </a:ext>
              <a:ext uri="{C183D7F6-B498-43B3-948B-1728B52AA6E4}">
                <adec:decorative xmlns:adec="http://schemas.microsoft.com/office/drawing/2017/decorative" val="1"/>
              </a:ext>
            </a:extLst>
          </p:cNvPr>
          <p:cNvGrpSpPr/>
          <p:nvPr/>
        </p:nvGrpSpPr>
        <p:grpSpPr>
          <a:xfrm>
            <a:off x="584200" y="2090999"/>
            <a:ext cx="667084" cy="611700"/>
            <a:chOff x="8243775" y="503354"/>
            <a:chExt cx="667084" cy="611700"/>
          </a:xfrm>
        </p:grpSpPr>
        <p:sp>
          <p:nvSpPr>
            <p:cNvPr id="3" name="TextBox 2">
              <a:extLst>
                <a:ext uri="{FF2B5EF4-FFF2-40B4-BE49-F238E27FC236}">
                  <a16:creationId xmlns:a16="http://schemas.microsoft.com/office/drawing/2014/main" id="{9B941A4D-984B-C9B1-B28A-765139516818}"/>
                </a:ext>
              </a:extLst>
            </p:cNvPr>
            <p:cNvSpPr txBox="1"/>
            <p:nvPr/>
          </p:nvSpPr>
          <p:spPr>
            <a:xfrm>
              <a:off x="8243775" y="503354"/>
              <a:ext cx="667084" cy="611700"/>
            </a:xfrm>
            <a:prstGeom prst="roundRect">
              <a:avLst>
                <a:gd name="adj" fmla="val 50000"/>
              </a:avLst>
            </a:prstGeom>
            <a:solidFill>
              <a:schemeClr val="bg1"/>
            </a:solidFill>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Variable Small" pitchFamily="2" charset="0"/>
                <a:cs typeface="Segoe UI" pitchFamily="34" charset="0"/>
              </a:endParaRPr>
            </a:p>
          </p:txBody>
        </p:sp>
        <p:pic>
          <p:nvPicPr>
            <p:cNvPr id="6" name="Graphic 5">
              <a:extLst>
                <a:ext uri="{FF2B5EF4-FFF2-40B4-BE49-F238E27FC236}">
                  <a16:creationId xmlns:a16="http://schemas.microsoft.com/office/drawing/2014/main" id="{4A7DCD36-D1D8-BCF8-705B-F00477B28A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86844" y="618731"/>
              <a:ext cx="380945" cy="380945"/>
            </a:xfrm>
            <a:prstGeom prst="rect">
              <a:avLst/>
            </a:prstGeom>
            <a:effectLst/>
          </p:spPr>
        </p:pic>
      </p:grpSp>
    </p:spTree>
    <p:extLst>
      <p:ext uri="{BB962C8B-B14F-4D97-AF65-F5344CB8AC3E}">
        <p14:creationId xmlns:p14="http://schemas.microsoft.com/office/powerpoint/2010/main" val="2018692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4BA1E0D0-B420-FE29-8365-4968EB034D38}"/>
              </a:ext>
              <a:ext uri="{C183D7F6-B498-43B3-948B-1728B52AA6E4}">
                <adec:decorative xmlns:adec="http://schemas.microsoft.com/office/drawing/2017/decorative" val="1"/>
              </a:ext>
            </a:extLst>
          </p:cNvPr>
          <p:cNvGrpSpPr/>
          <p:nvPr/>
        </p:nvGrpSpPr>
        <p:grpSpPr>
          <a:xfrm>
            <a:off x="2944966" y="1735296"/>
            <a:ext cx="3455070" cy="1194915"/>
            <a:chOff x="3600766" y="1749742"/>
            <a:chExt cx="3455070" cy="1194915"/>
          </a:xfrm>
        </p:grpSpPr>
        <p:sp>
          <p:nvSpPr>
            <p:cNvPr id="46" name="Rectangle 45">
              <a:extLst>
                <a:ext uri="{FF2B5EF4-FFF2-40B4-BE49-F238E27FC236}">
                  <a16:creationId xmlns:a16="http://schemas.microsoft.com/office/drawing/2014/main" id="{0882B2D9-65FC-211E-89B2-08DC22EBD626}"/>
                </a:ext>
              </a:extLst>
            </p:cNvPr>
            <p:cNvSpPr/>
            <p:nvPr/>
          </p:nvSpPr>
          <p:spPr bwMode="auto">
            <a:xfrm>
              <a:off x="3662731" y="1749742"/>
              <a:ext cx="3393105" cy="352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Create a copilot </a:t>
              </a:r>
              <a:endParaRPr kumimoji="0" lang="en-IN" sz="16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endParaRPr>
            </a:p>
          </p:txBody>
        </p:sp>
        <p:sp>
          <p:nvSpPr>
            <p:cNvPr id="3" name="TextBox 2">
              <a:extLst>
                <a:ext uri="{FF2B5EF4-FFF2-40B4-BE49-F238E27FC236}">
                  <a16:creationId xmlns:a16="http://schemas.microsoft.com/office/drawing/2014/main" id="{D2433D57-ED84-FF35-7768-B2AF9A5A1503}"/>
                </a:ext>
              </a:extLst>
            </p:cNvPr>
            <p:cNvSpPr txBox="1"/>
            <p:nvPr/>
          </p:nvSpPr>
          <p:spPr>
            <a:xfrm>
              <a:off x="3600766" y="2159827"/>
              <a:ext cx="2835851" cy="7848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Build a copilot and go live within minutes, all from one easy-to-use, E2E SaaS product</a:t>
              </a: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7" name="Picture 6">
            <a:extLst>
              <a:ext uri="{FF2B5EF4-FFF2-40B4-BE49-F238E27FC236}">
                <a16:creationId xmlns:a16="http://schemas.microsoft.com/office/drawing/2014/main" id="{F853AA6A-760F-52BF-D72B-4F1F6872B892}"/>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17451" y="1436688"/>
            <a:ext cx="5703253" cy="3135312"/>
          </a:xfrm>
          <a:prstGeom prst="roundRect">
            <a:avLst>
              <a:gd name="adj" fmla="val 2260"/>
            </a:avLst>
          </a:prstGeom>
        </p:spPr>
      </p:pic>
      <p:grpSp>
        <p:nvGrpSpPr>
          <p:cNvPr id="4" name="Group 3">
            <a:extLst>
              <a:ext uri="{FF2B5EF4-FFF2-40B4-BE49-F238E27FC236}">
                <a16:creationId xmlns:a16="http://schemas.microsoft.com/office/drawing/2014/main" id="{AC2B64F7-C254-DA01-6E92-CC38CECCDB32}"/>
              </a:ext>
              <a:ext uri="{C183D7F6-B498-43B3-948B-1728B52AA6E4}">
                <adec:decorative xmlns:adec="http://schemas.microsoft.com/office/drawing/2017/decorative" val="1"/>
              </a:ext>
            </a:extLst>
          </p:cNvPr>
          <p:cNvGrpSpPr/>
          <p:nvPr/>
        </p:nvGrpSpPr>
        <p:grpSpPr>
          <a:xfrm rot="765389">
            <a:off x="-3375523" y="422988"/>
            <a:ext cx="6357942" cy="6239605"/>
            <a:chOff x="3937745" y="1386824"/>
            <a:chExt cx="4154146" cy="4076827"/>
          </a:xfrm>
        </p:grpSpPr>
        <p:sp>
          <p:nvSpPr>
            <p:cNvPr id="6" name="Oval 5">
              <a:extLst>
                <a:ext uri="{FF2B5EF4-FFF2-40B4-BE49-F238E27FC236}">
                  <a16:creationId xmlns:a16="http://schemas.microsoft.com/office/drawing/2014/main" id="{2A7EC414-A02E-68DE-648A-0981EF296BED}"/>
                </a:ext>
              </a:extLst>
            </p:cNvPr>
            <p:cNvSpPr/>
            <p:nvPr/>
          </p:nvSpPr>
          <p:spPr bwMode="auto">
            <a:xfrm rot="5400000">
              <a:off x="3997563" y="1386823"/>
              <a:ext cx="4021762" cy="4021764"/>
            </a:xfrm>
            <a:prstGeom prst="ellipse">
              <a:avLst/>
            </a:prstGeom>
            <a:noFill/>
            <a:ln w="3175">
              <a:gradFill>
                <a:gsLst>
                  <a:gs pos="0">
                    <a:srgbClr val="6CECEE"/>
                  </a:gs>
                  <a:gs pos="34000">
                    <a:srgbClr val="28C8E2"/>
                  </a:gs>
                  <a:gs pos="64000">
                    <a:srgbClr val="0A86C3"/>
                  </a:gs>
                  <a:gs pos="91000">
                    <a:srgbClr val="0263B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2" name="Freeform: Shape 63">
              <a:extLst>
                <a:ext uri="{FF2B5EF4-FFF2-40B4-BE49-F238E27FC236}">
                  <a16:creationId xmlns:a16="http://schemas.microsoft.com/office/drawing/2014/main" id="{A5E9F7FF-1A68-E208-B532-DADF1B9E2A70}"/>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63">
              <a:extLst>
                <a:ext uri="{FF2B5EF4-FFF2-40B4-BE49-F238E27FC236}">
                  <a16:creationId xmlns:a16="http://schemas.microsoft.com/office/drawing/2014/main" id="{D1B7A3EE-E8A6-1BFA-F061-A2A1348CB19F}"/>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63">
              <a:extLst>
                <a:ext uri="{FF2B5EF4-FFF2-40B4-BE49-F238E27FC236}">
                  <a16:creationId xmlns:a16="http://schemas.microsoft.com/office/drawing/2014/main" id="{1C544352-541E-3716-7660-DF13D7BE4CEC}"/>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63">
              <a:extLst>
                <a:ext uri="{FF2B5EF4-FFF2-40B4-BE49-F238E27FC236}">
                  <a16:creationId xmlns:a16="http://schemas.microsoft.com/office/drawing/2014/main" id="{E12DFA04-3144-CFFD-4FEA-20AF52448850}"/>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5FB"/>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63">
              <a:extLst>
                <a:ext uri="{FF2B5EF4-FFF2-40B4-BE49-F238E27FC236}">
                  <a16:creationId xmlns:a16="http://schemas.microsoft.com/office/drawing/2014/main" id="{55B0EE3D-DD3C-AA7B-8A1F-E0B3D0494AD8}"/>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63">
              <a:extLst>
                <a:ext uri="{FF2B5EF4-FFF2-40B4-BE49-F238E27FC236}">
                  <a16:creationId xmlns:a16="http://schemas.microsoft.com/office/drawing/2014/main" id="{B826F559-6430-9B5C-3D09-379CD48C24B7}"/>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63">
              <a:extLst>
                <a:ext uri="{FF2B5EF4-FFF2-40B4-BE49-F238E27FC236}">
                  <a16:creationId xmlns:a16="http://schemas.microsoft.com/office/drawing/2014/main" id="{4A1E9838-C350-3DDE-8EF5-F6223B608870}"/>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5" name="Title 1">
            <a:extLst>
              <a:ext uri="{FF2B5EF4-FFF2-40B4-BE49-F238E27FC236}">
                <a16:creationId xmlns:a16="http://schemas.microsoft.com/office/drawing/2014/main" id="{295EC691-0B2A-CFC4-295A-B93F8B29F21E}"/>
              </a:ext>
            </a:extLst>
          </p:cNvPr>
          <p:cNvSpPr txBox="1">
            <a:spLocks noGrp="1"/>
          </p:cNvSpPr>
          <p:nvPr>
            <p:ph type="title" idx="4294967295"/>
          </p:nvPr>
        </p:nvSpPr>
        <p:spPr>
          <a:xfrm>
            <a:off x="900330" y="559255"/>
            <a:ext cx="2990913" cy="595856"/>
          </a:xfrm>
          <a:prstGeom prst="rect">
            <a:avLst/>
          </a:prstGeom>
          <a:solidFill>
            <a:schemeClr val="bg1"/>
          </a:solidFill>
          <a:ln>
            <a:noFill/>
            <a:prstDash/>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mj-lt"/>
                <a:ea typeface="+mn-ea"/>
                <a:cs typeface="Segoe UI" pitchFamily="34" charset="0"/>
              </a:rPr>
              <a:t>Build &amp; Publish</a:t>
            </a:r>
          </a:p>
        </p:txBody>
      </p:sp>
      <p:grpSp>
        <p:nvGrpSpPr>
          <p:cNvPr id="2" name="Group 1">
            <a:extLst>
              <a:ext uri="{FF2B5EF4-FFF2-40B4-BE49-F238E27FC236}">
                <a16:creationId xmlns:a16="http://schemas.microsoft.com/office/drawing/2014/main" id="{4B6388E8-434D-CA62-C72A-BA05BF220253}"/>
              </a:ext>
              <a:ext uri="{C183D7F6-B498-43B3-948B-1728B52AA6E4}">
                <adec:decorative xmlns:adec="http://schemas.microsoft.com/office/drawing/2017/decorative" val="1"/>
              </a:ext>
            </a:extLst>
          </p:cNvPr>
          <p:cNvGrpSpPr/>
          <p:nvPr/>
        </p:nvGrpSpPr>
        <p:grpSpPr>
          <a:xfrm rot="5400000">
            <a:off x="-2543946" y="1195705"/>
            <a:ext cx="4694788" cy="4694170"/>
            <a:chOff x="4481934" y="2047696"/>
            <a:chExt cx="3079937" cy="3079534"/>
          </a:xfrm>
        </p:grpSpPr>
        <p:sp>
          <p:nvSpPr>
            <p:cNvPr id="8" name="Block Arc 7">
              <a:extLst>
                <a:ext uri="{FF2B5EF4-FFF2-40B4-BE49-F238E27FC236}">
                  <a16:creationId xmlns:a16="http://schemas.microsoft.com/office/drawing/2014/main" id="{6DCC655D-9205-9CB9-14AF-B74B48A46AAD}"/>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Block Arc 9">
              <a:extLst>
                <a:ext uri="{FF2B5EF4-FFF2-40B4-BE49-F238E27FC236}">
                  <a16:creationId xmlns:a16="http://schemas.microsoft.com/office/drawing/2014/main" id="{E7100C3E-50A7-BD13-47C4-6649BB84C51C}"/>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1" name="Half Frame 10">
              <a:extLst>
                <a:ext uri="{FF2B5EF4-FFF2-40B4-BE49-F238E27FC236}">
                  <a16:creationId xmlns:a16="http://schemas.microsoft.com/office/drawing/2014/main" id="{400C38A4-69F0-2D09-A2EB-87A79B108CED}"/>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5" name="Half Frame 14">
              <a:extLst>
                <a:ext uri="{FF2B5EF4-FFF2-40B4-BE49-F238E27FC236}">
                  <a16:creationId xmlns:a16="http://schemas.microsoft.com/office/drawing/2014/main" id="{C63F6764-D2FE-01FB-5ED8-7071BA7375FB}"/>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Tree>
    <p:custDataLst>
      <p:tags r:id="rId1"/>
    </p:custDataLst>
    <p:extLst>
      <p:ext uri="{BB962C8B-B14F-4D97-AF65-F5344CB8AC3E}">
        <p14:creationId xmlns:p14="http://schemas.microsoft.com/office/powerpoint/2010/main" val="2342601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875B60B4-5254-F8A1-B82C-068E0C72B1C3}"/>
              </a:ext>
              <a:ext uri="{C183D7F6-B498-43B3-948B-1728B52AA6E4}">
                <adec:decorative xmlns:adec="http://schemas.microsoft.com/office/drawing/2017/decorative" val="1"/>
              </a:ext>
            </a:extLst>
          </p:cNvPr>
          <p:cNvGrpSpPr/>
          <p:nvPr/>
        </p:nvGrpSpPr>
        <p:grpSpPr>
          <a:xfrm rot="20813789">
            <a:off x="-3375525" y="422990"/>
            <a:ext cx="6357942" cy="6239605"/>
            <a:chOff x="3937745" y="1386824"/>
            <a:chExt cx="4154146" cy="4076827"/>
          </a:xfrm>
        </p:grpSpPr>
        <p:sp>
          <p:nvSpPr>
            <p:cNvPr id="28" name="Oval 27">
              <a:extLst>
                <a:ext uri="{FF2B5EF4-FFF2-40B4-BE49-F238E27FC236}">
                  <a16:creationId xmlns:a16="http://schemas.microsoft.com/office/drawing/2014/main" id="{0D8C1129-F4DC-2789-0A70-8C4BDF3D29AB}"/>
                </a:ext>
              </a:extLst>
            </p:cNvPr>
            <p:cNvSpPr/>
            <p:nvPr/>
          </p:nvSpPr>
          <p:spPr bwMode="auto">
            <a:xfrm rot="5400000">
              <a:off x="3997563" y="1386823"/>
              <a:ext cx="4021762" cy="4021764"/>
            </a:xfrm>
            <a:prstGeom prst="ellipse">
              <a:avLst/>
            </a:prstGeom>
            <a:noFill/>
            <a:ln w="3175">
              <a:gradFill>
                <a:gsLst>
                  <a:gs pos="0">
                    <a:srgbClr val="6CECEE"/>
                  </a:gs>
                  <a:gs pos="41000">
                    <a:srgbClr val="28C8E2"/>
                  </a:gs>
                  <a:gs pos="64000">
                    <a:srgbClr val="0A86C3"/>
                  </a:gs>
                  <a:gs pos="91000">
                    <a:srgbClr val="0263B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9" name="Freeform: Shape 63">
              <a:extLst>
                <a:ext uri="{FF2B5EF4-FFF2-40B4-BE49-F238E27FC236}">
                  <a16:creationId xmlns:a16="http://schemas.microsoft.com/office/drawing/2014/main" id="{A2CD6D98-9F3C-1DE9-ABF9-4B392F7C6684}"/>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63">
              <a:extLst>
                <a:ext uri="{FF2B5EF4-FFF2-40B4-BE49-F238E27FC236}">
                  <a16:creationId xmlns:a16="http://schemas.microsoft.com/office/drawing/2014/main" id="{B0A0BDEC-38F0-188F-9DDC-99661233469A}"/>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63">
              <a:extLst>
                <a:ext uri="{FF2B5EF4-FFF2-40B4-BE49-F238E27FC236}">
                  <a16:creationId xmlns:a16="http://schemas.microsoft.com/office/drawing/2014/main" id="{08AD932F-8C0E-3B16-F295-485A689F114D}"/>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63">
              <a:extLst>
                <a:ext uri="{FF2B5EF4-FFF2-40B4-BE49-F238E27FC236}">
                  <a16:creationId xmlns:a16="http://schemas.microsoft.com/office/drawing/2014/main" id="{700E3018-4E89-F09D-13CE-662E5F15FD33}"/>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63">
              <a:extLst>
                <a:ext uri="{FF2B5EF4-FFF2-40B4-BE49-F238E27FC236}">
                  <a16:creationId xmlns:a16="http://schemas.microsoft.com/office/drawing/2014/main" id="{3699CFA9-37A7-393E-6E0C-D7172BE5059D}"/>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63">
              <a:extLst>
                <a:ext uri="{FF2B5EF4-FFF2-40B4-BE49-F238E27FC236}">
                  <a16:creationId xmlns:a16="http://schemas.microsoft.com/office/drawing/2014/main" id="{3E13CB68-6B27-996F-D561-29C568AFE9AB}"/>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63">
              <a:extLst>
                <a:ext uri="{FF2B5EF4-FFF2-40B4-BE49-F238E27FC236}">
                  <a16:creationId xmlns:a16="http://schemas.microsoft.com/office/drawing/2014/main" id="{2531ABEE-9F34-0C4C-D1B0-5B78789AA6FB}"/>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97E7B907-0E66-FB33-94AF-D6BCA523C294}"/>
              </a:ext>
            </a:extLst>
          </p:cNvPr>
          <p:cNvSpPr txBox="1">
            <a:spLocks/>
          </p:cNvSpPr>
          <p:nvPr/>
        </p:nvSpPr>
        <p:spPr>
          <a:xfrm>
            <a:off x="-4530121" y="5502447"/>
            <a:ext cx="3581353"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CA3EE"/>
                </a:solidFill>
                <a:effectLst/>
                <a:uLnTx/>
                <a:uFillTx/>
                <a:latin typeface="Segoe UI Semibold"/>
                <a:ea typeface="+mn-ea"/>
                <a:cs typeface="Segoe UI"/>
              </a:rPr>
              <a:t>Analyze &amp; Improve</a:t>
            </a:r>
          </a:p>
        </p:txBody>
      </p:sp>
      <p:grpSp>
        <p:nvGrpSpPr>
          <p:cNvPr id="4" name="Group 3">
            <a:extLst>
              <a:ext uri="{FF2B5EF4-FFF2-40B4-BE49-F238E27FC236}">
                <a16:creationId xmlns:a16="http://schemas.microsoft.com/office/drawing/2014/main" id="{112ED637-9EEF-E84F-7FA7-A2B16E3B2A0F}"/>
              </a:ext>
              <a:ext uri="{C183D7F6-B498-43B3-948B-1728B52AA6E4}">
                <adec:decorative xmlns:adec="http://schemas.microsoft.com/office/drawing/2017/decorative" val="1"/>
              </a:ext>
            </a:extLst>
          </p:cNvPr>
          <p:cNvGrpSpPr/>
          <p:nvPr/>
        </p:nvGrpSpPr>
        <p:grpSpPr>
          <a:xfrm>
            <a:off x="3125010" y="2443266"/>
            <a:ext cx="4612495" cy="1362651"/>
            <a:chOff x="3873492" y="3171010"/>
            <a:chExt cx="4612495" cy="1362651"/>
          </a:xfrm>
        </p:grpSpPr>
        <p:sp>
          <p:nvSpPr>
            <p:cNvPr id="5" name="Rectangle 4">
              <a:extLst>
                <a:ext uri="{FF2B5EF4-FFF2-40B4-BE49-F238E27FC236}">
                  <a16:creationId xmlns:a16="http://schemas.microsoft.com/office/drawing/2014/main" id="{778BB89C-9CDD-AA69-B807-DDB9AD704B75}"/>
                </a:ext>
              </a:extLst>
            </p:cNvPr>
            <p:cNvSpPr/>
            <p:nvPr/>
          </p:nvSpPr>
          <p:spPr bwMode="auto">
            <a:xfrm>
              <a:off x="3968383" y="3171010"/>
              <a:ext cx="4517604" cy="45427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400" rtl="0" eaLnBrk="1" fontAlgn="base" latinLnBrk="0" hangingPunct="1">
                <a:lnSpc>
                  <a:spcPts val="2400"/>
                </a:lnSpc>
                <a:spcBef>
                  <a:spcPct val="20000"/>
                </a:spcBef>
                <a:spcAft>
                  <a:spcPct val="0"/>
                </a:spcAft>
                <a:buClrTx/>
                <a:buSzPct val="90000"/>
                <a:buFontTx/>
                <a:buNone/>
                <a:tabLst/>
                <a:defRPr/>
              </a:pPr>
              <a:r>
                <a:rPr kumimoji="0" lang="en-IN" sz="2300" b="1" i="0" u="none" strike="noStrike" kern="1200" cap="none" spc="-44" normalizeH="0" baseline="0" noProof="0">
                  <a:ln w="3175">
                    <a:noFill/>
                  </a:ln>
                  <a:solidFill>
                    <a:srgbClr val="FFFFFF"/>
                  </a:solidFill>
                  <a:effectLst/>
                  <a:uLnTx/>
                  <a:uFillTx/>
                  <a:latin typeface="Segoe UI Semibold"/>
                  <a:ea typeface="+mn-ea"/>
                  <a:cs typeface="Segoe UI" panose="020B0502040204020203" pitchFamily="34" charset="0"/>
                </a:rPr>
                <a:t>Add knowledge</a:t>
              </a:r>
              <a:endParaRPr kumimoji="0" lang="en-IN" sz="1400" b="0" i="0" u="none" strike="noStrike" kern="1200" cap="none" spc="-44" normalizeH="0" baseline="0" noProof="0">
                <a:ln w="3175">
                  <a:noFill/>
                </a:ln>
                <a:solidFill>
                  <a:srgbClr val="FFFFFF"/>
                </a:solidFill>
                <a:effectLst/>
                <a:uLnTx/>
                <a:uFillTx/>
                <a:latin typeface="Segoe UI Semibold"/>
                <a:ea typeface="+mn-ea"/>
                <a:cs typeface="Segoe UI" panose="020B0502040204020203" pitchFamily="34" charset="0"/>
              </a:endParaRPr>
            </a:p>
          </p:txBody>
        </p:sp>
        <p:sp>
          <p:nvSpPr>
            <p:cNvPr id="6" name="TextBox 5">
              <a:extLst>
                <a:ext uri="{FF2B5EF4-FFF2-40B4-BE49-F238E27FC236}">
                  <a16:creationId xmlns:a16="http://schemas.microsoft.com/office/drawing/2014/main" id="{486C3622-4BD0-4E03-4320-3FF5FB8E5C7B}"/>
                </a:ext>
              </a:extLst>
            </p:cNvPr>
            <p:cNvSpPr txBox="1"/>
            <p:nvPr/>
          </p:nvSpPr>
          <p:spPr>
            <a:xfrm>
              <a:off x="3873492" y="3517998"/>
              <a:ext cx="2174065" cy="10156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500" b="0"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t>Connect to your enterprise backends and APIs with 1000s of pre-built data connectors</a:t>
              </a:r>
              <a:endParaRPr kumimoji="0" lang="en-US" sz="15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D7971067-4F52-A176-722C-5CCEB7CA6353}"/>
              </a:ext>
              <a:ext uri="{C183D7F6-B498-43B3-948B-1728B52AA6E4}">
                <adec:decorative xmlns:adec="http://schemas.microsoft.com/office/drawing/2017/decorative" val="1"/>
              </a:ext>
            </a:extLst>
          </p:cNvPr>
          <p:cNvGrpSpPr/>
          <p:nvPr/>
        </p:nvGrpSpPr>
        <p:grpSpPr>
          <a:xfrm rot="4726832">
            <a:off x="-2543946" y="1195705"/>
            <a:ext cx="4694788" cy="4694170"/>
            <a:chOff x="4481934" y="2047696"/>
            <a:chExt cx="3079937" cy="3079534"/>
          </a:xfrm>
        </p:grpSpPr>
        <p:sp>
          <p:nvSpPr>
            <p:cNvPr id="20" name="Block Arc 19">
              <a:extLst>
                <a:ext uri="{FF2B5EF4-FFF2-40B4-BE49-F238E27FC236}">
                  <a16:creationId xmlns:a16="http://schemas.microsoft.com/office/drawing/2014/main" id="{D7F67ECD-D46C-8892-F580-5E63EA0A0F9A}"/>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1" name="Block Arc 20">
              <a:extLst>
                <a:ext uri="{FF2B5EF4-FFF2-40B4-BE49-F238E27FC236}">
                  <a16:creationId xmlns:a16="http://schemas.microsoft.com/office/drawing/2014/main" id="{38C38C1A-DAB4-7652-E106-3F69959CDB96}"/>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2" name="Half Frame 21">
              <a:extLst>
                <a:ext uri="{FF2B5EF4-FFF2-40B4-BE49-F238E27FC236}">
                  <a16:creationId xmlns:a16="http://schemas.microsoft.com/office/drawing/2014/main" id="{79E7E981-D74F-E972-7F20-2823A3A2BCC8}"/>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3" name="Half Frame 22">
              <a:extLst>
                <a:ext uri="{FF2B5EF4-FFF2-40B4-BE49-F238E27FC236}">
                  <a16:creationId xmlns:a16="http://schemas.microsoft.com/office/drawing/2014/main" id="{4423C64D-09A4-AF44-9BE3-5017F7DD2BDE}"/>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
        <p:nvSpPr>
          <p:cNvPr id="3" name="Title 1">
            <a:extLst>
              <a:ext uri="{FF2B5EF4-FFF2-40B4-BE49-F238E27FC236}">
                <a16:creationId xmlns:a16="http://schemas.microsoft.com/office/drawing/2014/main" id="{4B447E3B-88B8-7840-7840-BDFE83F2F1EE}"/>
              </a:ext>
            </a:extLst>
          </p:cNvPr>
          <p:cNvSpPr txBox="1">
            <a:spLocks noGrp="1"/>
          </p:cNvSpPr>
          <p:nvPr>
            <p:ph type="title" idx="4294967295"/>
          </p:nvPr>
        </p:nvSpPr>
        <p:spPr>
          <a:xfrm>
            <a:off x="900330" y="559255"/>
            <a:ext cx="2990913" cy="595856"/>
          </a:xfrm>
          <a:prstGeom prst="rect">
            <a:avLst/>
          </a:prstGeom>
          <a:solidFill>
            <a:schemeClr val="bg1"/>
          </a:solidFill>
          <a:ln>
            <a:noFill/>
            <a:prstDash/>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mj-lt"/>
                <a:ea typeface="+mn-ea"/>
                <a:cs typeface="Segoe UI" pitchFamily="34" charset="0"/>
              </a:rPr>
              <a:t>Build &amp; Publish</a:t>
            </a:r>
          </a:p>
        </p:txBody>
      </p:sp>
      <p:pic>
        <p:nvPicPr>
          <p:cNvPr id="7" name="Picture 6">
            <a:extLst>
              <a:ext uri="{FF2B5EF4-FFF2-40B4-BE49-F238E27FC236}">
                <a16:creationId xmlns:a16="http://schemas.microsoft.com/office/drawing/2014/main" id="{F853AA6A-760F-52BF-D72B-4F1F6872B892}"/>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726565" y="1434173"/>
            <a:ext cx="5896759" cy="3684404"/>
          </a:xfrm>
          <a:prstGeom prst="roundRect">
            <a:avLst>
              <a:gd name="adj" fmla="val 2260"/>
            </a:avLst>
          </a:prstGeom>
        </p:spPr>
      </p:pic>
    </p:spTree>
    <p:custDataLst>
      <p:tags r:id="rId1"/>
    </p:custDataLst>
    <p:extLst>
      <p:ext uri="{BB962C8B-B14F-4D97-AF65-F5344CB8AC3E}">
        <p14:creationId xmlns:p14="http://schemas.microsoft.com/office/powerpoint/2010/main" val="1610177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9D249B3-5DF1-6A55-8032-EDB6F2F8DAFC}"/>
              </a:ext>
              <a:ext uri="{C183D7F6-B498-43B3-948B-1728B52AA6E4}">
                <adec:decorative xmlns:adec="http://schemas.microsoft.com/office/drawing/2017/decorative" val="1"/>
              </a:ext>
            </a:extLst>
          </p:cNvPr>
          <p:cNvGrpSpPr/>
          <p:nvPr/>
        </p:nvGrpSpPr>
        <p:grpSpPr>
          <a:xfrm>
            <a:off x="3087154" y="2866725"/>
            <a:ext cx="4019373" cy="2186598"/>
            <a:chOff x="3568398" y="4739447"/>
            <a:chExt cx="4019373" cy="2186598"/>
          </a:xfrm>
        </p:grpSpPr>
        <p:sp>
          <p:nvSpPr>
            <p:cNvPr id="5" name="Rectangle 4">
              <a:extLst>
                <a:ext uri="{FF2B5EF4-FFF2-40B4-BE49-F238E27FC236}">
                  <a16:creationId xmlns:a16="http://schemas.microsoft.com/office/drawing/2014/main" id="{79F534C7-B095-03AF-CA30-1C9D3CEA12E0}"/>
                </a:ext>
              </a:extLst>
            </p:cNvPr>
            <p:cNvSpPr/>
            <p:nvPr/>
          </p:nvSpPr>
          <p:spPr bwMode="auto">
            <a:xfrm>
              <a:off x="3643539" y="4739447"/>
              <a:ext cx="3944232" cy="558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Customize topics, </a:t>
              </a:r>
              <a:b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b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and actions</a:t>
              </a:r>
            </a:p>
          </p:txBody>
        </p:sp>
        <p:sp>
          <p:nvSpPr>
            <p:cNvPr id="6" name="TextBox 5">
              <a:extLst>
                <a:ext uri="{FF2B5EF4-FFF2-40B4-BE49-F238E27FC236}">
                  <a16:creationId xmlns:a16="http://schemas.microsoft.com/office/drawing/2014/main" id="{61CA9A81-9145-41B3-D573-C9956FD7F2F1}"/>
                </a:ext>
              </a:extLst>
            </p:cNvPr>
            <p:cNvSpPr txBox="1"/>
            <p:nvPr/>
          </p:nvSpPr>
          <p:spPr>
            <a:xfrm>
              <a:off x="3568398" y="5448717"/>
              <a:ext cx="2524034" cy="1477328"/>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500" b="0"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t>Mix generative responses with step by step topics for complete control. Create actions, plugins and connect to your backend systems with 1000s of pre-built connectors</a:t>
              </a:r>
            </a:p>
          </p:txBody>
        </p:sp>
      </p:grpSp>
      <p:grpSp>
        <p:nvGrpSpPr>
          <p:cNvPr id="8" name="Group 7">
            <a:extLst>
              <a:ext uri="{FF2B5EF4-FFF2-40B4-BE49-F238E27FC236}">
                <a16:creationId xmlns:a16="http://schemas.microsoft.com/office/drawing/2014/main" id="{327104F4-D623-AE50-0032-71A046F39D13}"/>
              </a:ext>
              <a:ext uri="{C183D7F6-B498-43B3-948B-1728B52AA6E4}">
                <adec:decorative xmlns:adec="http://schemas.microsoft.com/office/drawing/2017/decorative" val="1"/>
              </a:ext>
            </a:extLst>
          </p:cNvPr>
          <p:cNvGrpSpPr/>
          <p:nvPr/>
        </p:nvGrpSpPr>
        <p:grpSpPr>
          <a:xfrm rot="18812058">
            <a:off x="-3375523" y="422988"/>
            <a:ext cx="6357942" cy="6239605"/>
            <a:chOff x="3937745" y="1386824"/>
            <a:chExt cx="4154146" cy="4076827"/>
          </a:xfrm>
        </p:grpSpPr>
        <p:sp>
          <p:nvSpPr>
            <p:cNvPr id="10" name="Oval 9">
              <a:extLst>
                <a:ext uri="{FF2B5EF4-FFF2-40B4-BE49-F238E27FC236}">
                  <a16:creationId xmlns:a16="http://schemas.microsoft.com/office/drawing/2014/main" id="{9A4A3773-7E9F-3EED-6211-8276C27BEB98}"/>
                </a:ext>
              </a:extLst>
            </p:cNvPr>
            <p:cNvSpPr/>
            <p:nvPr/>
          </p:nvSpPr>
          <p:spPr bwMode="auto">
            <a:xfrm rot="5400000">
              <a:off x="3997563" y="1386823"/>
              <a:ext cx="4021762" cy="4021764"/>
            </a:xfrm>
            <a:prstGeom prst="ellipse">
              <a:avLst/>
            </a:prstGeom>
            <a:noFill/>
            <a:ln w="3175">
              <a:gradFill>
                <a:gsLst>
                  <a:gs pos="0">
                    <a:srgbClr val="6CECEE"/>
                  </a:gs>
                  <a:gs pos="41000">
                    <a:srgbClr val="28C8E2"/>
                  </a:gs>
                  <a:gs pos="64000">
                    <a:srgbClr val="0A86C3"/>
                  </a:gs>
                  <a:gs pos="91000">
                    <a:srgbClr val="0263B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1" name="Freeform: Shape 63">
              <a:extLst>
                <a:ext uri="{FF2B5EF4-FFF2-40B4-BE49-F238E27FC236}">
                  <a16:creationId xmlns:a16="http://schemas.microsoft.com/office/drawing/2014/main" id="{1F93E06E-12ED-C3FC-B83F-16DB60D706B6}"/>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63">
              <a:extLst>
                <a:ext uri="{FF2B5EF4-FFF2-40B4-BE49-F238E27FC236}">
                  <a16:creationId xmlns:a16="http://schemas.microsoft.com/office/drawing/2014/main" id="{8687731E-8208-1D52-5A9A-FAEDCDED998F}"/>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63">
              <a:extLst>
                <a:ext uri="{FF2B5EF4-FFF2-40B4-BE49-F238E27FC236}">
                  <a16:creationId xmlns:a16="http://schemas.microsoft.com/office/drawing/2014/main" id="{20FED581-54C2-748D-3EE8-B86AB26F41E4}"/>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63">
              <a:extLst>
                <a:ext uri="{FF2B5EF4-FFF2-40B4-BE49-F238E27FC236}">
                  <a16:creationId xmlns:a16="http://schemas.microsoft.com/office/drawing/2014/main" id="{D0E93D98-41D6-C975-F038-E62A841111BC}"/>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63">
              <a:extLst>
                <a:ext uri="{FF2B5EF4-FFF2-40B4-BE49-F238E27FC236}">
                  <a16:creationId xmlns:a16="http://schemas.microsoft.com/office/drawing/2014/main" id="{4E2C4732-913F-3D9A-ABFA-AD58DDF27558}"/>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63">
              <a:extLst>
                <a:ext uri="{FF2B5EF4-FFF2-40B4-BE49-F238E27FC236}">
                  <a16:creationId xmlns:a16="http://schemas.microsoft.com/office/drawing/2014/main" id="{0A4FDC4D-5BCE-39DE-52E4-02835A5E90C2}"/>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63">
              <a:extLst>
                <a:ext uri="{FF2B5EF4-FFF2-40B4-BE49-F238E27FC236}">
                  <a16:creationId xmlns:a16="http://schemas.microsoft.com/office/drawing/2014/main" id="{3EEDCC03-031D-F02A-6A8E-B8F31063F1F4}"/>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9" name="Picture 18">
            <a:extLst>
              <a:ext uri="{FF2B5EF4-FFF2-40B4-BE49-F238E27FC236}">
                <a16:creationId xmlns:a16="http://schemas.microsoft.com/office/drawing/2014/main" id="{17D1D552-3BFF-4978-52B3-428777CDE21E}"/>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56188" y="2033157"/>
            <a:ext cx="5653200" cy="3479394"/>
          </a:xfrm>
          <a:prstGeom prst="roundRect">
            <a:avLst>
              <a:gd name="adj" fmla="val 1288"/>
            </a:avLst>
          </a:prstGeom>
        </p:spPr>
      </p:pic>
      <p:sp>
        <p:nvSpPr>
          <p:cNvPr id="7" name="Title 1">
            <a:extLst>
              <a:ext uri="{FF2B5EF4-FFF2-40B4-BE49-F238E27FC236}">
                <a16:creationId xmlns:a16="http://schemas.microsoft.com/office/drawing/2014/main" id="{81F44DD3-99A2-2265-21D0-7ADB4755F276}"/>
              </a:ext>
            </a:extLst>
          </p:cNvPr>
          <p:cNvSpPr txBox="1">
            <a:spLocks noGrp="1"/>
          </p:cNvSpPr>
          <p:nvPr>
            <p:ph type="title" idx="4294967295"/>
          </p:nvPr>
        </p:nvSpPr>
        <p:spPr>
          <a:xfrm>
            <a:off x="900330" y="559255"/>
            <a:ext cx="2990913" cy="595856"/>
          </a:xfrm>
          <a:prstGeom prst="rect">
            <a:avLst/>
          </a:prstGeom>
          <a:solidFill>
            <a:schemeClr val="bg1"/>
          </a:solidFill>
          <a:ln>
            <a:noFill/>
            <a:prstDash/>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mj-lt"/>
                <a:ea typeface="+mn-ea"/>
                <a:cs typeface="Segoe UI" pitchFamily="34" charset="0"/>
              </a:rPr>
              <a:t>Build &amp; Publish</a:t>
            </a:r>
          </a:p>
        </p:txBody>
      </p:sp>
      <p:grpSp>
        <p:nvGrpSpPr>
          <p:cNvPr id="29" name="Group 28">
            <a:extLst>
              <a:ext uri="{FF2B5EF4-FFF2-40B4-BE49-F238E27FC236}">
                <a16:creationId xmlns:a16="http://schemas.microsoft.com/office/drawing/2014/main" id="{750346F0-FAFB-8A71-704A-2D389B669127}"/>
              </a:ext>
              <a:ext uri="{C183D7F6-B498-43B3-948B-1728B52AA6E4}">
                <adec:decorative xmlns:adec="http://schemas.microsoft.com/office/drawing/2017/decorative" val="1"/>
              </a:ext>
            </a:extLst>
          </p:cNvPr>
          <p:cNvGrpSpPr/>
          <p:nvPr/>
        </p:nvGrpSpPr>
        <p:grpSpPr>
          <a:xfrm rot="3810974">
            <a:off x="-2543946" y="1195705"/>
            <a:ext cx="4694788" cy="4694170"/>
            <a:chOff x="4481934" y="2047696"/>
            <a:chExt cx="3079937" cy="3079534"/>
          </a:xfrm>
        </p:grpSpPr>
        <p:sp>
          <p:nvSpPr>
            <p:cNvPr id="30" name="Block Arc 29">
              <a:extLst>
                <a:ext uri="{FF2B5EF4-FFF2-40B4-BE49-F238E27FC236}">
                  <a16:creationId xmlns:a16="http://schemas.microsoft.com/office/drawing/2014/main" id="{C27FE2AE-B920-B6A9-01D1-49D117D860AC}"/>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3" name="Block Arc 32">
              <a:extLst>
                <a:ext uri="{FF2B5EF4-FFF2-40B4-BE49-F238E27FC236}">
                  <a16:creationId xmlns:a16="http://schemas.microsoft.com/office/drawing/2014/main" id="{8098AC3A-1117-1691-5132-21B7E706741E}"/>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4" name="Half Frame 33">
              <a:extLst>
                <a:ext uri="{FF2B5EF4-FFF2-40B4-BE49-F238E27FC236}">
                  <a16:creationId xmlns:a16="http://schemas.microsoft.com/office/drawing/2014/main" id="{759F1641-5383-5292-DE70-9D65F50FD7B1}"/>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5" name="Half Frame 34">
              <a:extLst>
                <a:ext uri="{FF2B5EF4-FFF2-40B4-BE49-F238E27FC236}">
                  <a16:creationId xmlns:a16="http://schemas.microsoft.com/office/drawing/2014/main" id="{7970CC03-B4B1-F2F9-1260-4B2464F0C0C8}"/>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Tree>
    <p:custDataLst>
      <p:tags r:id="rId1"/>
    </p:custDataLst>
    <p:extLst>
      <p:ext uri="{BB962C8B-B14F-4D97-AF65-F5344CB8AC3E}">
        <p14:creationId xmlns:p14="http://schemas.microsoft.com/office/powerpoint/2010/main" val="1029342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53AA6A-760F-52BF-D72B-4F1F6872B892}"/>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684652" y="2975233"/>
            <a:ext cx="5955551" cy="3293805"/>
          </a:xfrm>
          <a:prstGeom prst="roundRect">
            <a:avLst>
              <a:gd name="adj" fmla="val 3632"/>
            </a:avLst>
          </a:prstGeom>
        </p:spPr>
      </p:pic>
      <p:sp>
        <p:nvSpPr>
          <p:cNvPr id="21" name="Title 1">
            <a:extLst>
              <a:ext uri="{FF2B5EF4-FFF2-40B4-BE49-F238E27FC236}">
                <a16:creationId xmlns:a16="http://schemas.microsoft.com/office/drawing/2014/main" id="{AB0C5CE8-4DC4-CFEC-8373-60E08580F5BD}"/>
              </a:ext>
            </a:extLst>
          </p:cNvPr>
          <p:cNvSpPr txBox="1">
            <a:spLocks/>
          </p:cNvSpPr>
          <p:nvPr/>
        </p:nvSpPr>
        <p:spPr>
          <a:xfrm>
            <a:off x="-6191811" y="-625695"/>
            <a:ext cx="4365353" cy="720986"/>
          </a:xfrm>
          <a:prstGeom prst="rect">
            <a:avLst/>
          </a:prstGeom>
          <a:solidFill>
            <a:schemeClr val="bg1"/>
          </a:solidFill>
        </p:spPr>
        <p:txBody>
          <a:bodyPr vert="horz" wrap="square" lIns="91440" tIns="0" rIns="0" bIns="0" rtlCol="0" anchor="ctr">
            <a:noAutofit/>
          </a:bodyPr>
          <a:lstStyle>
            <a:defPPr>
              <a:defRPr lang="en-US"/>
            </a:defPPr>
            <a:lvl1pPr defTabSz="1371600">
              <a:lnSpc>
                <a:spcPct val="100000"/>
              </a:lnSpc>
              <a:spcBef>
                <a:spcPts val="0"/>
              </a:spcBef>
              <a:buNone/>
              <a:tabLst>
                <a:tab pos="1371600" algn="l"/>
              </a:tabLst>
              <a:defRPr sz="3200" b="0" cap="none" spc="0" baseline="0">
                <a:ln w="3175">
                  <a:noFill/>
                </a:ln>
                <a:gradFill>
                  <a:gsLst>
                    <a:gs pos="0">
                      <a:srgbClr val="FFA38B"/>
                    </a:gs>
                    <a:gs pos="80000">
                      <a:srgbClr val="D59ED7"/>
                    </a:gs>
                  </a:gsLst>
                  <a:path path="circle">
                    <a:fillToRect l="100000" t="100000"/>
                  </a:path>
                </a:gradFill>
                <a:effectLst/>
                <a:latin typeface="+mj-lt"/>
                <a:cs typeface="Segoe UI" pitchFamily="34" charset="0"/>
              </a:defRPr>
            </a:lvl1pPr>
          </a:lstStyle>
          <a:p>
            <a:pPr marL="0" marR="0" lvl="0" indent="0" algn="l"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itchFamily="34" charset="0"/>
              </a:rPr>
              <a:t>Analyze &amp; Improve</a:t>
            </a:r>
          </a:p>
        </p:txBody>
      </p:sp>
      <p:grpSp>
        <p:nvGrpSpPr>
          <p:cNvPr id="22" name="Group 21">
            <a:extLst>
              <a:ext uri="{FF2B5EF4-FFF2-40B4-BE49-F238E27FC236}">
                <a16:creationId xmlns:a16="http://schemas.microsoft.com/office/drawing/2014/main" id="{381E9A5F-0656-E7F2-2AFA-1353759B2136}"/>
              </a:ext>
              <a:ext uri="{C183D7F6-B498-43B3-948B-1728B52AA6E4}">
                <adec:decorative xmlns:adec="http://schemas.microsoft.com/office/drawing/2017/decorative" val="1"/>
              </a:ext>
            </a:extLst>
          </p:cNvPr>
          <p:cNvGrpSpPr/>
          <p:nvPr/>
        </p:nvGrpSpPr>
        <p:grpSpPr>
          <a:xfrm rot="3107504">
            <a:off x="-2543946" y="1195705"/>
            <a:ext cx="4694788" cy="4694170"/>
            <a:chOff x="4481934" y="2047696"/>
            <a:chExt cx="3079937" cy="3079534"/>
          </a:xfrm>
        </p:grpSpPr>
        <p:sp>
          <p:nvSpPr>
            <p:cNvPr id="23" name="Block Arc 22">
              <a:extLst>
                <a:ext uri="{FF2B5EF4-FFF2-40B4-BE49-F238E27FC236}">
                  <a16:creationId xmlns:a16="http://schemas.microsoft.com/office/drawing/2014/main" id="{5D5EAED7-56EF-A75F-3927-68B255F8A883}"/>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4" name="Block Arc 23">
              <a:extLst>
                <a:ext uri="{FF2B5EF4-FFF2-40B4-BE49-F238E27FC236}">
                  <a16:creationId xmlns:a16="http://schemas.microsoft.com/office/drawing/2014/main" id="{6ADE5D66-1BAC-AB50-4224-1B31BBFDF302}"/>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8" name="Half Frame 27">
              <a:extLst>
                <a:ext uri="{FF2B5EF4-FFF2-40B4-BE49-F238E27FC236}">
                  <a16:creationId xmlns:a16="http://schemas.microsoft.com/office/drawing/2014/main" id="{51FBA23C-A1C3-2CA1-51AE-CEAE6B22CE2B}"/>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9" name="Half Frame 28">
              <a:extLst>
                <a:ext uri="{FF2B5EF4-FFF2-40B4-BE49-F238E27FC236}">
                  <a16:creationId xmlns:a16="http://schemas.microsoft.com/office/drawing/2014/main" id="{80D96E7D-4E99-3FEE-95F1-C1647EED0ECF}"/>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09D249B3-5DF1-6A55-8032-EDB6F2F8DAFC}"/>
              </a:ext>
              <a:ext uri="{C183D7F6-B498-43B3-948B-1728B52AA6E4}">
                <adec:decorative xmlns:adec="http://schemas.microsoft.com/office/drawing/2017/decorative" val="1"/>
              </a:ext>
            </a:extLst>
          </p:cNvPr>
          <p:cNvGrpSpPr/>
          <p:nvPr/>
        </p:nvGrpSpPr>
        <p:grpSpPr>
          <a:xfrm>
            <a:off x="3124858" y="3683067"/>
            <a:ext cx="4019373" cy="1875109"/>
            <a:chOff x="3568398" y="4739447"/>
            <a:chExt cx="4019373" cy="1875109"/>
          </a:xfrm>
        </p:grpSpPr>
        <p:sp>
          <p:nvSpPr>
            <p:cNvPr id="5" name="Rectangle 4">
              <a:extLst>
                <a:ext uri="{FF2B5EF4-FFF2-40B4-BE49-F238E27FC236}">
                  <a16:creationId xmlns:a16="http://schemas.microsoft.com/office/drawing/2014/main" id="{79F534C7-B095-03AF-CA30-1C9D3CEA12E0}"/>
                </a:ext>
              </a:extLst>
            </p:cNvPr>
            <p:cNvSpPr/>
            <p:nvPr/>
          </p:nvSpPr>
          <p:spPr bwMode="auto">
            <a:xfrm>
              <a:off x="3643539" y="4739447"/>
              <a:ext cx="3944232" cy="55801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Publish and </a:t>
              </a:r>
            </a:p>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go live instantly</a:t>
              </a:r>
            </a:p>
          </p:txBody>
        </p:sp>
        <p:sp>
          <p:nvSpPr>
            <p:cNvPr id="6" name="TextBox 5">
              <a:extLst>
                <a:ext uri="{FF2B5EF4-FFF2-40B4-BE49-F238E27FC236}">
                  <a16:creationId xmlns:a16="http://schemas.microsoft.com/office/drawing/2014/main" id="{61CA9A81-9145-41B3-D573-C9956FD7F2F1}"/>
                </a:ext>
              </a:extLst>
            </p:cNvPr>
            <p:cNvSpPr txBox="1"/>
            <p:nvPr/>
          </p:nvSpPr>
          <p:spPr>
            <a:xfrm>
              <a:off x="3568398" y="5598893"/>
              <a:ext cx="2244048" cy="1015663"/>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5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Publish and deploy to the channel of choice with a single click, and your copilot is live. </a:t>
              </a:r>
            </a:p>
          </p:txBody>
        </p:sp>
      </p:grpSp>
      <p:sp>
        <p:nvSpPr>
          <p:cNvPr id="3" name="Title 1">
            <a:extLst>
              <a:ext uri="{FF2B5EF4-FFF2-40B4-BE49-F238E27FC236}">
                <a16:creationId xmlns:a16="http://schemas.microsoft.com/office/drawing/2014/main" id="{93C446AC-CC83-8CC3-6AF7-FCF86F000932}"/>
              </a:ext>
            </a:extLst>
          </p:cNvPr>
          <p:cNvSpPr txBox="1">
            <a:spLocks noGrp="1"/>
          </p:cNvSpPr>
          <p:nvPr>
            <p:ph type="title" idx="4294967295"/>
          </p:nvPr>
        </p:nvSpPr>
        <p:spPr>
          <a:xfrm>
            <a:off x="900330" y="559255"/>
            <a:ext cx="2990913" cy="595856"/>
          </a:xfrm>
          <a:prstGeom prst="rect">
            <a:avLst/>
          </a:prstGeom>
          <a:solidFill>
            <a:schemeClr val="bg1"/>
          </a:solidFill>
          <a:ln>
            <a:noFill/>
            <a:prstDash/>
          </a:ln>
          <a:effectLst/>
        </p:spPr>
        <p:txBody>
          <a:bodyPr rot="0" spcFirstLastPara="0" vertOverflow="overflow" horzOverflow="overflow" vert="horz" wrap="square" lIns="9144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mj-lt"/>
                <a:ea typeface="+mn-ea"/>
                <a:cs typeface="Segoe UI" pitchFamily="34" charset="0"/>
              </a:rPr>
              <a:t>Build &amp; Publish</a:t>
            </a:r>
          </a:p>
        </p:txBody>
      </p:sp>
      <p:grpSp>
        <p:nvGrpSpPr>
          <p:cNvPr id="8" name="Group 7">
            <a:extLst>
              <a:ext uri="{FF2B5EF4-FFF2-40B4-BE49-F238E27FC236}">
                <a16:creationId xmlns:a16="http://schemas.microsoft.com/office/drawing/2014/main" id="{327104F4-D623-AE50-0032-71A046F39D13}"/>
              </a:ext>
              <a:ext uri="{C183D7F6-B498-43B3-948B-1728B52AA6E4}">
                <adec:decorative xmlns:adec="http://schemas.microsoft.com/office/drawing/2017/decorative" val="1"/>
              </a:ext>
            </a:extLst>
          </p:cNvPr>
          <p:cNvGrpSpPr/>
          <p:nvPr/>
        </p:nvGrpSpPr>
        <p:grpSpPr>
          <a:xfrm rot="17100000">
            <a:off x="-3375523" y="422989"/>
            <a:ext cx="6357942" cy="6239605"/>
            <a:chOff x="3937745" y="1386824"/>
            <a:chExt cx="4154146" cy="4076827"/>
          </a:xfrm>
        </p:grpSpPr>
        <p:sp>
          <p:nvSpPr>
            <p:cNvPr id="10" name="Oval 9">
              <a:extLst>
                <a:ext uri="{FF2B5EF4-FFF2-40B4-BE49-F238E27FC236}">
                  <a16:creationId xmlns:a16="http://schemas.microsoft.com/office/drawing/2014/main" id="{9A4A3773-7E9F-3EED-6211-8276C27BEB98}"/>
                </a:ext>
              </a:extLst>
            </p:cNvPr>
            <p:cNvSpPr/>
            <p:nvPr/>
          </p:nvSpPr>
          <p:spPr bwMode="auto">
            <a:xfrm rot="5400000">
              <a:off x="3997563" y="1386823"/>
              <a:ext cx="4021762" cy="4021764"/>
            </a:xfrm>
            <a:prstGeom prst="ellipse">
              <a:avLst/>
            </a:prstGeom>
            <a:noFill/>
            <a:ln w="6350">
              <a:gradFill>
                <a:gsLst>
                  <a:gs pos="0">
                    <a:srgbClr val="6CECEE"/>
                  </a:gs>
                  <a:gs pos="41000">
                    <a:srgbClr val="28C8E2"/>
                  </a:gs>
                  <a:gs pos="64000">
                    <a:srgbClr val="0A86C3"/>
                  </a:gs>
                  <a:gs pos="91000">
                    <a:srgbClr val="0263B3"/>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1" name="Freeform: Shape 63">
              <a:extLst>
                <a:ext uri="{FF2B5EF4-FFF2-40B4-BE49-F238E27FC236}">
                  <a16:creationId xmlns:a16="http://schemas.microsoft.com/office/drawing/2014/main" id="{1F93E06E-12ED-C3FC-B83F-16DB60D706B6}"/>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63">
              <a:extLst>
                <a:ext uri="{FF2B5EF4-FFF2-40B4-BE49-F238E27FC236}">
                  <a16:creationId xmlns:a16="http://schemas.microsoft.com/office/drawing/2014/main" id="{8687731E-8208-1D52-5A9A-FAEDCDED998F}"/>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63">
              <a:extLst>
                <a:ext uri="{FF2B5EF4-FFF2-40B4-BE49-F238E27FC236}">
                  <a16:creationId xmlns:a16="http://schemas.microsoft.com/office/drawing/2014/main" id="{20FED581-54C2-748D-3EE8-B86AB26F41E4}"/>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63">
              <a:extLst>
                <a:ext uri="{FF2B5EF4-FFF2-40B4-BE49-F238E27FC236}">
                  <a16:creationId xmlns:a16="http://schemas.microsoft.com/office/drawing/2014/main" id="{D0E93D98-41D6-C975-F038-E62A841111BC}"/>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63">
              <a:extLst>
                <a:ext uri="{FF2B5EF4-FFF2-40B4-BE49-F238E27FC236}">
                  <a16:creationId xmlns:a16="http://schemas.microsoft.com/office/drawing/2014/main" id="{4E2C4732-913F-3D9A-ABFA-AD58DDF27558}"/>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63">
              <a:extLst>
                <a:ext uri="{FF2B5EF4-FFF2-40B4-BE49-F238E27FC236}">
                  <a16:creationId xmlns:a16="http://schemas.microsoft.com/office/drawing/2014/main" id="{0A4FDC4D-5BCE-39DE-52E4-02835A5E90C2}"/>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63">
              <a:extLst>
                <a:ext uri="{FF2B5EF4-FFF2-40B4-BE49-F238E27FC236}">
                  <a16:creationId xmlns:a16="http://schemas.microsoft.com/office/drawing/2014/main" id="{3EEDCC03-031D-F02A-6A8E-B8F31063F1F4}"/>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spTree>
    <p:custDataLst>
      <p:tags r:id="rId1"/>
    </p:custDataLst>
    <p:extLst>
      <p:ext uri="{BB962C8B-B14F-4D97-AF65-F5344CB8AC3E}">
        <p14:creationId xmlns:p14="http://schemas.microsoft.com/office/powerpoint/2010/main" val="11853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3A0044B8-6CC8-5A22-126F-64DF45540FAE}"/>
              </a:ext>
              <a:ext uri="{C183D7F6-B498-43B3-948B-1728B52AA6E4}">
                <adec:decorative xmlns:adec="http://schemas.microsoft.com/office/drawing/2017/decorative" val="1"/>
              </a:ext>
            </a:extLst>
          </p:cNvPr>
          <p:cNvGrpSpPr/>
          <p:nvPr/>
        </p:nvGrpSpPr>
        <p:grpSpPr>
          <a:xfrm rot="779992">
            <a:off x="-3375520" y="422988"/>
            <a:ext cx="6357942" cy="6239605"/>
            <a:chOff x="3937745" y="1386824"/>
            <a:chExt cx="4154146" cy="4076827"/>
          </a:xfrm>
        </p:grpSpPr>
        <p:sp>
          <p:nvSpPr>
            <p:cNvPr id="69" name="Oval 68">
              <a:extLst>
                <a:ext uri="{FF2B5EF4-FFF2-40B4-BE49-F238E27FC236}">
                  <a16:creationId xmlns:a16="http://schemas.microsoft.com/office/drawing/2014/main" id="{E4871F3E-E272-5DEB-0160-1001A16408F8}"/>
                </a:ext>
              </a:extLst>
            </p:cNvPr>
            <p:cNvSpPr/>
            <p:nvPr/>
          </p:nvSpPr>
          <p:spPr bwMode="auto">
            <a:xfrm rot="5400000">
              <a:off x="3997563" y="1386823"/>
              <a:ext cx="4021762" cy="4021764"/>
            </a:xfrm>
            <a:prstGeom prst="ellipse">
              <a:avLst/>
            </a:prstGeom>
            <a:noFill/>
            <a:ln w="3175">
              <a:gradFill>
                <a:gsLst>
                  <a:gs pos="0">
                    <a:srgbClr val="B23EC6"/>
                  </a:gs>
                  <a:gs pos="100000">
                    <a:srgbClr val="9197EE"/>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0" name="Freeform: Shape 63">
              <a:extLst>
                <a:ext uri="{FF2B5EF4-FFF2-40B4-BE49-F238E27FC236}">
                  <a16:creationId xmlns:a16="http://schemas.microsoft.com/office/drawing/2014/main" id="{DDFED318-2F6A-3F64-88B3-30D066248840}"/>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63">
              <a:extLst>
                <a:ext uri="{FF2B5EF4-FFF2-40B4-BE49-F238E27FC236}">
                  <a16:creationId xmlns:a16="http://schemas.microsoft.com/office/drawing/2014/main" id="{9FC77B8E-81E8-2147-C168-1A942441C6D3}"/>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63">
              <a:extLst>
                <a:ext uri="{FF2B5EF4-FFF2-40B4-BE49-F238E27FC236}">
                  <a16:creationId xmlns:a16="http://schemas.microsoft.com/office/drawing/2014/main" id="{B7616A8A-911C-6D48-6B8A-F028E8A1EDA9}"/>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63">
              <a:extLst>
                <a:ext uri="{FF2B5EF4-FFF2-40B4-BE49-F238E27FC236}">
                  <a16:creationId xmlns:a16="http://schemas.microsoft.com/office/drawing/2014/main" id="{8FCFD74D-8352-041F-CFED-2C65B1CC278E}"/>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63">
              <a:extLst>
                <a:ext uri="{FF2B5EF4-FFF2-40B4-BE49-F238E27FC236}">
                  <a16:creationId xmlns:a16="http://schemas.microsoft.com/office/drawing/2014/main" id="{BFF1399B-1EA2-DDDA-7E6A-88B58BC4950B}"/>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63">
              <a:extLst>
                <a:ext uri="{FF2B5EF4-FFF2-40B4-BE49-F238E27FC236}">
                  <a16:creationId xmlns:a16="http://schemas.microsoft.com/office/drawing/2014/main" id="{DF392F41-E185-2800-6856-71008F999B81}"/>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63">
              <a:extLst>
                <a:ext uri="{FF2B5EF4-FFF2-40B4-BE49-F238E27FC236}">
                  <a16:creationId xmlns:a16="http://schemas.microsoft.com/office/drawing/2014/main" id="{2F9A70D7-01B9-0B6D-B9D8-019C6A519606}"/>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Title 1">
            <a:extLst>
              <a:ext uri="{FF2B5EF4-FFF2-40B4-BE49-F238E27FC236}">
                <a16:creationId xmlns:a16="http://schemas.microsoft.com/office/drawing/2014/main" id="{0F694FCA-1E43-1403-B86B-8733736B2BC0}"/>
              </a:ext>
              <a:ext uri="{C183D7F6-B498-43B3-948B-1728B52AA6E4}">
                <adec:decorative xmlns:adec="http://schemas.microsoft.com/office/drawing/2017/decorative" val="1"/>
              </a:ext>
            </a:extLst>
          </p:cNvPr>
          <p:cNvSpPr txBox="1">
            <a:spLocks/>
          </p:cNvSpPr>
          <p:nvPr/>
        </p:nvSpPr>
        <p:spPr>
          <a:xfrm>
            <a:off x="-6457248" y="-2260771"/>
            <a:ext cx="2990913"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5DCF7"/>
                </a:solidFill>
                <a:effectLst/>
                <a:uLnTx/>
                <a:uFillTx/>
                <a:latin typeface="Segoe UI Semibold"/>
                <a:ea typeface="+mn-ea"/>
                <a:cs typeface="Segoe UI"/>
              </a:rPr>
              <a:t>Build &amp; Publish</a:t>
            </a:r>
          </a:p>
        </p:txBody>
      </p:sp>
      <p:grpSp>
        <p:nvGrpSpPr>
          <p:cNvPr id="4" name="Group 3">
            <a:extLst>
              <a:ext uri="{FF2B5EF4-FFF2-40B4-BE49-F238E27FC236}">
                <a16:creationId xmlns:a16="http://schemas.microsoft.com/office/drawing/2014/main" id="{0CC5E31E-0EF3-A613-344B-93F199B46B39}"/>
              </a:ext>
              <a:ext uri="{C183D7F6-B498-43B3-948B-1728B52AA6E4}">
                <adec:decorative xmlns:adec="http://schemas.microsoft.com/office/drawing/2017/decorative" val="1"/>
              </a:ext>
            </a:extLst>
          </p:cNvPr>
          <p:cNvGrpSpPr/>
          <p:nvPr/>
        </p:nvGrpSpPr>
        <p:grpSpPr>
          <a:xfrm>
            <a:off x="3005338" y="1768485"/>
            <a:ext cx="3955989" cy="1487611"/>
            <a:chOff x="3264559" y="1703381"/>
            <a:chExt cx="3955989" cy="1487611"/>
          </a:xfrm>
        </p:grpSpPr>
        <p:sp>
          <p:nvSpPr>
            <p:cNvPr id="5" name="Rectangle 4">
              <a:extLst>
                <a:ext uri="{FF2B5EF4-FFF2-40B4-BE49-F238E27FC236}">
                  <a16:creationId xmlns:a16="http://schemas.microsoft.com/office/drawing/2014/main" id="{A695C477-2C1F-3ADB-6A82-A459A1DD8A99}"/>
                </a:ext>
              </a:extLst>
            </p:cNvPr>
            <p:cNvSpPr/>
            <p:nvPr/>
          </p:nvSpPr>
          <p:spPr bwMode="auto">
            <a:xfrm>
              <a:off x="3325614" y="1703381"/>
              <a:ext cx="3894934" cy="4856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Monitor and </a:t>
              </a:r>
            </a:p>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get insights</a:t>
              </a:r>
            </a:p>
          </p:txBody>
        </p:sp>
        <p:sp>
          <p:nvSpPr>
            <p:cNvPr id="6" name="TextBox 5">
              <a:extLst>
                <a:ext uri="{FF2B5EF4-FFF2-40B4-BE49-F238E27FC236}">
                  <a16:creationId xmlns:a16="http://schemas.microsoft.com/office/drawing/2014/main" id="{A353D8B0-7605-C4EC-C4AF-167D31AE2801}"/>
                </a:ext>
              </a:extLst>
            </p:cNvPr>
            <p:cNvSpPr txBox="1"/>
            <p:nvPr/>
          </p:nvSpPr>
          <p:spPr>
            <a:xfrm>
              <a:off x="3264559" y="2359995"/>
              <a:ext cx="2991328"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5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Understand what’s working well and what needs to improve </a:t>
              </a:r>
            </a:p>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5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with conversational analytics</a:t>
              </a:r>
            </a:p>
          </p:txBody>
        </p:sp>
      </p:grpSp>
      <p:pic>
        <p:nvPicPr>
          <p:cNvPr id="18" name="Picture 17">
            <a:extLst>
              <a:ext uri="{FF2B5EF4-FFF2-40B4-BE49-F238E27FC236}">
                <a16:creationId xmlns:a16="http://schemas.microsoft.com/office/drawing/2014/main" id="{7C78AA67-937E-9BD1-0773-7AE898084C4B}"/>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72646" y="1436688"/>
            <a:ext cx="5655990" cy="3133316"/>
          </a:xfrm>
          <a:prstGeom prst="roundRect">
            <a:avLst>
              <a:gd name="adj" fmla="val 4682"/>
            </a:avLst>
          </a:prstGeom>
        </p:spPr>
      </p:pic>
      <p:grpSp>
        <p:nvGrpSpPr>
          <p:cNvPr id="17" name="Group 16">
            <a:extLst>
              <a:ext uri="{FF2B5EF4-FFF2-40B4-BE49-F238E27FC236}">
                <a16:creationId xmlns:a16="http://schemas.microsoft.com/office/drawing/2014/main" id="{A64A9482-C847-72BC-6C84-DD6062E61F06}"/>
              </a:ext>
              <a:ext uri="{C183D7F6-B498-43B3-948B-1728B52AA6E4}">
                <adec:decorative xmlns:adec="http://schemas.microsoft.com/office/drawing/2017/decorative" val="1"/>
              </a:ext>
            </a:extLst>
          </p:cNvPr>
          <p:cNvGrpSpPr/>
          <p:nvPr/>
        </p:nvGrpSpPr>
        <p:grpSpPr>
          <a:xfrm rot="16379812">
            <a:off x="-2543946" y="1195705"/>
            <a:ext cx="4694788" cy="4694170"/>
            <a:chOff x="4481934" y="2047696"/>
            <a:chExt cx="3079937" cy="3079534"/>
          </a:xfrm>
        </p:grpSpPr>
        <p:sp>
          <p:nvSpPr>
            <p:cNvPr id="19" name="Block Arc 18">
              <a:extLst>
                <a:ext uri="{FF2B5EF4-FFF2-40B4-BE49-F238E27FC236}">
                  <a16:creationId xmlns:a16="http://schemas.microsoft.com/office/drawing/2014/main" id="{A5F33DD8-419E-DEA4-0E45-ADC9860086B8}"/>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0" name="Block Arc 19">
              <a:extLst>
                <a:ext uri="{FF2B5EF4-FFF2-40B4-BE49-F238E27FC236}">
                  <a16:creationId xmlns:a16="http://schemas.microsoft.com/office/drawing/2014/main" id="{DCAE6552-2352-5B09-C141-C4BEE774D4EB}"/>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1" name="Half Frame 20">
              <a:extLst>
                <a:ext uri="{FF2B5EF4-FFF2-40B4-BE49-F238E27FC236}">
                  <a16:creationId xmlns:a16="http://schemas.microsoft.com/office/drawing/2014/main" id="{5711D21A-BD53-3BE2-ACF9-D47ABDADF605}"/>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2" name="Half Frame 21">
              <a:extLst>
                <a:ext uri="{FF2B5EF4-FFF2-40B4-BE49-F238E27FC236}">
                  <a16:creationId xmlns:a16="http://schemas.microsoft.com/office/drawing/2014/main" id="{1C9932C2-47F0-A49A-693A-42EF1500144D}"/>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
        <p:nvSpPr>
          <p:cNvPr id="23" name="Title 1">
            <a:extLst>
              <a:ext uri="{FF2B5EF4-FFF2-40B4-BE49-F238E27FC236}">
                <a16:creationId xmlns:a16="http://schemas.microsoft.com/office/drawing/2014/main" id="{AE6467DD-4406-C747-7793-983C28A0C94A}"/>
              </a:ext>
            </a:extLst>
          </p:cNvPr>
          <p:cNvSpPr txBox="1">
            <a:spLocks noGrp="1"/>
          </p:cNvSpPr>
          <p:nvPr>
            <p:ph type="title" idx="4294967295"/>
          </p:nvPr>
        </p:nvSpPr>
        <p:spPr>
          <a:xfrm>
            <a:off x="985202" y="618748"/>
            <a:ext cx="3581353" cy="49244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mj-lt"/>
                <a:ea typeface="+mn-ea"/>
                <a:cs typeface="Segoe UI" pitchFamily="34" charset="0"/>
              </a:rPr>
              <a:t>Analyze &amp; </a:t>
            </a:r>
            <a:r>
              <a:rPr kumimoji="0" lang="en-US" sz="32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mj-lt"/>
                <a:ea typeface="+mn-ea"/>
                <a:cs typeface="Segoe UI" pitchFamily="34" charset="0"/>
              </a:rPr>
              <a:t>Improve</a:t>
            </a:r>
          </a:p>
        </p:txBody>
      </p:sp>
    </p:spTree>
    <p:custDataLst>
      <p:tags r:id="rId1"/>
    </p:custDataLst>
    <p:extLst>
      <p:ext uri="{BB962C8B-B14F-4D97-AF65-F5344CB8AC3E}">
        <p14:creationId xmlns:p14="http://schemas.microsoft.com/office/powerpoint/2010/main" val="1858734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B57C932-5A51-AB7B-EA54-2F62F1D75FC1}"/>
              </a:ext>
              <a:ext uri="{C183D7F6-B498-43B3-948B-1728B52AA6E4}">
                <adec:decorative xmlns:adec="http://schemas.microsoft.com/office/drawing/2017/decorative" val="1"/>
              </a:ext>
            </a:extLst>
          </p:cNvPr>
          <p:cNvGrpSpPr/>
          <p:nvPr/>
        </p:nvGrpSpPr>
        <p:grpSpPr>
          <a:xfrm rot="21040565">
            <a:off x="-3375526" y="422985"/>
            <a:ext cx="6357942" cy="6239605"/>
            <a:chOff x="3937745" y="1386824"/>
            <a:chExt cx="4154146" cy="4076827"/>
          </a:xfrm>
        </p:grpSpPr>
        <p:sp>
          <p:nvSpPr>
            <p:cNvPr id="13" name="Oval 12">
              <a:extLst>
                <a:ext uri="{FF2B5EF4-FFF2-40B4-BE49-F238E27FC236}">
                  <a16:creationId xmlns:a16="http://schemas.microsoft.com/office/drawing/2014/main" id="{50FE3F8E-C126-1D52-3609-47E5EEBADBFB}"/>
                </a:ext>
              </a:extLst>
            </p:cNvPr>
            <p:cNvSpPr/>
            <p:nvPr/>
          </p:nvSpPr>
          <p:spPr bwMode="auto">
            <a:xfrm rot="5400000">
              <a:off x="3997563" y="1386823"/>
              <a:ext cx="4021762" cy="4021764"/>
            </a:xfrm>
            <a:prstGeom prst="ellipse">
              <a:avLst/>
            </a:prstGeom>
            <a:noFill/>
            <a:ln w="3175">
              <a:gradFill>
                <a:gsLst>
                  <a:gs pos="0">
                    <a:srgbClr val="B23EC6"/>
                  </a:gs>
                  <a:gs pos="100000">
                    <a:srgbClr val="9197EE"/>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8" name="Freeform: Shape 63">
              <a:extLst>
                <a:ext uri="{FF2B5EF4-FFF2-40B4-BE49-F238E27FC236}">
                  <a16:creationId xmlns:a16="http://schemas.microsoft.com/office/drawing/2014/main" id="{53D8E61F-8EEC-EADE-82D9-D9BEF3D200B2}"/>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63">
              <a:extLst>
                <a:ext uri="{FF2B5EF4-FFF2-40B4-BE49-F238E27FC236}">
                  <a16:creationId xmlns:a16="http://schemas.microsoft.com/office/drawing/2014/main" id="{45466F7C-B264-80F8-670D-6DDF66897DCF}"/>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63">
              <a:extLst>
                <a:ext uri="{FF2B5EF4-FFF2-40B4-BE49-F238E27FC236}">
                  <a16:creationId xmlns:a16="http://schemas.microsoft.com/office/drawing/2014/main" id="{2BD09B1A-AB8E-38B4-64D6-6F55A3ECEBDF}"/>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63">
              <a:extLst>
                <a:ext uri="{FF2B5EF4-FFF2-40B4-BE49-F238E27FC236}">
                  <a16:creationId xmlns:a16="http://schemas.microsoft.com/office/drawing/2014/main" id="{AD0D8640-14A7-3A7A-C33F-50CD352130EB}"/>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63">
              <a:extLst>
                <a:ext uri="{FF2B5EF4-FFF2-40B4-BE49-F238E27FC236}">
                  <a16:creationId xmlns:a16="http://schemas.microsoft.com/office/drawing/2014/main" id="{76B5C6B8-350C-3959-2977-14075037A0CE}"/>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63">
              <a:extLst>
                <a:ext uri="{FF2B5EF4-FFF2-40B4-BE49-F238E27FC236}">
                  <a16:creationId xmlns:a16="http://schemas.microsoft.com/office/drawing/2014/main" id="{0F834B2A-1C74-B428-D6CB-22A4A01418CC}"/>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63">
              <a:extLst>
                <a:ext uri="{FF2B5EF4-FFF2-40B4-BE49-F238E27FC236}">
                  <a16:creationId xmlns:a16="http://schemas.microsoft.com/office/drawing/2014/main" id="{79E147D0-3198-9DFA-2A79-90AA2FD2EFB7}"/>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Title 1">
            <a:extLst>
              <a:ext uri="{FF2B5EF4-FFF2-40B4-BE49-F238E27FC236}">
                <a16:creationId xmlns:a16="http://schemas.microsoft.com/office/drawing/2014/main" id="{0F694FCA-1E43-1403-B86B-8733736B2BC0}"/>
              </a:ext>
            </a:extLst>
          </p:cNvPr>
          <p:cNvSpPr txBox="1">
            <a:spLocks/>
          </p:cNvSpPr>
          <p:nvPr/>
        </p:nvSpPr>
        <p:spPr>
          <a:xfrm>
            <a:off x="-4352912" y="-1085218"/>
            <a:ext cx="2990913"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55DCF7"/>
                </a:solidFill>
                <a:effectLst/>
                <a:uLnTx/>
                <a:uFillTx/>
                <a:latin typeface="Segoe UI Semibold"/>
                <a:ea typeface="+mn-ea"/>
                <a:cs typeface="Segoe UI"/>
              </a:rPr>
              <a:t>Build &amp; Publish</a:t>
            </a:r>
          </a:p>
        </p:txBody>
      </p:sp>
      <p:pic>
        <p:nvPicPr>
          <p:cNvPr id="18" name="Picture 17">
            <a:extLst>
              <a:ext uri="{FF2B5EF4-FFF2-40B4-BE49-F238E27FC236}">
                <a16:creationId xmlns:a16="http://schemas.microsoft.com/office/drawing/2014/main" id="{F853AA6A-760F-52BF-D72B-4F1F6872B892}"/>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169206" y="2030052"/>
            <a:ext cx="5460331" cy="3360688"/>
          </a:xfrm>
          <a:prstGeom prst="roundRect">
            <a:avLst>
              <a:gd name="adj" fmla="val 4009"/>
            </a:avLst>
          </a:prstGeom>
        </p:spPr>
      </p:pic>
      <p:grpSp>
        <p:nvGrpSpPr>
          <p:cNvPr id="19" name="Group 18">
            <a:extLst>
              <a:ext uri="{FF2B5EF4-FFF2-40B4-BE49-F238E27FC236}">
                <a16:creationId xmlns:a16="http://schemas.microsoft.com/office/drawing/2014/main" id="{1465FF64-F22E-7A8B-8E7B-C71C82A43F81}"/>
              </a:ext>
              <a:ext uri="{C183D7F6-B498-43B3-948B-1728B52AA6E4}">
                <adec:decorative xmlns:adec="http://schemas.microsoft.com/office/drawing/2017/decorative" val="1"/>
              </a:ext>
            </a:extLst>
          </p:cNvPr>
          <p:cNvGrpSpPr/>
          <p:nvPr/>
        </p:nvGrpSpPr>
        <p:grpSpPr>
          <a:xfrm>
            <a:off x="3107069" y="2720666"/>
            <a:ext cx="4538981" cy="1595063"/>
            <a:chOff x="3380747" y="3295783"/>
            <a:chExt cx="4538981" cy="1595063"/>
          </a:xfrm>
        </p:grpSpPr>
        <p:sp>
          <p:nvSpPr>
            <p:cNvPr id="20" name="Rectangle 19">
              <a:extLst>
                <a:ext uri="{FF2B5EF4-FFF2-40B4-BE49-F238E27FC236}">
                  <a16:creationId xmlns:a16="http://schemas.microsoft.com/office/drawing/2014/main" id="{7F3356D0-06E3-4D6E-05AF-791F26BDE502}"/>
                </a:ext>
              </a:extLst>
            </p:cNvPr>
            <p:cNvSpPr/>
            <p:nvPr/>
          </p:nvSpPr>
          <p:spPr bwMode="auto">
            <a:xfrm>
              <a:off x="3470143" y="3295783"/>
              <a:ext cx="4449585" cy="4203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ts val="245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Fine tune to add</a:t>
              </a:r>
              <a:b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b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sophistication</a:t>
              </a:r>
            </a:p>
          </p:txBody>
        </p:sp>
        <p:sp>
          <p:nvSpPr>
            <p:cNvPr id="21" name="TextBox 20">
              <a:extLst>
                <a:ext uri="{FF2B5EF4-FFF2-40B4-BE49-F238E27FC236}">
                  <a16:creationId xmlns:a16="http://schemas.microsoft.com/office/drawing/2014/main" id="{75F45FD5-1E22-CD4D-141A-B74AA1FED98A}"/>
                </a:ext>
              </a:extLst>
            </p:cNvPr>
            <p:cNvSpPr txBox="1"/>
            <p:nvPr/>
          </p:nvSpPr>
          <p:spPr>
            <a:xfrm>
              <a:off x="3380747" y="3875183"/>
              <a:ext cx="2922011" cy="1015663"/>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500" b="0"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t>Layer in more topics with custom responses and conditions based on insights generated to improve your copilot’s performance. </a:t>
              </a:r>
            </a:p>
          </p:txBody>
        </p:sp>
      </p:grpSp>
      <p:grpSp>
        <p:nvGrpSpPr>
          <p:cNvPr id="4" name="Group 3">
            <a:extLst>
              <a:ext uri="{FF2B5EF4-FFF2-40B4-BE49-F238E27FC236}">
                <a16:creationId xmlns:a16="http://schemas.microsoft.com/office/drawing/2014/main" id="{D1029B31-DFE0-C20A-9C68-94544433CB19}"/>
              </a:ext>
              <a:ext uri="{C183D7F6-B498-43B3-948B-1728B52AA6E4}">
                <adec:decorative xmlns:adec="http://schemas.microsoft.com/office/drawing/2017/decorative" val="1"/>
              </a:ext>
            </a:extLst>
          </p:cNvPr>
          <p:cNvGrpSpPr/>
          <p:nvPr/>
        </p:nvGrpSpPr>
        <p:grpSpPr>
          <a:xfrm rot="15514393">
            <a:off x="-2543946" y="1195705"/>
            <a:ext cx="4694788" cy="4694170"/>
            <a:chOff x="4481934" y="2047696"/>
            <a:chExt cx="3079937" cy="3079534"/>
          </a:xfrm>
        </p:grpSpPr>
        <p:sp>
          <p:nvSpPr>
            <p:cNvPr id="5" name="Block Arc 4">
              <a:extLst>
                <a:ext uri="{FF2B5EF4-FFF2-40B4-BE49-F238E27FC236}">
                  <a16:creationId xmlns:a16="http://schemas.microsoft.com/office/drawing/2014/main" id="{25B5BF3E-78AF-F602-8C23-A846C0583B76}"/>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Block Arc 5">
              <a:extLst>
                <a:ext uri="{FF2B5EF4-FFF2-40B4-BE49-F238E27FC236}">
                  <a16:creationId xmlns:a16="http://schemas.microsoft.com/office/drawing/2014/main" id="{1C7E9ABB-700F-A039-BA30-6A33EB968D19}"/>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8" name="Half Frame 7">
              <a:extLst>
                <a:ext uri="{FF2B5EF4-FFF2-40B4-BE49-F238E27FC236}">
                  <a16:creationId xmlns:a16="http://schemas.microsoft.com/office/drawing/2014/main" id="{89751363-58C0-FE2D-612E-CF92491ED0C4}"/>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0" name="Half Frame 9">
              <a:extLst>
                <a:ext uri="{FF2B5EF4-FFF2-40B4-BE49-F238E27FC236}">
                  <a16:creationId xmlns:a16="http://schemas.microsoft.com/office/drawing/2014/main" id="{0CFB2DDA-CB7A-F9F8-535B-4282224A5246}"/>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
        <p:nvSpPr>
          <p:cNvPr id="11" name="Title 1">
            <a:extLst>
              <a:ext uri="{FF2B5EF4-FFF2-40B4-BE49-F238E27FC236}">
                <a16:creationId xmlns:a16="http://schemas.microsoft.com/office/drawing/2014/main" id="{B3ABD6EB-5C66-B723-E2F8-250486FB311E}"/>
              </a:ext>
            </a:extLst>
          </p:cNvPr>
          <p:cNvSpPr txBox="1">
            <a:spLocks noGrp="1"/>
          </p:cNvSpPr>
          <p:nvPr>
            <p:ph type="title" idx="4294967295"/>
          </p:nvPr>
        </p:nvSpPr>
        <p:spPr>
          <a:xfrm>
            <a:off x="985202" y="618748"/>
            <a:ext cx="3581353" cy="49244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mj-lt"/>
                <a:ea typeface="+mn-ea"/>
                <a:cs typeface="Segoe UI" pitchFamily="34" charset="0"/>
              </a:rPr>
              <a:t>Analyze &amp; </a:t>
            </a:r>
            <a:r>
              <a:rPr kumimoji="0" lang="en-US" sz="32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mj-lt"/>
                <a:ea typeface="+mn-ea"/>
                <a:cs typeface="Segoe UI" pitchFamily="34" charset="0"/>
              </a:rPr>
              <a:t>Improve</a:t>
            </a:r>
          </a:p>
        </p:txBody>
      </p:sp>
    </p:spTree>
    <p:custDataLst>
      <p:tags r:id="rId1"/>
    </p:custDataLst>
    <p:extLst>
      <p:ext uri="{BB962C8B-B14F-4D97-AF65-F5344CB8AC3E}">
        <p14:creationId xmlns:p14="http://schemas.microsoft.com/office/powerpoint/2010/main" val="4262395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D9F1070-6E35-CC8A-4C0C-BC179E963F00}"/>
              </a:ext>
              <a:ext uri="{C183D7F6-B498-43B3-948B-1728B52AA6E4}">
                <adec:decorative xmlns:adec="http://schemas.microsoft.com/office/drawing/2017/decorative" val="1"/>
              </a:ext>
            </a:extLst>
          </p:cNvPr>
          <p:cNvGrpSpPr/>
          <p:nvPr/>
        </p:nvGrpSpPr>
        <p:grpSpPr>
          <a:xfrm>
            <a:off x="3110737" y="2779450"/>
            <a:ext cx="3650791" cy="2320289"/>
            <a:chOff x="3085414" y="4373237"/>
            <a:chExt cx="3650791" cy="2320289"/>
          </a:xfrm>
        </p:grpSpPr>
        <p:sp>
          <p:nvSpPr>
            <p:cNvPr id="23" name="Rectangle 22">
              <a:extLst>
                <a:ext uri="{FF2B5EF4-FFF2-40B4-BE49-F238E27FC236}">
                  <a16:creationId xmlns:a16="http://schemas.microsoft.com/office/drawing/2014/main" id="{61CCE999-8240-3180-1913-4B76A85D7FE4}"/>
                </a:ext>
              </a:extLst>
            </p:cNvPr>
            <p:cNvSpPr/>
            <p:nvPr/>
          </p:nvSpPr>
          <p:spPr bwMode="auto">
            <a:xfrm>
              <a:off x="3154852" y="4373237"/>
              <a:ext cx="3581353" cy="10502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Add Conversational </a:t>
              </a:r>
            </a:p>
            <a:p>
              <a:pPr marL="0" marR="0" lvl="0" indent="0" algn="l" defTabSz="914016" rtl="0" eaLnBrk="1" fontAlgn="base" latinLnBrk="0" hangingPunct="1">
                <a:lnSpc>
                  <a:spcPts val="2400"/>
                </a:lnSpc>
                <a:spcBef>
                  <a:spcPct val="20000"/>
                </a:spcBef>
                <a:spcAft>
                  <a:spcPct val="0"/>
                </a:spcAft>
                <a:buClrTx/>
                <a:buSzPct val="90000"/>
                <a:buFontTx/>
                <a:buNone/>
                <a:tabLst/>
                <a:defRPr/>
              </a:pPr>
              <a:r>
                <a:rPr kumimoji="0" lang="en-IN" sz="2400" b="1"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Services</a:t>
              </a:r>
            </a:p>
          </p:txBody>
        </p:sp>
        <p:sp>
          <p:nvSpPr>
            <p:cNvPr id="24" name="TextBox 23">
              <a:extLst>
                <a:ext uri="{FF2B5EF4-FFF2-40B4-BE49-F238E27FC236}">
                  <a16:creationId xmlns:a16="http://schemas.microsoft.com/office/drawing/2014/main" id="{29E1EF12-8B41-8B67-22DC-3C406A36A548}"/>
                </a:ext>
              </a:extLst>
            </p:cNvPr>
            <p:cNvSpPr txBox="1"/>
            <p:nvPr/>
          </p:nvSpPr>
          <p:spPr>
            <a:xfrm>
              <a:off x="3085414" y="5447031"/>
              <a:ext cx="2729353" cy="1246495"/>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5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Integrate with Azure AI Studio, Azure Cognitive Services, Bot Framework and a variety of other Microsoft conversational services</a:t>
              </a:r>
              <a:endParaRPr kumimoji="0" lang="en-US" sz="1500" b="0"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endParaRPr>
            </a:p>
          </p:txBody>
        </p:sp>
      </p:grpSp>
      <p:pic>
        <p:nvPicPr>
          <p:cNvPr id="2050" name="Picture 2">
            <a:extLst>
              <a:ext uri="{FF2B5EF4-FFF2-40B4-BE49-F238E27FC236}">
                <a16:creationId xmlns:a16="http://schemas.microsoft.com/office/drawing/2014/main" id="{C9270308-F49A-7A05-79E0-BB9009FFEC56}"/>
              </a:ext>
              <a:ext uri="{C183D7F6-B498-43B3-948B-1728B52AA6E4}">
                <adec:decorative xmlns:adec="http://schemas.microsoft.com/office/drawing/2017/decorative" val="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p:blipFill>
        <p:spPr bwMode="auto">
          <a:xfrm>
            <a:off x="6355559" y="2062226"/>
            <a:ext cx="5284509" cy="3144906"/>
          </a:xfrm>
          <a:prstGeom prst="roundRect">
            <a:avLst>
              <a:gd name="adj" fmla="val 1784"/>
            </a:avLst>
          </a:prstGeom>
          <a:solidFill>
            <a:srgbClr val="FFFFFF">
              <a:shade val="85000"/>
            </a:srgbClr>
          </a:solidFill>
          <a:ln>
            <a:noFill/>
          </a:ln>
          <a:effectLst/>
        </p:spPr>
      </p:pic>
      <p:grpSp>
        <p:nvGrpSpPr>
          <p:cNvPr id="7" name="Group 6">
            <a:extLst>
              <a:ext uri="{FF2B5EF4-FFF2-40B4-BE49-F238E27FC236}">
                <a16:creationId xmlns:a16="http://schemas.microsoft.com/office/drawing/2014/main" id="{181BBD6C-EFF0-5BF6-7944-E6ED64C61869}"/>
              </a:ext>
              <a:ext uri="{C183D7F6-B498-43B3-948B-1728B52AA6E4}">
                <adec:decorative xmlns:adec="http://schemas.microsoft.com/office/drawing/2017/decorative" val="1"/>
              </a:ext>
            </a:extLst>
          </p:cNvPr>
          <p:cNvGrpSpPr/>
          <p:nvPr/>
        </p:nvGrpSpPr>
        <p:grpSpPr>
          <a:xfrm rot="19140668">
            <a:off x="-3375523" y="422988"/>
            <a:ext cx="6357942" cy="6239605"/>
            <a:chOff x="3937745" y="1386824"/>
            <a:chExt cx="4154146" cy="4076827"/>
          </a:xfrm>
        </p:grpSpPr>
        <p:sp>
          <p:nvSpPr>
            <p:cNvPr id="9" name="Oval 8">
              <a:extLst>
                <a:ext uri="{FF2B5EF4-FFF2-40B4-BE49-F238E27FC236}">
                  <a16:creationId xmlns:a16="http://schemas.microsoft.com/office/drawing/2014/main" id="{E44F6B47-BEC5-4A21-B87F-D6A464B05BE1}"/>
                </a:ext>
              </a:extLst>
            </p:cNvPr>
            <p:cNvSpPr/>
            <p:nvPr/>
          </p:nvSpPr>
          <p:spPr bwMode="auto">
            <a:xfrm rot="5400000">
              <a:off x="3997563" y="1386823"/>
              <a:ext cx="4021762" cy="4021764"/>
            </a:xfrm>
            <a:prstGeom prst="ellipse">
              <a:avLst/>
            </a:prstGeom>
            <a:noFill/>
            <a:ln w="6350">
              <a:gradFill>
                <a:gsLst>
                  <a:gs pos="0">
                    <a:srgbClr val="B23EC6"/>
                  </a:gs>
                  <a:gs pos="100000">
                    <a:srgbClr val="9197EE"/>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4" name="Freeform: Shape 63">
              <a:extLst>
                <a:ext uri="{FF2B5EF4-FFF2-40B4-BE49-F238E27FC236}">
                  <a16:creationId xmlns:a16="http://schemas.microsoft.com/office/drawing/2014/main" id="{894D581A-EAA1-2722-2DD2-05B529249C3E}"/>
                </a:ext>
                <a:ext uri="{C183D7F6-B498-43B3-948B-1728B52AA6E4}">
                  <adec:decorative xmlns:adec="http://schemas.microsoft.com/office/drawing/2017/decorative" val="1"/>
                </a:ext>
              </a:extLst>
            </p:cNvPr>
            <p:cNvSpPr/>
            <p:nvPr/>
          </p:nvSpPr>
          <p:spPr>
            <a:xfrm flipH="1">
              <a:off x="4364108" y="4588107"/>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63">
              <a:extLst>
                <a:ext uri="{FF2B5EF4-FFF2-40B4-BE49-F238E27FC236}">
                  <a16:creationId xmlns:a16="http://schemas.microsoft.com/office/drawing/2014/main" id="{E24AAF37-A898-BC44-C530-2B0A7F93084D}"/>
                </a:ext>
                <a:ext uri="{C183D7F6-B498-43B3-948B-1728B52AA6E4}">
                  <adec:decorative xmlns:adec="http://schemas.microsoft.com/office/drawing/2017/decorative" val="1"/>
                </a:ext>
              </a:extLst>
            </p:cNvPr>
            <p:cNvSpPr/>
            <p:nvPr/>
          </p:nvSpPr>
          <p:spPr>
            <a:xfrm flipH="1">
              <a:off x="3937745" y="3608858"/>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63">
              <a:extLst>
                <a:ext uri="{FF2B5EF4-FFF2-40B4-BE49-F238E27FC236}">
                  <a16:creationId xmlns:a16="http://schemas.microsoft.com/office/drawing/2014/main" id="{67FE127D-CCEE-E7D1-C99E-5EB326DCDF0F}"/>
                </a:ext>
                <a:ext uri="{C183D7F6-B498-43B3-948B-1728B52AA6E4}">
                  <adec:decorative xmlns:adec="http://schemas.microsoft.com/office/drawing/2017/decorative" val="1"/>
                </a:ext>
              </a:extLst>
            </p:cNvPr>
            <p:cNvSpPr/>
            <p:nvPr/>
          </p:nvSpPr>
          <p:spPr>
            <a:xfrm flipH="1">
              <a:off x="4055763" y="2591802"/>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FFF8F3"/>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63">
              <a:extLst>
                <a:ext uri="{FF2B5EF4-FFF2-40B4-BE49-F238E27FC236}">
                  <a16:creationId xmlns:a16="http://schemas.microsoft.com/office/drawing/2014/main" id="{C3372211-4CF6-554F-51CB-8DDE390A0B77}"/>
                </a:ext>
                <a:ext uri="{C183D7F6-B498-43B3-948B-1728B52AA6E4}">
                  <adec:decorative xmlns:adec="http://schemas.microsoft.com/office/drawing/2017/decorative" val="1"/>
                </a:ext>
              </a:extLst>
            </p:cNvPr>
            <p:cNvSpPr/>
            <p:nvPr/>
          </p:nvSpPr>
          <p:spPr>
            <a:xfrm flipH="1">
              <a:off x="7388651" y="191986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63">
              <a:extLst>
                <a:ext uri="{FF2B5EF4-FFF2-40B4-BE49-F238E27FC236}">
                  <a16:creationId xmlns:a16="http://schemas.microsoft.com/office/drawing/2014/main" id="{2218F79A-34FF-E674-904C-7559401ED8B7}"/>
                </a:ext>
                <a:ext uri="{C183D7F6-B498-43B3-948B-1728B52AA6E4}">
                  <adec:decorative xmlns:adec="http://schemas.microsoft.com/office/drawing/2017/decorative" val="1"/>
                </a:ext>
              </a:extLst>
            </p:cNvPr>
            <p:cNvSpPr/>
            <p:nvPr/>
          </p:nvSpPr>
          <p:spPr>
            <a:xfrm flipH="1">
              <a:off x="7938773" y="3171110"/>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63">
              <a:extLst>
                <a:ext uri="{FF2B5EF4-FFF2-40B4-BE49-F238E27FC236}">
                  <a16:creationId xmlns:a16="http://schemas.microsoft.com/office/drawing/2014/main" id="{C8438B2E-87E4-2817-71DE-96FC9BE6A47A}"/>
                </a:ext>
                <a:ext uri="{C183D7F6-B498-43B3-948B-1728B52AA6E4}">
                  <adec:decorative xmlns:adec="http://schemas.microsoft.com/office/drawing/2017/decorative" val="1"/>
                </a:ext>
              </a:extLst>
            </p:cNvPr>
            <p:cNvSpPr/>
            <p:nvPr/>
          </p:nvSpPr>
          <p:spPr>
            <a:xfrm flipH="1">
              <a:off x="7542742" y="4523259"/>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D5A1EE"/>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63">
              <a:extLst>
                <a:ext uri="{FF2B5EF4-FFF2-40B4-BE49-F238E27FC236}">
                  <a16:creationId xmlns:a16="http://schemas.microsoft.com/office/drawing/2014/main" id="{49AA5233-18AC-2A52-E7D2-ACEF1A03B732}"/>
                </a:ext>
                <a:ext uri="{C183D7F6-B498-43B3-948B-1728B52AA6E4}">
                  <adec:decorative xmlns:adec="http://schemas.microsoft.com/office/drawing/2017/decorative" val="1"/>
                </a:ext>
              </a:extLst>
            </p:cNvPr>
            <p:cNvSpPr/>
            <p:nvPr/>
          </p:nvSpPr>
          <p:spPr>
            <a:xfrm flipH="1">
              <a:off x="6271976" y="5310533"/>
              <a:ext cx="153118" cy="153118"/>
            </a:xfrm>
            <a:custGeom>
              <a:avLst/>
              <a:gdLst>
                <a:gd name="connsiteX0" fmla="*/ 0 w 1404937"/>
                <a:gd name="connsiteY0" fmla="*/ 702469 h 1404937"/>
                <a:gd name="connsiteX1" fmla="*/ 702469 w 1404937"/>
                <a:gd name="connsiteY1" fmla="*/ 0 h 1404937"/>
                <a:gd name="connsiteX2" fmla="*/ 1404938 w 1404937"/>
                <a:gd name="connsiteY2" fmla="*/ 702469 h 1404937"/>
                <a:gd name="connsiteX3" fmla="*/ 702469 w 1404937"/>
                <a:gd name="connsiteY3" fmla="*/ 1404938 h 1404937"/>
                <a:gd name="connsiteX4" fmla="*/ 0 w 1404937"/>
                <a:gd name="connsiteY4" fmla="*/ 702469 h 1404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7" h="1404937">
                  <a:moveTo>
                    <a:pt x="0" y="702469"/>
                  </a:moveTo>
                  <a:cubicBezTo>
                    <a:pt x="0" y="314506"/>
                    <a:pt x="314506" y="0"/>
                    <a:pt x="702469" y="0"/>
                  </a:cubicBezTo>
                  <a:cubicBezTo>
                    <a:pt x="1090432" y="0"/>
                    <a:pt x="1404938" y="314506"/>
                    <a:pt x="1404938" y="702469"/>
                  </a:cubicBezTo>
                  <a:cubicBezTo>
                    <a:pt x="1404938" y="1090432"/>
                    <a:pt x="1090432" y="1404938"/>
                    <a:pt x="702469" y="1404938"/>
                  </a:cubicBezTo>
                  <a:cubicBezTo>
                    <a:pt x="314506" y="1404938"/>
                    <a:pt x="0" y="1090432"/>
                    <a:pt x="0" y="702469"/>
                  </a:cubicBezTo>
                  <a:close/>
                </a:path>
              </a:pathLst>
            </a:custGeom>
            <a:solidFill>
              <a:srgbClr val="A6F6FC"/>
            </a:solidFill>
            <a:ln w="38100">
              <a:solidFill>
                <a:srgbClr val="091F2C"/>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5433" tIns="225433" rIns="225433" bIns="225433" numCol="1" spcCol="1270" anchor="ctr" anchorCtr="0">
              <a:noAutofit/>
            </a:bodyPr>
            <a:lstStyle/>
            <a:p>
              <a:pPr marL="0" marR="0" lvl="0" indent="0" algn="ctr" defTabSz="1377950" rtl="0" eaLnBrk="1" fontAlgn="auto" latinLnBrk="0" hangingPunct="1">
                <a:lnSpc>
                  <a:spcPct val="90000"/>
                </a:lnSpc>
                <a:spcBef>
                  <a:spcPct val="0"/>
                </a:spcBef>
                <a:spcAft>
                  <a:spcPct val="35000"/>
                </a:spcAft>
                <a:buClrTx/>
                <a:buSzTx/>
                <a:buFontTx/>
                <a:buNone/>
                <a:tabLst/>
                <a:defRPr/>
              </a:pPr>
              <a:endParaRPr kumimoji="0" lang="en-US" sz="3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C615F798-DFF8-FB73-4C58-974A62512DFF}"/>
              </a:ext>
              <a:ext uri="{C183D7F6-B498-43B3-948B-1728B52AA6E4}">
                <adec:decorative xmlns:adec="http://schemas.microsoft.com/office/drawing/2017/decorative" val="1"/>
              </a:ext>
            </a:extLst>
          </p:cNvPr>
          <p:cNvGrpSpPr/>
          <p:nvPr/>
        </p:nvGrpSpPr>
        <p:grpSpPr>
          <a:xfrm rot="13817424">
            <a:off x="-2543946" y="1195705"/>
            <a:ext cx="4694788" cy="4694170"/>
            <a:chOff x="4481934" y="2047696"/>
            <a:chExt cx="3079937" cy="3079534"/>
          </a:xfrm>
        </p:grpSpPr>
        <p:sp>
          <p:nvSpPr>
            <p:cNvPr id="4" name="Block Arc 3">
              <a:extLst>
                <a:ext uri="{FF2B5EF4-FFF2-40B4-BE49-F238E27FC236}">
                  <a16:creationId xmlns:a16="http://schemas.microsoft.com/office/drawing/2014/main" id="{9899C699-908B-928B-B576-67D7C1872B56}"/>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5" name="Block Arc 4">
              <a:extLst>
                <a:ext uri="{FF2B5EF4-FFF2-40B4-BE49-F238E27FC236}">
                  <a16:creationId xmlns:a16="http://schemas.microsoft.com/office/drawing/2014/main" id="{F60A1E2D-92D1-8AF8-3A95-0CBF4BC09893}"/>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Half Frame 5">
              <a:extLst>
                <a:ext uri="{FF2B5EF4-FFF2-40B4-BE49-F238E27FC236}">
                  <a16:creationId xmlns:a16="http://schemas.microsoft.com/office/drawing/2014/main" id="{18FD3ACC-BDD3-0C75-F212-EC6ADFC0CBB9}"/>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8" name="Half Frame 7">
              <a:extLst>
                <a:ext uri="{FF2B5EF4-FFF2-40B4-BE49-F238E27FC236}">
                  <a16:creationId xmlns:a16="http://schemas.microsoft.com/office/drawing/2014/main" id="{B521EF64-187E-137C-141F-68B1C3260AC5}"/>
                </a:ext>
              </a:extLst>
            </p:cNvPr>
            <p:cNvSpPr/>
            <p:nvPr/>
          </p:nvSpPr>
          <p:spPr bwMode="auto">
            <a:xfrm>
              <a:off x="4901291" y="4529339"/>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sp>
        <p:nvSpPr>
          <p:cNvPr id="10" name="Title 1">
            <a:extLst>
              <a:ext uri="{FF2B5EF4-FFF2-40B4-BE49-F238E27FC236}">
                <a16:creationId xmlns:a16="http://schemas.microsoft.com/office/drawing/2014/main" id="{641ED5B8-36F9-AED5-E640-A813BE9EB4CB}"/>
              </a:ext>
            </a:extLst>
          </p:cNvPr>
          <p:cNvSpPr txBox="1">
            <a:spLocks noGrp="1"/>
          </p:cNvSpPr>
          <p:nvPr>
            <p:ph type="title" idx="4294967295"/>
          </p:nvPr>
        </p:nvSpPr>
        <p:spPr>
          <a:xfrm>
            <a:off x="985202" y="618748"/>
            <a:ext cx="3581353" cy="492443"/>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32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mj-lt"/>
                <a:ea typeface="+mn-ea"/>
                <a:cs typeface="Segoe UI" pitchFamily="34" charset="0"/>
              </a:rPr>
              <a:t>Analyze &amp; </a:t>
            </a:r>
            <a:r>
              <a:rPr kumimoji="0" lang="en-US" sz="32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mj-lt"/>
                <a:ea typeface="+mn-ea"/>
                <a:cs typeface="Segoe UI" pitchFamily="34" charset="0"/>
              </a:rPr>
              <a:t>Improve</a:t>
            </a:r>
          </a:p>
        </p:txBody>
      </p:sp>
    </p:spTree>
    <p:custDataLst>
      <p:tags r:id="rId1"/>
    </p:custDataLst>
    <p:extLst>
      <p:ext uri="{BB962C8B-B14F-4D97-AF65-F5344CB8AC3E}">
        <p14:creationId xmlns:p14="http://schemas.microsoft.com/office/powerpoint/2010/main" val="34912085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60">
        <p159:morph option="byObject"/>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BD6F13D-C8BB-C1DB-E30D-A06E9BAA1C04}"/>
              </a:ext>
            </a:extLst>
          </p:cNvPr>
          <p:cNvSpPr/>
          <p:nvPr/>
        </p:nvSpPr>
        <p:spPr bwMode="auto">
          <a:xfrm>
            <a:off x="0" y="0"/>
            <a:ext cx="33528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6304" rIns="0" bIns="146304" numCol="1" spcCol="0" rtlCol="0" fromWordArt="0" anchor="ctr" anchorCtr="0" forceAA="0" compatLnSpc="1">
            <a:prstTxWarp prst="textNoShape">
              <a:avLst/>
            </a:prstTxWarp>
            <a:noAutofit/>
          </a:bodyPr>
          <a:lstStyle/>
          <a:p>
            <a:pPr marL="0" marR="0" lvl="0" indent="0" algn="l" defTabSz="951028"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itle 1">
            <a:extLst>
              <a:ext uri="{FF2B5EF4-FFF2-40B4-BE49-F238E27FC236}">
                <a16:creationId xmlns:a16="http://schemas.microsoft.com/office/drawing/2014/main" id="{F4BA77CD-3429-DF81-F30D-03081D99F50D}"/>
              </a:ext>
            </a:extLst>
          </p:cNvPr>
          <p:cNvSpPr>
            <a:spLocks noGrp="1"/>
          </p:cNvSpPr>
          <p:nvPr>
            <p:ph type="title"/>
          </p:nvPr>
        </p:nvSpPr>
        <p:spPr>
          <a:xfrm>
            <a:off x="772270" y="3090445"/>
            <a:ext cx="2580530" cy="677108"/>
          </a:xfrm>
        </p:spPr>
        <p:txBody>
          <a:bodyPr/>
          <a:lstStyle/>
          <a:p>
            <a:r>
              <a:rPr lang="en-US" sz="4400">
                <a:solidFill>
                  <a:srgbClr val="0078D4"/>
                </a:solidFill>
              </a:rPr>
              <a:t>Agenda</a:t>
            </a:r>
          </a:p>
        </p:txBody>
      </p:sp>
      <p:sp>
        <p:nvSpPr>
          <p:cNvPr id="9" name="TextBox 8">
            <a:extLst>
              <a:ext uri="{FF2B5EF4-FFF2-40B4-BE49-F238E27FC236}">
                <a16:creationId xmlns:a16="http://schemas.microsoft.com/office/drawing/2014/main" id="{5504C757-F564-36BA-CE56-1F00574AA07D}"/>
              </a:ext>
            </a:extLst>
          </p:cNvPr>
          <p:cNvSpPr txBox="1"/>
          <p:nvPr/>
        </p:nvSpPr>
        <p:spPr>
          <a:xfrm>
            <a:off x="3809090" y="1229978"/>
            <a:ext cx="8004331" cy="4616648"/>
          </a:xfrm>
          <a:prstGeom prst="rect">
            <a:avLst/>
          </a:prstGeom>
          <a:noFill/>
        </p:spPr>
        <p:txBody>
          <a:bodyPr wrap="square" lIns="0" tIns="0" rIns="0" bIns="0" rtlCol="0" anchor="t">
            <a:spAutoFit/>
          </a:bodyPr>
          <a:lstStyle/>
          <a:p>
            <a:pPr>
              <a:spcAft>
                <a:spcPts val="2400"/>
              </a:spcAf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Introduction to Microsoft Copilot Studio</a:t>
            </a:r>
            <a:r>
              <a:rPr lang="en-US" sz="2000" dirty="0">
                <a:solidFill>
                  <a:srgbClr val="000000"/>
                </a:solidFill>
                <a:latin typeface="Segoe UI"/>
              </a:rPr>
              <a:t> </a:t>
            </a:r>
            <a:endParaRPr lang="en-US" dirty="0">
              <a:ea typeface="+mn-ea"/>
              <a:cs typeface="+mn-cs"/>
            </a:endParaRP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1: </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your first Copilot in Microsoft Copilot Studio</a:t>
            </a:r>
            <a:endParaRPr lang="en-US" sz="2000" dirty="0">
              <a:solidFill>
                <a:srgbClr val="000000"/>
              </a:solidFill>
              <a:latin typeface="Segoe UI"/>
            </a:endParaRPr>
          </a:p>
          <a:p>
            <a:pPr>
              <a:spcAft>
                <a:spcPts val="2400"/>
              </a:spcAft>
              <a:defRPr/>
            </a:pPr>
            <a:r>
              <a:rPr lang="en-US" sz="2000" dirty="0">
                <a:solidFill>
                  <a:srgbClr val="0078D4"/>
                </a:solidFill>
                <a:latin typeface="Segoe UI Semibold"/>
              </a:rPr>
              <a:t>Lab 2: </a:t>
            </a:r>
            <a:r>
              <a:rPr lang="en-US" sz="2000" dirty="0">
                <a:solidFill>
                  <a:srgbClr val="000000"/>
                </a:solidFill>
                <a:latin typeface="Segoe UI"/>
              </a:rPr>
              <a:t>Microsoft Copilot Studio: Authoring 101</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3: </a:t>
            </a:r>
            <a:r>
              <a:rPr lang="en-US" sz="2000" dirty="0">
                <a:solidFill>
                  <a:srgbClr val="000000"/>
                </a:solidFill>
                <a:latin typeface="Segoe UI"/>
              </a:rPr>
              <a:t>Build and Invoke Power Automate cloud flows</a:t>
            </a: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4: </a:t>
            </a:r>
            <a:r>
              <a:rPr lang="en-US" sz="2000" dirty="0">
                <a:solidFill>
                  <a:srgbClr val="000000"/>
                </a:solidFill>
                <a:latin typeface="Segoe UI"/>
              </a:rPr>
              <a:t>Make HTTP requests to connect to an API </a:t>
            </a:r>
          </a:p>
          <a:p>
            <a:pPr>
              <a:spcAft>
                <a:spcPts val="2400"/>
              </a:spcAft>
              <a:defRPr/>
            </a:pPr>
            <a:r>
              <a:rPr lang="en-US" sz="2000" dirty="0">
                <a:solidFill>
                  <a:srgbClr val="0078D4"/>
                </a:solidFill>
                <a:latin typeface="Segoe UI Semibold"/>
              </a:rPr>
              <a:t>Lab 5: </a:t>
            </a:r>
            <a:r>
              <a:rPr lang="en-US" sz="2000" dirty="0">
                <a:solidFill>
                  <a:srgbClr val="000000"/>
                </a:solidFill>
                <a:latin typeface="Segoe UI"/>
              </a:rPr>
              <a:t>Knowledge sources, AI knowledge, and custom instructions</a:t>
            </a: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6: </a:t>
            </a:r>
            <a:r>
              <a:rPr lang="en-US" sz="2000" dirty="0">
                <a:solidFill>
                  <a:srgbClr val="000000"/>
                </a:solidFill>
                <a:latin typeface="Segoe UI"/>
              </a:rPr>
              <a:t>Use generative AI orchestration to interact with your connectors</a:t>
            </a:r>
          </a:p>
          <a:p>
            <a:pPr marL="0" marR="0" lvl="0" indent="0" algn="l" defTabSz="914400" rtl="0" eaLnBrk="1" fontAlgn="auto" latinLnBrk="0" hangingPunct="1">
              <a:spcBef>
                <a:spcPts val="0"/>
              </a:spcBef>
              <a:spcAft>
                <a:spcPts val="2400"/>
              </a:spcAft>
              <a:buClrTx/>
              <a:buSzTx/>
              <a:buFontTx/>
              <a:buNone/>
              <a:tabLst/>
              <a:defRPr/>
            </a:pPr>
            <a:r>
              <a:rPr lang="en-US" sz="2000" dirty="0">
                <a:solidFill>
                  <a:srgbClr val="0078D4"/>
                </a:solidFill>
                <a:latin typeface="Segoe UI Semibold"/>
              </a:rPr>
              <a:t>Lab 7: </a:t>
            </a:r>
            <a:r>
              <a:rPr lang="en-US" sz="2000" dirty="0">
                <a:solidFill>
                  <a:srgbClr val="000000"/>
                </a:solidFill>
                <a:latin typeface="Segoe UI"/>
              </a:rPr>
              <a:t>Invoke AI Builder prompts</a:t>
            </a:r>
          </a:p>
        </p:txBody>
      </p:sp>
    </p:spTree>
    <p:extLst>
      <p:ext uri="{BB962C8B-B14F-4D97-AF65-F5344CB8AC3E}">
        <p14:creationId xmlns:p14="http://schemas.microsoft.com/office/powerpoint/2010/main" val="3603409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A715F2EB-8BE7-9CCB-2FBD-79222AC70583}"/>
              </a:ext>
              <a:ext uri="{C183D7F6-B498-43B3-948B-1728B52AA6E4}">
                <adec:decorative xmlns:adec="http://schemas.microsoft.com/office/drawing/2017/decorative" val="1"/>
              </a:ext>
            </a:extLst>
          </p:cNvPr>
          <p:cNvGrpSpPr/>
          <p:nvPr/>
        </p:nvGrpSpPr>
        <p:grpSpPr>
          <a:xfrm>
            <a:off x="574506" y="5197414"/>
            <a:ext cx="3883622" cy="931205"/>
            <a:chOff x="604486" y="5227394"/>
            <a:chExt cx="3883622" cy="931205"/>
          </a:xfrm>
        </p:grpSpPr>
        <p:sp>
          <p:nvSpPr>
            <p:cNvPr id="33" name="Rectangle 32">
              <a:extLst>
                <a:ext uri="{FF2B5EF4-FFF2-40B4-BE49-F238E27FC236}">
                  <a16:creationId xmlns:a16="http://schemas.microsoft.com/office/drawing/2014/main" id="{DB7E44A8-AFF3-7784-3775-F6B7C3D8EA24}"/>
                </a:ext>
              </a:extLst>
            </p:cNvPr>
            <p:cNvSpPr/>
            <p:nvPr/>
          </p:nvSpPr>
          <p:spPr bwMode="auto">
            <a:xfrm>
              <a:off x="604486" y="5482051"/>
              <a:ext cx="2077555" cy="3992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Publish</a:t>
              </a:r>
              <a:r>
                <a:rPr kumimoji="0" lang="en-US" sz="1200" b="0"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to</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multiple</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channels</a:t>
              </a: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go live instantly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on the SaaS service or choose to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extend Copilot for Microsoft 365</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with your custom capabilities</a:t>
              </a:r>
            </a:p>
          </p:txBody>
        </p:sp>
        <p:pic>
          <p:nvPicPr>
            <p:cNvPr id="34" name="Picture 33" descr="A screenshot of a computer&#10;&#10;Description automatically generated">
              <a:extLst>
                <a:ext uri="{FF2B5EF4-FFF2-40B4-BE49-F238E27FC236}">
                  <a16:creationId xmlns:a16="http://schemas.microsoft.com/office/drawing/2014/main" id="{393A171A-DCCD-4897-1EBE-F7EDED7F2AD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45020" y="5227394"/>
              <a:ext cx="1643088" cy="931205"/>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0" name="Group 59">
            <a:extLst>
              <a:ext uri="{FF2B5EF4-FFF2-40B4-BE49-F238E27FC236}">
                <a16:creationId xmlns:a16="http://schemas.microsoft.com/office/drawing/2014/main" id="{ED24202D-D977-7975-6201-2E1A7B34F6D9}"/>
              </a:ext>
              <a:ext uri="{C183D7F6-B498-43B3-948B-1728B52AA6E4}">
                <adec:decorative xmlns:adec="http://schemas.microsoft.com/office/drawing/2017/decorative" val="1"/>
              </a:ext>
            </a:extLst>
          </p:cNvPr>
          <p:cNvGrpSpPr/>
          <p:nvPr/>
        </p:nvGrpSpPr>
        <p:grpSpPr>
          <a:xfrm>
            <a:off x="7759744" y="3326381"/>
            <a:ext cx="3819664" cy="1383876"/>
            <a:chOff x="7789724" y="3356361"/>
            <a:chExt cx="3819664" cy="1383876"/>
          </a:xfrm>
        </p:grpSpPr>
        <p:sp>
          <p:nvSpPr>
            <p:cNvPr id="8" name="Rectangle 7">
              <a:extLst>
                <a:ext uri="{FF2B5EF4-FFF2-40B4-BE49-F238E27FC236}">
                  <a16:creationId xmlns:a16="http://schemas.microsoft.com/office/drawing/2014/main" id="{551CA257-7024-9914-2B9E-1ED259EEB358}"/>
                </a:ext>
                <a:ext uri="{C183D7F6-B498-43B3-948B-1728B52AA6E4}">
                  <adec:decorative xmlns:adec="http://schemas.microsoft.com/office/drawing/2017/decorative" val="1"/>
                </a:ext>
              </a:extLst>
            </p:cNvPr>
            <p:cNvSpPr/>
            <p:nvPr/>
          </p:nvSpPr>
          <p:spPr bwMode="auto">
            <a:xfrm>
              <a:off x="9577520" y="3356361"/>
              <a:ext cx="2031868" cy="13838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US"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specific topics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Supplement generative responses with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specific,</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curated topics</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where you want tight control. Build them easily with the powerful graphical studio</a:t>
              </a:r>
            </a:p>
          </p:txBody>
        </p:sp>
        <p:pic>
          <p:nvPicPr>
            <p:cNvPr id="31" name="Picture 30">
              <a:extLst>
                <a:ext uri="{FF2B5EF4-FFF2-40B4-BE49-F238E27FC236}">
                  <a16:creationId xmlns:a16="http://schemas.microsoft.com/office/drawing/2014/main" id="{7EB6D907-B07F-3BFE-E0E5-A92B7EEC4EB0}"/>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789724" y="3615540"/>
              <a:ext cx="1704085" cy="963969"/>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1" name="Group 60">
            <a:extLst>
              <a:ext uri="{FF2B5EF4-FFF2-40B4-BE49-F238E27FC236}">
                <a16:creationId xmlns:a16="http://schemas.microsoft.com/office/drawing/2014/main" id="{5ED3F339-1204-056A-4A71-975A449E21F8}"/>
              </a:ext>
              <a:ext uri="{C183D7F6-B498-43B3-948B-1728B52AA6E4}">
                <adec:decorative xmlns:adec="http://schemas.microsoft.com/office/drawing/2017/decorative" val="1"/>
              </a:ext>
            </a:extLst>
          </p:cNvPr>
          <p:cNvGrpSpPr/>
          <p:nvPr/>
        </p:nvGrpSpPr>
        <p:grpSpPr>
          <a:xfrm>
            <a:off x="7573064" y="5193742"/>
            <a:ext cx="4034638" cy="958082"/>
            <a:chOff x="7603044" y="5223722"/>
            <a:chExt cx="4034638" cy="958082"/>
          </a:xfrm>
        </p:grpSpPr>
        <p:sp>
          <p:nvSpPr>
            <p:cNvPr id="32" name="Rectangle 31">
              <a:extLst>
                <a:ext uri="{FF2B5EF4-FFF2-40B4-BE49-F238E27FC236}">
                  <a16:creationId xmlns:a16="http://schemas.microsoft.com/office/drawing/2014/main" id="{6FC2E668-98D2-3E01-8A8E-7E98AB502CAC}"/>
                </a:ext>
              </a:extLst>
            </p:cNvPr>
            <p:cNvSpPr/>
            <p:nvPr/>
          </p:nvSpPr>
          <p:spPr bwMode="auto">
            <a:xfrm>
              <a:off x="9713843" y="5274287"/>
              <a:ext cx="1923839" cy="87745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Build actions &amp; Plugins </a:t>
              </a:r>
              <a:br>
                <a:rPr kumimoji="0" lang="en-IN" sz="1200" b="1" i="0" u="none" strike="noStrike" kern="1200" cap="none" spc="-44" normalizeH="0" baseline="0" noProof="0">
                  <a:ln w="3175">
                    <a:noFill/>
                  </a:ln>
                  <a:solidFill>
                    <a:srgbClr val="FFFFFF"/>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Create actions, plugins, use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1000s of pre-built connectors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Power Automate </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to call your backends and APIs</a:t>
              </a:r>
            </a:p>
          </p:txBody>
        </p:sp>
        <p:pic>
          <p:nvPicPr>
            <p:cNvPr id="26" name="Picture 25">
              <a:extLst>
                <a:ext uri="{FF2B5EF4-FFF2-40B4-BE49-F238E27FC236}">
                  <a16:creationId xmlns:a16="http://schemas.microsoft.com/office/drawing/2014/main" id="{D9ED4486-B5AB-4126-89D0-A090AE519498}"/>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7603044" y="5223722"/>
              <a:ext cx="1704085" cy="958082"/>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4" name="Group 63">
            <a:extLst>
              <a:ext uri="{FF2B5EF4-FFF2-40B4-BE49-F238E27FC236}">
                <a16:creationId xmlns:a16="http://schemas.microsoft.com/office/drawing/2014/main" id="{23EEDC4A-1FE4-B660-72B5-002F75672288}"/>
              </a:ext>
              <a:ext uri="{C183D7F6-B498-43B3-948B-1728B52AA6E4}">
                <adec:decorative xmlns:adec="http://schemas.microsoft.com/office/drawing/2017/decorative" val="1"/>
              </a:ext>
            </a:extLst>
          </p:cNvPr>
          <p:cNvGrpSpPr/>
          <p:nvPr/>
        </p:nvGrpSpPr>
        <p:grpSpPr>
          <a:xfrm>
            <a:off x="554220" y="1811644"/>
            <a:ext cx="3941344" cy="1128880"/>
            <a:chOff x="584200" y="1837450"/>
            <a:chExt cx="3941344" cy="1128880"/>
          </a:xfrm>
        </p:grpSpPr>
        <p:sp>
          <p:nvSpPr>
            <p:cNvPr id="11" name="Rectangle 10">
              <a:extLst>
                <a:ext uri="{FF2B5EF4-FFF2-40B4-BE49-F238E27FC236}">
                  <a16:creationId xmlns:a16="http://schemas.microsoft.com/office/drawing/2014/main" id="{C074888B-A3CC-EB05-4061-49968A902E88}"/>
                </a:ext>
              </a:extLst>
            </p:cNvPr>
            <p:cNvSpPr/>
            <p:nvPr/>
          </p:nvSpPr>
          <p:spPr bwMode="auto">
            <a:xfrm>
              <a:off x="584200" y="1837450"/>
              <a:ext cx="2131620" cy="1080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Integrate with AI Services</a:t>
              </a:r>
              <a:br>
                <a:rPr kumimoji="0" lang="en-IN"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Integrate with Azure AI Studio,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Azure Cog Services, Bot Framework and various other Microsoft conversational services</a:t>
              </a:r>
            </a:p>
          </p:txBody>
        </p:sp>
        <p:pic>
          <p:nvPicPr>
            <p:cNvPr id="28" name="Picture 27">
              <a:extLst>
                <a:ext uri="{FF2B5EF4-FFF2-40B4-BE49-F238E27FC236}">
                  <a16:creationId xmlns:a16="http://schemas.microsoft.com/office/drawing/2014/main" id="{504C596D-BA4C-4473-9072-CB89DBEB997C}"/>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2882656" y="1888707"/>
              <a:ext cx="1642888" cy="1077623"/>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grpSp>
        <p:nvGrpSpPr>
          <p:cNvPr id="63" name="Group 62">
            <a:extLst>
              <a:ext uri="{FF2B5EF4-FFF2-40B4-BE49-F238E27FC236}">
                <a16:creationId xmlns:a16="http://schemas.microsoft.com/office/drawing/2014/main" id="{F9BB0733-55CB-FAFF-49E7-2DDE853F3E53}"/>
              </a:ext>
              <a:ext uri="{C183D7F6-B498-43B3-948B-1728B52AA6E4}">
                <adec:decorative xmlns:adec="http://schemas.microsoft.com/office/drawing/2017/decorative" val="1"/>
              </a:ext>
            </a:extLst>
          </p:cNvPr>
          <p:cNvGrpSpPr/>
          <p:nvPr/>
        </p:nvGrpSpPr>
        <p:grpSpPr>
          <a:xfrm>
            <a:off x="461532" y="3542729"/>
            <a:ext cx="3750413" cy="1042978"/>
            <a:chOff x="491512" y="3572709"/>
            <a:chExt cx="3750413" cy="1042978"/>
          </a:xfrm>
        </p:grpSpPr>
        <p:pic>
          <p:nvPicPr>
            <p:cNvPr id="27" name="Picture 26" descr="A screenshot of a computer&#10;&#10;Description automatically generated">
              <a:extLst>
                <a:ext uri="{FF2B5EF4-FFF2-40B4-BE49-F238E27FC236}">
                  <a16:creationId xmlns:a16="http://schemas.microsoft.com/office/drawing/2014/main" id="{8FE16528-A496-F7D9-8A84-7C55960E0262}"/>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512826" y="3630530"/>
              <a:ext cx="1729099" cy="985157"/>
            </a:xfrm>
            <a:prstGeom prst="roundRect">
              <a:avLst>
                <a:gd name="adj" fmla="val 4851"/>
              </a:avLst>
            </a:prstGeom>
            <a:solidFill>
              <a:srgbClr val="FFFFFF">
                <a:shade val="85000"/>
              </a:srgbClr>
            </a:solidFill>
            <a:ln w="38100">
              <a:solidFill>
                <a:schemeClr val="tx1"/>
              </a:solidFill>
            </a:ln>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74AA9570-4CDA-908D-0D2B-DF47E4D404A6}"/>
                </a:ext>
              </a:extLst>
            </p:cNvPr>
            <p:cNvSpPr txBox="1"/>
            <p:nvPr/>
          </p:nvSpPr>
          <p:spPr>
            <a:xfrm>
              <a:off x="491512" y="3572709"/>
              <a:ext cx="2064226" cy="830997"/>
            </a:xfrm>
            <a:prstGeom prst="rect">
              <a:avLst/>
            </a:prstGeom>
            <a:noFill/>
          </p:spPr>
          <p:txBody>
            <a:bodyPr wrap="square">
              <a:spAutoFit/>
            </a:bodyPr>
            <a:lstStyle/>
            <a:p>
              <a:pPr marL="0" marR="0" lvl="0" indent="0" algn="l" defTabSz="914016" rtl="0" eaLnBrk="1" fontAlgn="base" latinLnBrk="0" hangingPunct="1">
                <a:lnSpc>
                  <a:spcPct val="100000"/>
                </a:lnSpc>
                <a:spcBef>
                  <a:spcPct val="20000"/>
                </a:spcBef>
                <a:spcAft>
                  <a:spcPct val="0"/>
                </a:spcAft>
                <a:buClrTx/>
                <a:buSzPct val="90000"/>
                <a:buFontTx/>
                <a:buNone/>
                <a:tabLst/>
                <a:defRPr/>
              </a:pP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Monitor</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and</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r>
                <a:rPr kumimoji="0" lang="en-US" sz="1200" b="1" i="0" u="none" strike="noStrike" kern="1200" cap="none" spc="0" normalizeH="0" baseline="0" noProof="0">
                  <a:ln w="3175">
                    <a:noFill/>
                  </a:ln>
                  <a:gradFill>
                    <a:gsLst>
                      <a:gs pos="0">
                        <a:srgbClr val="BF65E6"/>
                      </a:gs>
                      <a:gs pos="100000">
                        <a:srgbClr val="7B79EF"/>
                      </a:gs>
                    </a:gsLst>
                    <a:lin ang="2700000" scaled="0"/>
                  </a:gradFill>
                  <a:effectLst/>
                  <a:uLnTx/>
                  <a:uFillTx/>
                  <a:latin typeface="Segoe UI Semibold" panose="020B0502040204020203" pitchFamily="34" charset="0"/>
                  <a:ea typeface="+mn-ea"/>
                  <a:cs typeface="Segoe UI Semibold" panose="020B0502040204020203" pitchFamily="34" charset="0"/>
                </a:rPr>
                <a:t>Improve</a:t>
              </a:r>
              <a:r>
                <a:rPr kumimoji="0" lang="en-US" sz="1200" b="1" i="0" u="none" strike="noStrike" kern="1200" cap="none" spc="0" normalizeH="0" baseline="0" noProof="0">
                  <a:ln w="3175">
                    <a:noFill/>
                  </a:ln>
                  <a:solidFill>
                    <a:srgbClr val="091F2C">
                      <a:lumMod val="25000"/>
                      <a:lumOff val="75000"/>
                    </a:srgbClr>
                  </a:solidFill>
                  <a:effectLst/>
                  <a:uLnTx/>
                  <a:uFillTx/>
                  <a:latin typeface="Segoe UI"/>
                  <a:ea typeface="+mn-ea"/>
                  <a:cs typeface="Segoe UI Semibold" panose="020B0702040204020203" pitchFamily="34" charset="0"/>
                </a:rPr>
                <a:t> </a:t>
              </a:r>
              <a:br>
                <a:rPr kumimoji="0" lang="en-US" sz="1200" b="1"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with</a:t>
              </a:r>
              <a:r>
                <a:rPr kumimoji="0" lang="en-US" sz="12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rich out-of-the-box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insights</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a:t>
              </a:r>
              <a:r>
                <a:rPr kumimoji="0" lang="en-US" sz="1100" b="0" i="0" u="none" strike="noStrike" kern="1200" cap="none" spc="0" normalizeH="0" baseline="0" noProof="0">
                  <a:ln w="3175">
                    <a:noFill/>
                  </a:ln>
                  <a:solidFill>
                    <a:srgbClr val="606985"/>
                  </a:solidFill>
                  <a:effectLst/>
                  <a:uLnTx/>
                  <a:uFillTx/>
                  <a:latin typeface="Segoe UI"/>
                  <a:ea typeface="+mn-ea"/>
                  <a:cs typeface="Segoe UI Semibold" panose="020B0702040204020203" pitchFamily="34" charset="0"/>
                </a:rPr>
                <a:t> </a:t>
              </a:r>
              <a:r>
                <a:rPr kumimoji="0" lang="en-US"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analytics</a:t>
              </a:r>
            </a:p>
          </p:txBody>
        </p:sp>
      </p:grpSp>
      <p:grpSp>
        <p:nvGrpSpPr>
          <p:cNvPr id="59" name="Group 58">
            <a:extLst>
              <a:ext uri="{FF2B5EF4-FFF2-40B4-BE49-F238E27FC236}">
                <a16:creationId xmlns:a16="http://schemas.microsoft.com/office/drawing/2014/main" id="{D0673529-C2D7-9FC8-8A07-1AA7B094531F}"/>
              </a:ext>
              <a:ext uri="{C183D7F6-B498-43B3-948B-1728B52AA6E4}">
                <adec:decorative xmlns:adec="http://schemas.microsoft.com/office/drawing/2017/decorative" val="1"/>
              </a:ext>
            </a:extLst>
          </p:cNvPr>
          <p:cNvGrpSpPr/>
          <p:nvPr/>
        </p:nvGrpSpPr>
        <p:grpSpPr>
          <a:xfrm>
            <a:off x="7288701" y="1673445"/>
            <a:ext cx="4319001" cy="1286705"/>
            <a:chOff x="7318681" y="1703425"/>
            <a:chExt cx="4319001" cy="1286705"/>
          </a:xfrm>
        </p:grpSpPr>
        <p:sp>
          <p:nvSpPr>
            <p:cNvPr id="7" name="Rectangle 6">
              <a:extLst>
                <a:ext uri="{FF2B5EF4-FFF2-40B4-BE49-F238E27FC236}">
                  <a16:creationId xmlns:a16="http://schemas.microsoft.com/office/drawing/2014/main" id="{CA13C029-34B7-F24A-BC93-FEEFB79C73E9}"/>
                </a:ext>
              </a:extLst>
            </p:cNvPr>
            <p:cNvSpPr/>
            <p:nvPr/>
          </p:nvSpPr>
          <p:spPr bwMode="auto">
            <a:xfrm>
              <a:off x="9225144" y="1703425"/>
              <a:ext cx="2412538" cy="11471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Chat</a:t>
              </a:r>
              <a:r>
                <a:rPr kumimoji="0" lang="en-IN" sz="1200" b="1"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t> </a:t>
              </a: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over knowledge with Gen AI</a:t>
              </a:r>
              <a:br>
                <a:rPr kumimoji="0" lang="en-IN" sz="1200" b="0" i="0" u="none" strike="noStrike" kern="1200" cap="none" spc="-44" normalizeH="0" baseline="0" noProof="0">
                  <a:ln w="3175">
                    <a:noFill/>
                  </a:ln>
                  <a:solidFill>
                    <a:srgbClr val="091F2C">
                      <a:lumMod val="25000"/>
                      <a:lumOff val="75000"/>
                    </a:srgbClr>
                  </a:solidFill>
                  <a:effectLst/>
                  <a:uLnTx/>
                  <a:uFillTx/>
                  <a:latin typeface="Segoe UI"/>
                  <a:ea typeface="+mn-ea"/>
                  <a:cs typeface="Segoe UI" panose="020B05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Get enterprise specific answers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over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your files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websites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internal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shares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Dataverse</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t>
              </a: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third party </a:t>
              </a:r>
              <a:b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FFFFFF"/>
                  </a:solidFill>
                  <a:effectLst/>
                  <a:uLnTx/>
                  <a:uFillTx/>
                  <a:latin typeface="Segoe UI"/>
                  <a:ea typeface="+mn-ea"/>
                  <a:cs typeface="Segoe UI Semibold" panose="020B0702040204020203" pitchFamily="34" charset="0"/>
                </a:rPr>
                <a:t>systems</a:t>
              </a: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 and more</a:t>
              </a:r>
            </a:p>
          </p:txBody>
        </p:sp>
        <p:pic>
          <p:nvPicPr>
            <p:cNvPr id="37" name="Picture 36">
              <a:extLst>
                <a:ext uri="{FF2B5EF4-FFF2-40B4-BE49-F238E27FC236}">
                  <a16:creationId xmlns:a16="http://schemas.microsoft.com/office/drawing/2014/main" id="{65ADA176-B0EA-9DAB-721D-D392C34B0389}"/>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525093" y="1894675"/>
              <a:ext cx="1603380" cy="101253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8" name="Rectangle: Rounded Corners 37">
              <a:extLst>
                <a:ext uri="{FF2B5EF4-FFF2-40B4-BE49-F238E27FC236}">
                  <a16:creationId xmlns:a16="http://schemas.microsoft.com/office/drawing/2014/main" id="{6C4F1E41-F7DE-0D1E-FAFC-84329A795740}"/>
                </a:ext>
              </a:extLst>
            </p:cNvPr>
            <p:cNvSpPr/>
            <p:nvPr/>
          </p:nvSpPr>
          <p:spPr bwMode="auto">
            <a:xfrm>
              <a:off x="7318681" y="2063693"/>
              <a:ext cx="1603381" cy="926437"/>
            </a:xfrm>
            <a:prstGeom prst="roundRect">
              <a:avLst>
                <a:gd name="adj" fmla="val 7154"/>
              </a:avLst>
            </a:prstGeom>
            <a:no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1C385600-2993-4B9E-5F06-1BFFAFF06F49}"/>
              </a:ext>
              <a:ext uri="{C183D7F6-B498-43B3-948B-1728B52AA6E4}">
                <adec:decorative xmlns:adec="http://schemas.microsoft.com/office/drawing/2017/decorative" val="1"/>
              </a:ext>
            </a:extLst>
          </p:cNvPr>
          <p:cNvGrpSpPr/>
          <p:nvPr/>
        </p:nvGrpSpPr>
        <p:grpSpPr>
          <a:xfrm>
            <a:off x="4469248" y="300143"/>
            <a:ext cx="3154634" cy="1733570"/>
            <a:chOff x="4265804" y="319753"/>
            <a:chExt cx="3154634" cy="1733570"/>
          </a:xfrm>
        </p:grpSpPr>
        <p:pic>
          <p:nvPicPr>
            <p:cNvPr id="36" name="Picture 35">
              <a:extLst>
                <a:ext uri="{FF2B5EF4-FFF2-40B4-BE49-F238E27FC236}">
                  <a16:creationId xmlns:a16="http://schemas.microsoft.com/office/drawing/2014/main" id="{FD38D231-597E-1816-83A0-D37760BC44F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l="-482"/>
            <a:stretch/>
          </p:blipFill>
          <p:spPr>
            <a:xfrm>
              <a:off x="4997650" y="1108077"/>
              <a:ext cx="1690943" cy="945246"/>
            </a:xfrm>
            <a:prstGeom prst="roundRect">
              <a:avLst>
                <a:gd name="adj" fmla="val 4851"/>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39" name="Rectangle 38">
              <a:extLst>
                <a:ext uri="{FF2B5EF4-FFF2-40B4-BE49-F238E27FC236}">
                  <a16:creationId xmlns:a16="http://schemas.microsoft.com/office/drawing/2014/main" id="{09B5E55D-6069-6A7C-E6CA-ED836E0B8A89}"/>
                </a:ext>
              </a:extLst>
            </p:cNvPr>
            <p:cNvSpPr/>
            <p:nvPr/>
          </p:nvSpPr>
          <p:spPr bwMode="auto">
            <a:xfrm>
              <a:off x="4265804" y="319753"/>
              <a:ext cx="3154634" cy="647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20000"/>
                </a:spcBef>
                <a:spcAft>
                  <a:spcPct val="0"/>
                </a:spcAft>
                <a:buClrTx/>
                <a:buSzPct val="90000"/>
                <a:buFontTx/>
                <a:buNone/>
                <a:tabLst/>
                <a:defRPr/>
              </a:pPr>
              <a:r>
                <a:rPr kumimoji="0" lang="en-IN" sz="1200" b="1" i="0" u="none" strike="noStrike" kern="1200" cap="none" spc="0" normalizeH="0" baseline="0" noProof="0">
                  <a:ln w="3175">
                    <a:noFill/>
                  </a:ln>
                  <a:gradFill>
                    <a:gsLst>
                      <a:gs pos="0">
                        <a:srgbClr val="45D0D6"/>
                      </a:gs>
                      <a:gs pos="100000">
                        <a:srgbClr val="319FE5"/>
                      </a:gs>
                    </a:gsLst>
                    <a:lin ang="2700000" scaled="0"/>
                  </a:gradFill>
                  <a:effectLst/>
                  <a:uLnTx/>
                  <a:uFillTx/>
                  <a:latin typeface="Segoe UI Semibold" panose="020B0502040204020203" pitchFamily="34" charset="0"/>
                  <a:ea typeface="+mn-ea"/>
                  <a:cs typeface="Segoe UI Semibold" panose="020B0502040204020203" pitchFamily="34" charset="0"/>
                </a:rPr>
                <a:t>Create, manage, publish and extend Copilots</a:t>
              </a:r>
              <a:br>
                <a:rPr kumimoji="0" lang="en-IN" sz="1200" b="1" i="0" u="none" strike="noStrike" kern="1200" cap="none" spc="-44" normalizeH="0" baseline="0" noProof="0">
                  <a:ln w="3175">
                    <a:noFill/>
                  </a:ln>
                  <a:solidFill>
                    <a:srgbClr val="091F2C">
                      <a:lumMod val="25000"/>
                      <a:lumOff val="75000"/>
                    </a:srgbClr>
                  </a:solidFill>
                  <a:effectLst/>
                  <a:uLnTx/>
                  <a:uFillTx/>
                  <a:latin typeface="Segoe UI"/>
                  <a:ea typeface="+mn-ea"/>
                  <a:cs typeface="Segoe UI"/>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Live in minutes - all from one tool </a:t>
              </a:r>
              <a:b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br>
              <a:r>
                <a:rPr kumimoji="0" lang="en-IN" sz="1100" b="0" i="0" u="none" strike="noStrike" kern="1200" cap="none" spc="0" normalizeH="0" baseline="0" noProof="0">
                  <a:ln w="3175">
                    <a:noFill/>
                  </a:ln>
                  <a:solidFill>
                    <a:srgbClr val="A7ADC3"/>
                  </a:solidFill>
                  <a:effectLst/>
                  <a:uLnTx/>
                  <a:uFillTx/>
                  <a:latin typeface="Segoe UI"/>
                  <a:ea typeface="+mn-ea"/>
                  <a:cs typeface="Segoe UI Semibold" panose="020B0702040204020203" pitchFamily="34" charset="0"/>
                </a:rPr>
                <a:t>and E2E SaaS service</a:t>
              </a:r>
            </a:p>
          </p:txBody>
        </p:sp>
      </p:grpSp>
      <p:grpSp>
        <p:nvGrpSpPr>
          <p:cNvPr id="50" name="Group 49">
            <a:extLst>
              <a:ext uri="{FF2B5EF4-FFF2-40B4-BE49-F238E27FC236}">
                <a16:creationId xmlns:a16="http://schemas.microsoft.com/office/drawing/2014/main" id="{3066A6D2-F0C2-D4FC-36C9-A7B8B7E4D79B}"/>
              </a:ext>
              <a:ext uri="{C183D7F6-B498-43B3-948B-1728B52AA6E4}">
                <adec:decorative xmlns:adec="http://schemas.microsoft.com/office/drawing/2017/decorative" val="1"/>
              </a:ext>
            </a:extLst>
          </p:cNvPr>
          <p:cNvGrpSpPr/>
          <p:nvPr/>
        </p:nvGrpSpPr>
        <p:grpSpPr>
          <a:xfrm>
            <a:off x="4687004" y="2314826"/>
            <a:ext cx="2719122" cy="3462680"/>
            <a:chOff x="4306535" y="1145654"/>
            <a:chExt cx="3581353" cy="4560695"/>
          </a:xfrm>
        </p:grpSpPr>
        <p:sp>
          <p:nvSpPr>
            <p:cNvPr id="40" name="Title 1">
              <a:extLst>
                <a:ext uri="{FF2B5EF4-FFF2-40B4-BE49-F238E27FC236}">
                  <a16:creationId xmlns:a16="http://schemas.microsoft.com/office/drawing/2014/main" id="{5CC27F7A-D9EC-33F4-E4CB-E055F7C75644}"/>
                </a:ext>
              </a:extLst>
            </p:cNvPr>
            <p:cNvSpPr txBox="1">
              <a:spLocks/>
            </p:cNvSpPr>
            <p:nvPr/>
          </p:nvSpPr>
          <p:spPr>
            <a:xfrm>
              <a:off x="4592720" y="1145654"/>
              <a:ext cx="300898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0">
                        <a:srgbClr val="0084EB"/>
                      </a:gs>
                      <a:gs pos="80000">
                        <a:srgbClr val="45D0D5"/>
                      </a:gs>
                    </a:gsLst>
                    <a:path path="circle">
                      <a:fillToRect l="100000" t="100000"/>
                    </a:path>
                  </a:gradFill>
                  <a:effectLst/>
                  <a:uLnTx/>
                  <a:uFillTx/>
                  <a:latin typeface="Segoe UI Semibold"/>
                  <a:ea typeface="+mn-ea"/>
                  <a:cs typeface="Segoe UI" pitchFamily="34" charset="0"/>
                </a:rPr>
                <a:t>Build &amp; Publish</a:t>
              </a:r>
            </a:p>
          </p:txBody>
        </p:sp>
        <p:grpSp>
          <p:nvGrpSpPr>
            <p:cNvPr id="41" name="Group 40">
              <a:extLst>
                <a:ext uri="{FF2B5EF4-FFF2-40B4-BE49-F238E27FC236}">
                  <a16:creationId xmlns:a16="http://schemas.microsoft.com/office/drawing/2014/main" id="{CAA56E71-756A-4D4C-A0FA-88F78B77EEB8}"/>
                </a:ext>
              </a:extLst>
            </p:cNvPr>
            <p:cNvGrpSpPr/>
            <p:nvPr/>
          </p:nvGrpSpPr>
          <p:grpSpPr>
            <a:xfrm>
              <a:off x="4686100" y="2640109"/>
              <a:ext cx="2732240" cy="1561174"/>
              <a:chOff x="4655782" y="2429444"/>
              <a:chExt cx="2732240" cy="1561174"/>
            </a:xfrm>
          </p:grpSpPr>
          <p:sp>
            <p:nvSpPr>
              <p:cNvPr id="42" name="TextBox 41">
                <a:extLst>
                  <a:ext uri="{FF2B5EF4-FFF2-40B4-BE49-F238E27FC236}">
                    <a16:creationId xmlns:a16="http://schemas.microsoft.com/office/drawing/2014/main" id="{1DC0907D-5D62-9119-2BCD-9E665A3BB6C9}"/>
                  </a:ext>
                  <a:ext uri="{C183D7F6-B498-43B3-948B-1728B52AA6E4}">
                    <adec:decorative xmlns:adec="http://schemas.microsoft.com/office/drawing/2017/decorative" val="1"/>
                  </a:ext>
                </a:extLst>
              </p:cNvPr>
              <p:cNvSpPr txBox="1"/>
              <p:nvPr/>
            </p:nvSpPr>
            <p:spPr>
              <a:xfrm>
                <a:off x="4655782" y="3666321"/>
                <a:ext cx="2732240" cy="32429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Copilot  Studio</a:t>
                </a:r>
                <a:endParaRPr kumimoji="0" lang="en-US" sz="1200" b="1" i="0" u="none" strike="noStrike" kern="0" cap="none" spc="0" normalizeH="0" baseline="0" noProof="0">
                  <a:ln>
                    <a:noFill/>
                  </a:ln>
                  <a:solidFill>
                    <a:srgbClr val="FFFFFF"/>
                  </a:solidFill>
                  <a:effectLst/>
                  <a:uLnTx/>
                  <a:uFillTx/>
                  <a:latin typeface="Segoe UI"/>
                  <a:ea typeface="+mn-ea"/>
                  <a:cs typeface="+mn-cs"/>
                </a:endParaRPr>
              </a:p>
            </p:txBody>
          </p:sp>
          <p:pic>
            <p:nvPicPr>
              <p:cNvPr id="43" name="Graphic 42">
                <a:extLst>
                  <a:ext uri="{FF2B5EF4-FFF2-40B4-BE49-F238E27FC236}">
                    <a16:creationId xmlns:a16="http://schemas.microsoft.com/office/drawing/2014/main" id="{2CCCE28B-7D47-66BF-6A14-A5415E3FD2A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488265" y="2429444"/>
                <a:ext cx="1067274" cy="1067274"/>
              </a:xfrm>
              <a:prstGeom prst="rect">
                <a:avLst/>
              </a:prstGeom>
            </p:spPr>
          </p:pic>
        </p:grpSp>
        <p:sp>
          <p:nvSpPr>
            <p:cNvPr id="44" name="Title 1">
              <a:extLst>
                <a:ext uri="{FF2B5EF4-FFF2-40B4-BE49-F238E27FC236}">
                  <a16:creationId xmlns:a16="http://schemas.microsoft.com/office/drawing/2014/main" id="{B30E15D2-82F6-C473-5E84-E346A9D53BEC}"/>
                </a:ext>
              </a:extLst>
            </p:cNvPr>
            <p:cNvSpPr txBox="1">
              <a:spLocks/>
            </p:cNvSpPr>
            <p:nvPr/>
          </p:nvSpPr>
          <p:spPr>
            <a:xfrm>
              <a:off x="4306535" y="5219902"/>
              <a:ext cx="3581353" cy="4864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1371600" rtl="0" eaLnBrk="1" fontAlgn="auto" latinLnBrk="0" hangingPunct="1">
                <a:lnSpc>
                  <a:spcPct val="100000"/>
                </a:lnSpc>
                <a:spcBef>
                  <a:spcPts val="0"/>
                </a:spcBef>
                <a:spcAft>
                  <a:spcPts val="0"/>
                </a:spcAft>
                <a:buClrTx/>
                <a:buSzTx/>
                <a:buFontTx/>
                <a:buNone/>
                <a:tabLst>
                  <a:tab pos="1371600" algn="l"/>
                </a:tabLst>
                <a:defRPr/>
              </a:pPr>
              <a:r>
                <a:rPr kumimoji="0" lang="en-US" sz="2400" b="0" i="0" u="none" strike="noStrike" kern="1200" cap="none" spc="0" normalizeH="0" baseline="0" noProof="0">
                  <a:ln w="3175">
                    <a:noFill/>
                  </a:ln>
                  <a:gradFill>
                    <a:gsLst>
                      <a:gs pos="100000">
                        <a:srgbClr val="BF66E6"/>
                      </a:gs>
                      <a:gs pos="0">
                        <a:srgbClr val="505ECD"/>
                      </a:gs>
                    </a:gsLst>
                    <a:path path="circle">
                      <a:fillToRect l="100000" t="100000"/>
                    </a:path>
                  </a:gradFill>
                  <a:effectLst/>
                  <a:uLnTx/>
                  <a:uFillTx/>
                  <a:latin typeface="Segoe UI Semibold"/>
                  <a:ea typeface="+mn-ea"/>
                  <a:cs typeface="Segoe UI" pitchFamily="34" charset="0"/>
                </a:rPr>
                <a:t>Analyze &amp; </a:t>
              </a:r>
              <a:r>
                <a:rPr kumimoji="0" lang="en-US" sz="2400" b="0" i="0" u="none" strike="noStrike" kern="1200" cap="none" spc="0" normalizeH="0" baseline="0" noProof="0">
                  <a:ln w="3175">
                    <a:noFill/>
                  </a:ln>
                  <a:gradFill>
                    <a:gsLst>
                      <a:gs pos="100000">
                        <a:srgbClr val="BF66E6"/>
                      </a:gs>
                      <a:gs pos="19000">
                        <a:srgbClr val="7A79EF"/>
                      </a:gs>
                    </a:gsLst>
                    <a:path path="circle">
                      <a:fillToRect l="100000" t="100000"/>
                    </a:path>
                  </a:gradFill>
                  <a:effectLst/>
                  <a:uLnTx/>
                  <a:uFillTx/>
                  <a:latin typeface="Segoe UI Semibold"/>
                  <a:ea typeface="+mn-ea"/>
                  <a:cs typeface="Segoe UI" pitchFamily="34" charset="0"/>
                </a:rPr>
                <a:t>Improve</a:t>
              </a:r>
            </a:p>
          </p:txBody>
        </p:sp>
        <p:grpSp>
          <p:nvGrpSpPr>
            <p:cNvPr id="45" name="Group 44">
              <a:extLst>
                <a:ext uri="{FF2B5EF4-FFF2-40B4-BE49-F238E27FC236}">
                  <a16:creationId xmlns:a16="http://schemas.microsoft.com/office/drawing/2014/main" id="{E433DE0D-2486-24BF-A837-9457AE1BC9BD}"/>
                </a:ext>
              </a:extLst>
            </p:cNvPr>
            <p:cNvGrpSpPr/>
            <p:nvPr/>
          </p:nvGrpSpPr>
          <p:grpSpPr>
            <a:xfrm rot="4500000">
              <a:off x="4452299" y="1833060"/>
              <a:ext cx="3219630" cy="3219207"/>
              <a:chOff x="4481934" y="2047696"/>
              <a:chExt cx="3079937" cy="3079534"/>
            </a:xfrm>
          </p:grpSpPr>
          <p:sp>
            <p:nvSpPr>
              <p:cNvPr id="46" name="Block Arc 45">
                <a:extLst>
                  <a:ext uri="{FF2B5EF4-FFF2-40B4-BE49-F238E27FC236}">
                    <a16:creationId xmlns:a16="http://schemas.microsoft.com/office/drawing/2014/main" id="{0F2AAFBA-1C74-369C-3957-8F6491E7759B}"/>
                  </a:ext>
                </a:extLst>
              </p:cNvPr>
              <p:cNvSpPr/>
              <p:nvPr/>
            </p:nvSpPr>
            <p:spPr bwMode="auto">
              <a:xfrm rot="12256069">
                <a:off x="4481934" y="2047696"/>
                <a:ext cx="3052616" cy="3052618"/>
              </a:xfrm>
              <a:prstGeom prst="blockArc">
                <a:avLst>
                  <a:gd name="adj1" fmla="val 7123146"/>
                  <a:gd name="adj2" fmla="val 17378437"/>
                  <a:gd name="adj3" fmla="val 4620"/>
                </a:avLst>
              </a:prstGeom>
              <a:gradFill flip="none" rotWithShape="1">
                <a:gsLst>
                  <a:gs pos="84000">
                    <a:srgbClr val="C03BC4"/>
                  </a:gs>
                  <a:gs pos="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7" name="Block Arc 46">
                <a:extLst>
                  <a:ext uri="{FF2B5EF4-FFF2-40B4-BE49-F238E27FC236}">
                    <a16:creationId xmlns:a16="http://schemas.microsoft.com/office/drawing/2014/main" id="{FD9B59BD-BABC-9A7A-4B09-4352CFCE5BD1}"/>
                  </a:ext>
                </a:extLst>
              </p:cNvPr>
              <p:cNvSpPr/>
              <p:nvPr/>
            </p:nvSpPr>
            <p:spPr bwMode="auto">
              <a:xfrm rot="1800000">
                <a:off x="4509256" y="2074613"/>
                <a:ext cx="3052615" cy="3052617"/>
              </a:xfrm>
              <a:prstGeom prst="blockArc">
                <a:avLst>
                  <a:gd name="adj1" fmla="val 6901110"/>
                  <a:gd name="adj2" fmla="val 16872362"/>
                  <a:gd name="adj3" fmla="val 4997"/>
                </a:avLst>
              </a:prstGeom>
              <a:gradFill flip="none" rotWithShape="1">
                <a:gsLst>
                  <a:gs pos="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8" name="Half Frame 47">
                <a:extLst>
                  <a:ext uri="{FF2B5EF4-FFF2-40B4-BE49-F238E27FC236}">
                    <a16:creationId xmlns:a16="http://schemas.microsoft.com/office/drawing/2014/main" id="{BE197E03-ED07-ACC7-ABC6-92466B7835F0}"/>
                  </a:ext>
                </a:extLst>
              </p:cNvPr>
              <p:cNvSpPr/>
              <p:nvPr/>
            </p:nvSpPr>
            <p:spPr bwMode="auto">
              <a:xfrm rot="10800000">
                <a:off x="6809096" y="2336678"/>
                <a:ext cx="257179" cy="257179"/>
              </a:xfrm>
              <a:prstGeom prst="halfFrame">
                <a:avLst>
                  <a:gd name="adj1" fmla="val 38976"/>
                  <a:gd name="adj2" fmla="val 38976"/>
                </a:avLst>
              </a:prstGeom>
              <a:gradFill flip="none" rotWithShape="1">
                <a:gsLst>
                  <a:gs pos="100000">
                    <a:srgbClr val="0078D4"/>
                  </a:gs>
                  <a:gs pos="100000">
                    <a:srgbClr val="49C5B1"/>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49" name="Half Frame 48">
                <a:extLst>
                  <a:ext uri="{FF2B5EF4-FFF2-40B4-BE49-F238E27FC236}">
                    <a16:creationId xmlns:a16="http://schemas.microsoft.com/office/drawing/2014/main" id="{C0D10DCE-60CA-040C-C872-3E8EEBCD5C0C}"/>
                  </a:ext>
                </a:extLst>
              </p:cNvPr>
              <p:cNvSpPr/>
              <p:nvPr/>
            </p:nvSpPr>
            <p:spPr bwMode="auto">
              <a:xfrm>
                <a:off x="4907437" y="4537790"/>
                <a:ext cx="257179" cy="257179"/>
              </a:xfrm>
              <a:prstGeom prst="halfFrame">
                <a:avLst>
                  <a:gd name="adj1" fmla="val 38976"/>
                  <a:gd name="adj2" fmla="val 38976"/>
                </a:avLst>
              </a:prstGeom>
              <a:solidFill>
                <a:srgbClr val="B23F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grpSp>
      </p:grpSp>
      <p:sp>
        <p:nvSpPr>
          <p:cNvPr id="2" name="Title 1">
            <a:extLst>
              <a:ext uri="{FF2B5EF4-FFF2-40B4-BE49-F238E27FC236}">
                <a16:creationId xmlns:a16="http://schemas.microsoft.com/office/drawing/2014/main" id="{4D613091-DAD7-2AAE-C8EF-F31C31223C7B}"/>
              </a:ext>
            </a:extLst>
          </p:cNvPr>
          <p:cNvSpPr>
            <a:spLocks noGrp="1"/>
          </p:cNvSpPr>
          <p:nvPr>
            <p:ph type="title" idx="4294967295"/>
          </p:nvPr>
        </p:nvSpPr>
        <p:spPr>
          <a:xfrm>
            <a:off x="588263" y="-1107996"/>
            <a:ext cx="11018520" cy="1107996"/>
          </a:xfrm>
        </p:spPr>
        <p:txBody>
          <a:bodyPr vert="horz" wrap="square" lIns="0" tIns="0" rIns="0" bIns="0" rtlCol="0" anchor="b">
            <a:spAutoFit/>
          </a:bodyPr>
          <a:lstStyle/>
          <a:p>
            <a:r>
              <a:rPr lang="en-US" kern="0" spc="0">
                <a:ln>
                  <a:noFill/>
                </a:ln>
                <a:solidFill>
                  <a:srgbClr val="FFFFFF"/>
                </a:solidFill>
              </a:rPr>
              <a:t>Copilot  Studio</a:t>
            </a:r>
            <a:br>
              <a:rPr lang="en-US" sz="2800" b="1" kern="0" spc="0">
                <a:ln>
                  <a:noFill/>
                </a:ln>
                <a:solidFill>
                  <a:srgbClr val="FFFFFF"/>
                </a:solidFill>
                <a:latin typeface="Segoe UI"/>
              </a:rPr>
            </a:br>
            <a:endParaRPr lang="en-US"/>
          </a:p>
        </p:txBody>
      </p:sp>
    </p:spTree>
    <p:extLst>
      <p:ext uri="{BB962C8B-B14F-4D97-AF65-F5344CB8AC3E}">
        <p14:creationId xmlns:p14="http://schemas.microsoft.com/office/powerpoint/2010/main" val="16446463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250"/>
                                        <p:tgtEl>
                                          <p:spTgt spid="5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fade">
                                      <p:cBhvr>
                                        <p:cTn id="11" dur="250"/>
                                        <p:tgtEl>
                                          <p:spTgt spid="59"/>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250"/>
                                        <p:tgtEl>
                                          <p:spTgt spid="60"/>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fade">
                                      <p:cBhvr>
                                        <p:cTn id="19" dur="250"/>
                                        <p:tgtEl>
                                          <p:spTgt spid="61"/>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fade">
                                      <p:cBhvr>
                                        <p:cTn id="23" dur="250"/>
                                        <p:tgtEl>
                                          <p:spTgt spid="62"/>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fade">
                                      <p:cBhvr>
                                        <p:cTn id="27" dur="250"/>
                                        <p:tgtEl>
                                          <p:spTgt spid="63"/>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485B8-9946-BDD1-E16F-65CCFF08CDB9}"/>
              </a:ext>
            </a:extLst>
          </p:cNvPr>
          <p:cNvSpPr>
            <a:spLocks noGrp="1"/>
          </p:cNvSpPr>
          <p:nvPr>
            <p:ph type="title"/>
          </p:nvPr>
        </p:nvSpPr>
        <p:spPr/>
        <p:txBody>
          <a:bodyPr/>
          <a:lstStyle/>
          <a:p>
            <a:r>
              <a:rPr lang="en-US"/>
              <a:t>Example use cases to build copilots today:</a:t>
            </a:r>
          </a:p>
        </p:txBody>
      </p:sp>
      <p:grpSp>
        <p:nvGrpSpPr>
          <p:cNvPr id="82" name="Group 81">
            <a:extLst>
              <a:ext uri="{FF2B5EF4-FFF2-40B4-BE49-F238E27FC236}">
                <a16:creationId xmlns:a16="http://schemas.microsoft.com/office/drawing/2014/main" id="{66C80820-D593-7441-E0E1-79E4A1A0E712}"/>
              </a:ext>
            </a:extLst>
          </p:cNvPr>
          <p:cNvGrpSpPr/>
          <p:nvPr/>
        </p:nvGrpSpPr>
        <p:grpSpPr>
          <a:xfrm>
            <a:off x="804163" y="1232478"/>
            <a:ext cx="10771184" cy="5255621"/>
            <a:chOff x="588263" y="1194378"/>
            <a:chExt cx="10771184" cy="5255621"/>
          </a:xfrm>
        </p:grpSpPr>
        <p:sp>
          <p:nvSpPr>
            <p:cNvPr id="3" name="Rectangle: Rounded Corners 2">
              <a:extLst>
                <a:ext uri="{FF2B5EF4-FFF2-40B4-BE49-F238E27FC236}">
                  <a16:creationId xmlns:a16="http://schemas.microsoft.com/office/drawing/2014/main" id="{4985259D-3D2F-DC80-0770-496890E4564B}"/>
                </a:ext>
                <a:ext uri="{C183D7F6-B498-43B3-948B-1728B52AA6E4}">
                  <adec:decorative xmlns:adec="http://schemas.microsoft.com/office/drawing/2017/decorative" val="0"/>
                </a:ext>
              </a:extLst>
            </p:cNvPr>
            <p:cNvSpPr/>
            <p:nvPr/>
          </p:nvSpPr>
          <p:spPr bwMode="auto">
            <a:xfrm>
              <a:off x="588263" y="1194956"/>
              <a:ext cx="1493138" cy="365796"/>
            </a:xfrm>
            <a:prstGeom prst="roundRect">
              <a:avLst>
                <a:gd name="adj" fmla="val 31242"/>
              </a:avLst>
            </a:prstGeom>
            <a:noFill/>
            <a:ln w="19050" cap="flat">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90210">
                        <a:srgbClr val="FFFFFF"/>
                      </a:gs>
                      <a:gs pos="74126">
                        <a:srgbClr val="FFFFFF"/>
                      </a:gs>
                    </a:gsLst>
                    <a:path path="circle">
                      <a:fillToRect l="100000" b="100000"/>
                    </a:path>
                  </a:gradFill>
                  <a:effectLst/>
                  <a:uLnTx/>
                  <a:uFillTx/>
                  <a:latin typeface="Segoe UI Variable Small" pitchFamily="2" charset="0"/>
                  <a:ea typeface="+mn-ea"/>
                  <a:cs typeface="Segoe UI" pitchFamily="34" charset="0"/>
                </a:rPr>
                <a:t>B2C</a:t>
              </a:r>
            </a:p>
          </p:txBody>
        </p:sp>
        <p:sp>
          <p:nvSpPr>
            <p:cNvPr id="4" name="Rectangle: Rounded Corners 3">
              <a:extLst>
                <a:ext uri="{FF2B5EF4-FFF2-40B4-BE49-F238E27FC236}">
                  <a16:creationId xmlns:a16="http://schemas.microsoft.com/office/drawing/2014/main" id="{AD970E0F-32E7-E771-7E5A-45BC1C51BB42}"/>
                </a:ext>
                <a:ext uri="{C183D7F6-B498-43B3-948B-1728B52AA6E4}">
                  <adec:decorative xmlns:adec="http://schemas.microsoft.com/office/drawing/2017/decorative" val="0"/>
                </a:ext>
              </a:extLst>
            </p:cNvPr>
            <p:cNvSpPr/>
            <p:nvPr/>
          </p:nvSpPr>
          <p:spPr bwMode="auto">
            <a:xfrm>
              <a:off x="4161065" y="1194378"/>
              <a:ext cx="1493138" cy="365796"/>
            </a:xfrm>
            <a:prstGeom prst="roundRect">
              <a:avLst>
                <a:gd name="adj" fmla="val 31242"/>
              </a:avLst>
            </a:prstGeom>
            <a:noFill/>
            <a:ln w="19050" cap="flat">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90210">
                        <a:srgbClr val="FFFFFF"/>
                      </a:gs>
                      <a:gs pos="74126">
                        <a:srgbClr val="FFFFFF"/>
                      </a:gs>
                    </a:gsLst>
                    <a:path path="circle">
                      <a:fillToRect l="100000" b="100000"/>
                    </a:path>
                  </a:gradFill>
                  <a:effectLst/>
                  <a:uLnTx/>
                  <a:uFillTx/>
                  <a:latin typeface="Segoe UI Variable Small" pitchFamily="2" charset="0"/>
                  <a:ea typeface="+mn-ea"/>
                  <a:cs typeface="Segoe UI" pitchFamily="34" charset="0"/>
                </a:rPr>
                <a:t>B2B</a:t>
              </a:r>
            </a:p>
          </p:txBody>
        </p:sp>
        <p:sp>
          <p:nvSpPr>
            <p:cNvPr id="5" name="Rectangle: Rounded Corners 4">
              <a:extLst>
                <a:ext uri="{FF2B5EF4-FFF2-40B4-BE49-F238E27FC236}">
                  <a16:creationId xmlns:a16="http://schemas.microsoft.com/office/drawing/2014/main" id="{CB5029CD-EF88-8276-CF38-3D5D9791D26C}"/>
                </a:ext>
                <a:ext uri="{C183D7F6-B498-43B3-948B-1728B52AA6E4}">
                  <adec:decorative xmlns:adec="http://schemas.microsoft.com/office/drawing/2017/decorative" val="0"/>
                </a:ext>
              </a:extLst>
            </p:cNvPr>
            <p:cNvSpPr/>
            <p:nvPr/>
          </p:nvSpPr>
          <p:spPr bwMode="auto">
            <a:xfrm>
              <a:off x="7713465" y="1194378"/>
              <a:ext cx="1493138" cy="365796"/>
            </a:xfrm>
            <a:prstGeom prst="roundRect">
              <a:avLst>
                <a:gd name="adj" fmla="val 31242"/>
              </a:avLst>
            </a:prstGeom>
            <a:noFill/>
            <a:ln w="19050" cap="flat">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gradFill>
                    <a:gsLst>
                      <a:gs pos="90210">
                        <a:srgbClr val="FFFFFF"/>
                      </a:gs>
                      <a:gs pos="74126">
                        <a:srgbClr val="FFFFFF"/>
                      </a:gs>
                    </a:gsLst>
                    <a:path path="circle">
                      <a:fillToRect l="100000" b="100000"/>
                    </a:path>
                  </a:gradFill>
                  <a:effectLst/>
                  <a:uLnTx/>
                  <a:uFillTx/>
                  <a:latin typeface="Segoe UI Variable Small" pitchFamily="2" charset="0"/>
                  <a:ea typeface="+mn-ea"/>
                  <a:cs typeface="Segoe UI" pitchFamily="34" charset="0"/>
                </a:rPr>
                <a:t>B2E</a:t>
              </a:r>
            </a:p>
          </p:txBody>
        </p:sp>
        <p:sp>
          <p:nvSpPr>
            <p:cNvPr id="6" name="TextBox 5">
              <a:extLst>
                <a:ext uri="{FF2B5EF4-FFF2-40B4-BE49-F238E27FC236}">
                  <a16:creationId xmlns:a16="http://schemas.microsoft.com/office/drawing/2014/main" id="{8B59B847-62F8-E143-939E-6B400ABE5D88}"/>
                </a:ext>
              </a:extLst>
            </p:cNvPr>
            <p:cNvSpPr txBox="1"/>
            <p:nvPr/>
          </p:nvSpPr>
          <p:spPr>
            <a:xfrm>
              <a:off x="588263" y="1678463"/>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Customer Support</a:t>
              </a:r>
            </a:p>
          </p:txBody>
        </p:sp>
        <p:sp>
          <p:nvSpPr>
            <p:cNvPr id="7" name="Text Placeholder 2">
              <a:extLst>
                <a:ext uri="{FF2B5EF4-FFF2-40B4-BE49-F238E27FC236}">
                  <a16:creationId xmlns:a16="http://schemas.microsoft.com/office/drawing/2014/main" id="{CD79202A-56A7-E6B6-5F16-39B290BE461B}"/>
                </a:ext>
              </a:extLst>
            </p:cNvPr>
            <p:cNvSpPr txBox="1">
              <a:spLocks/>
            </p:cNvSpPr>
            <p:nvPr/>
          </p:nvSpPr>
          <p:spPr>
            <a:xfrm>
              <a:off x="588263" y="2033826"/>
              <a:ext cx="2903350" cy="861774"/>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Handle routine customer inquiries, providing instant responses and freeing up human agents for more complex issues.</a:t>
              </a:r>
            </a:p>
          </p:txBody>
        </p:sp>
        <p:cxnSp>
          <p:nvCxnSpPr>
            <p:cNvPr id="8" name="!!Straight Connector 49">
              <a:extLst>
                <a:ext uri="{FF2B5EF4-FFF2-40B4-BE49-F238E27FC236}">
                  <a16:creationId xmlns:a16="http://schemas.microsoft.com/office/drawing/2014/main" id="{3A1158BE-3196-F368-2D1B-14FED9FA15D9}"/>
                </a:ext>
                <a:ext uri="{C183D7F6-B498-43B3-948B-1728B52AA6E4}">
                  <adec:decorative xmlns:adec="http://schemas.microsoft.com/office/drawing/2017/decorative" val="1"/>
                </a:ext>
              </a:extLst>
            </p:cNvPr>
            <p:cNvCxnSpPr>
              <a:cxnSpLocks/>
            </p:cNvCxnSpPr>
            <p:nvPr/>
          </p:nvCxnSpPr>
          <p:spPr>
            <a:xfrm>
              <a:off x="3804316" y="1505017"/>
              <a:ext cx="0" cy="4743383"/>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13" name="!!Straight Connector 49">
              <a:extLst>
                <a:ext uri="{FF2B5EF4-FFF2-40B4-BE49-F238E27FC236}">
                  <a16:creationId xmlns:a16="http://schemas.microsoft.com/office/drawing/2014/main" id="{5CB50FDF-EC08-431F-8327-09A00AF7E290}"/>
                </a:ext>
                <a:ext uri="{C183D7F6-B498-43B3-948B-1728B52AA6E4}">
                  <adec:decorative xmlns:adec="http://schemas.microsoft.com/office/drawing/2017/decorative" val="1"/>
                </a:ext>
              </a:extLst>
            </p:cNvPr>
            <p:cNvCxnSpPr>
              <a:cxnSpLocks/>
            </p:cNvCxnSpPr>
            <p:nvPr/>
          </p:nvCxnSpPr>
          <p:spPr>
            <a:xfrm>
              <a:off x="7371684" y="1505017"/>
              <a:ext cx="0" cy="4743383"/>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4" name="Rectangle: Rounded Corners 6">
              <a:extLst>
                <a:ext uri="{FF2B5EF4-FFF2-40B4-BE49-F238E27FC236}">
                  <a16:creationId xmlns:a16="http://schemas.microsoft.com/office/drawing/2014/main" id="{CEC81760-CDB9-E8E9-FDC1-4085F86B2E4D}"/>
                </a:ext>
                <a:ext uri="{C183D7F6-B498-43B3-948B-1728B52AA6E4}">
                  <adec:decorative xmlns:adec="http://schemas.microsoft.com/office/drawing/2017/decorative" val="1"/>
                </a:ext>
              </a:extLst>
            </p:cNvPr>
            <p:cNvSpPr/>
            <p:nvPr/>
          </p:nvSpPr>
          <p:spPr bwMode="auto">
            <a:xfrm>
              <a:off x="588263" y="3224353"/>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E77D46A-F391-EBC5-7FFC-C770F1905849}"/>
                </a:ext>
              </a:extLst>
            </p:cNvPr>
            <p:cNvGrpSpPr/>
            <p:nvPr/>
          </p:nvGrpSpPr>
          <p:grpSpPr>
            <a:xfrm>
              <a:off x="844245" y="3749154"/>
              <a:ext cx="2402081" cy="141171"/>
              <a:chOff x="844245" y="4354030"/>
              <a:chExt cx="2402081" cy="141171"/>
            </a:xfrm>
          </p:grpSpPr>
          <p:pic>
            <p:nvPicPr>
              <p:cNvPr id="15" name="Graphic 14">
                <a:extLst>
                  <a:ext uri="{FF2B5EF4-FFF2-40B4-BE49-F238E27FC236}">
                    <a16:creationId xmlns:a16="http://schemas.microsoft.com/office/drawing/2014/main" id="{F5B3543E-4CD2-7D52-2FD4-76F5B573B2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16" name="Graphic 15">
                <a:extLst>
                  <a:ext uri="{FF2B5EF4-FFF2-40B4-BE49-F238E27FC236}">
                    <a16:creationId xmlns:a16="http://schemas.microsoft.com/office/drawing/2014/main" id="{ADAAFFD5-A564-EA67-DB8D-55CD929E02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17" name="Graphic 16">
                <a:extLst>
                  <a:ext uri="{FF2B5EF4-FFF2-40B4-BE49-F238E27FC236}">
                    <a16:creationId xmlns:a16="http://schemas.microsoft.com/office/drawing/2014/main" id="{47E5A86F-975A-B6DE-09AC-10CE95BB6F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18" name="Title 1">
              <a:extLst>
                <a:ext uri="{FF2B5EF4-FFF2-40B4-BE49-F238E27FC236}">
                  <a16:creationId xmlns:a16="http://schemas.microsoft.com/office/drawing/2014/main" id="{1D59FA54-EB66-3B23-FDD7-511782AD4ABB}"/>
                </a:ext>
              </a:extLst>
            </p:cNvPr>
            <p:cNvSpPr txBox="1">
              <a:spLocks/>
            </p:cNvSpPr>
            <p:nvPr/>
          </p:nvSpPr>
          <p:spPr>
            <a:xfrm>
              <a:off x="729945" y="3313282"/>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How do I return a product?</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How do I reset my account information?</a:t>
              </a:r>
            </a:p>
          </p:txBody>
        </p:sp>
        <p:sp>
          <p:nvSpPr>
            <p:cNvPr id="19" name="TextBox 18">
              <a:extLst>
                <a:ext uri="{FF2B5EF4-FFF2-40B4-BE49-F238E27FC236}">
                  <a16:creationId xmlns:a16="http://schemas.microsoft.com/office/drawing/2014/main" id="{C39FB488-8E6D-8B34-2E5C-445DED7A9D80}"/>
                </a:ext>
              </a:extLst>
            </p:cNvPr>
            <p:cNvSpPr txBox="1"/>
            <p:nvPr/>
          </p:nvSpPr>
          <p:spPr>
            <a:xfrm>
              <a:off x="588263" y="2981871"/>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your copilot</a:t>
              </a:r>
            </a:p>
          </p:txBody>
        </p:sp>
        <p:sp>
          <p:nvSpPr>
            <p:cNvPr id="20" name="TextBox 19">
              <a:extLst>
                <a:ext uri="{FF2B5EF4-FFF2-40B4-BE49-F238E27FC236}">
                  <a16:creationId xmlns:a16="http://schemas.microsoft.com/office/drawing/2014/main" id="{516D845C-823F-CDF7-0CEA-C10E481278A0}"/>
                </a:ext>
              </a:extLst>
            </p:cNvPr>
            <p:cNvSpPr txBox="1"/>
            <p:nvPr/>
          </p:nvSpPr>
          <p:spPr>
            <a:xfrm>
              <a:off x="588263" y="4215486"/>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Products/Services</a:t>
              </a:r>
            </a:p>
          </p:txBody>
        </p:sp>
        <p:sp>
          <p:nvSpPr>
            <p:cNvPr id="21" name="Text Placeholder 2">
              <a:extLst>
                <a:ext uri="{FF2B5EF4-FFF2-40B4-BE49-F238E27FC236}">
                  <a16:creationId xmlns:a16="http://schemas.microsoft.com/office/drawing/2014/main" id="{5BEE50A4-623C-4373-F4F5-A4D83B1BA546}"/>
                </a:ext>
              </a:extLst>
            </p:cNvPr>
            <p:cNvSpPr txBox="1">
              <a:spLocks/>
            </p:cNvSpPr>
            <p:nvPr/>
          </p:nvSpPr>
          <p:spPr>
            <a:xfrm>
              <a:off x="588263" y="4570849"/>
              <a:ext cx="2903350" cy="64633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Assist customers with product and service discovery based off your website.</a:t>
              </a:r>
            </a:p>
          </p:txBody>
        </p:sp>
        <p:sp>
          <p:nvSpPr>
            <p:cNvPr id="23" name="Rectangle: Rounded Corners 6">
              <a:extLst>
                <a:ext uri="{FF2B5EF4-FFF2-40B4-BE49-F238E27FC236}">
                  <a16:creationId xmlns:a16="http://schemas.microsoft.com/office/drawing/2014/main" id="{70BD2709-5932-B4DF-5591-A02847660444}"/>
                </a:ext>
                <a:ext uri="{C183D7F6-B498-43B3-948B-1728B52AA6E4}">
                  <adec:decorative xmlns:adec="http://schemas.microsoft.com/office/drawing/2017/decorative" val="1"/>
                </a:ext>
              </a:extLst>
            </p:cNvPr>
            <p:cNvSpPr/>
            <p:nvPr/>
          </p:nvSpPr>
          <p:spPr bwMode="auto">
            <a:xfrm>
              <a:off x="594448" y="5544832"/>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AB716AA9-B0D2-9BA3-ADAD-8CB4A64B4E4E}"/>
                </a:ext>
              </a:extLst>
            </p:cNvPr>
            <p:cNvGrpSpPr/>
            <p:nvPr/>
          </p:nvGrpSpPr>
          <p:grpSpPr>
            <a:xfrm>
              <a:off x="850430" y="6069633"/>
              <a:ext cx="2402081" cy="141171"/>
              <a:chOff x="844245" y="4354030"/>
              <a:chExt cx="2402081" cy="141171"/>
            </a:xfrm>
          </p:grpSpPr>
          <p:pic>
            <p:nvPicPr>
              <p:cNvPr id="25" name="Graphic 24">
                <a:extLst>
                  <a:ext uri="{FF2B5EF4-FFF2-40B4-BE49-F238E27FC236}">
                    <a16:creationId xmlns:a16="http://schemas.microsoft.com/office/drawing/2014/main" id="{DD27CA6B-D6E0-4DF2-4157-61FB4B243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26" name="Graphic 25">
                <a:extLst>
                  <a:ext uri="{FF2B5EF4-FFF2-40B4-BE49-F238E27FC236}">
                    <a16:creationId xmlns:a16="http://schemas.microsoft.com/office/drawing/2014/main" id="{724C6345-A72D-AC21-A583-499236764B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27" name="Graphic 26">
                <a:extLst>
                  <a:ext uri="{FF2B5EF4-FFF2-40B4-BE49-F238E27FC236}">
                    <a16:creationId xmlns:a16="http://schemas.microsoft.com/office/drawing/2014/main" id="{CDB029A2-8FA6-F3F1-1D21-16075DA9C7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28" name="Title 1">
              <a:extLst>
                <a:ext uri="{FF2B5EF4-FFF2-40B4-BE49-F238E27FC236}">
                  <a16:creationId xmlns:a16="http://schemas.microsoft.com/office/drawing/2014/main" id="{BA46572E-1689-08BE-2A25-54AE1373A75D}"/>
                </a:ext>
              </a:extLst>
            </p:cNvPr>
            <p:cNvSpPr txBox="1">
              <a:spLocks/>
            </p:cNvSpPr>
            <p:nvPr/>
          </p:nvSpPr>
          <p:spPr>
            <a:xfrm>
              <a:off x="736130" y="5633761"/>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What is the latest laptop? Can I fit it in my 15” backpack?</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p:txBody>
        </p:sp>
        <p:sp>
          <p:nvSpPr>
            <p:cNvPr id="29" name="TextBox 28">
              <a:extLst>
                <a:ext uri="{FF2B5EF4-FFF2-40B4-BE49-F238E27FC236}">
                  <a16:creationId xmlns:a16="http://schemas.microsoft.com/office/drawing/2014/main" id="{DCFCB896-106C-5AB7-BA24-DC0497235C2A}"/>
                </a:ext>
              </a:extLst>
            </p:cNvPr>
            <p:cNvSpPr txBox="1"/>
            <p:nvPr/>
          </p:nvSpPr>
          <p:spPr>
            <a:xfrm>
              <a:off x="594448" y="5302350"/>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your copilot</a:t>
              </a:r>
            </a:p>
          </p:txBody>
        </p:sp>
        <p:sp>
          <p:nvSpPr>
            <p:cNvPr id="30" name="TextBox 29">
              <a:extLst>
                <a:ext uri="{FF2B5EF4-FFF2-40B4-BE49-F238E27FC236}">
                  <a16:creationId xmlns:a16="http://schemas.microsoft.com/office/drawing/2014/main" id="{D4C7203F-3DD9-D96B-6FAF-E09721A1C492}"/>
                </a:ext>
              </a:extLst>
            </p:cNvPr>
            <p:cNvSpPr txBox="1"/>
            <p:nvPr/>
          </p:nvSpPr>
          <p:spPr>
            <a:xfrm>
              <a:off x="4152283" y="1678463"/>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Supplier Interaction</a:t>
              </a:r>
            </a:p>
          </p:txBody>
        </p:sp>
        <p:sp>
          <p:nvSpPr>
            <p:cNvPr id="31" name="Text Placeholder 2">
              <a:extLst>
                <a:ext uri="{FF2B5EF4-FFF2-40B4-BE49-F238E27FC236}">
                  <a16:creationId xmlns:a16="http://schemas.microsoft.com/office/drawing/2014/main" id="{E93C5F23-BB2F-9CE9-668C-C1F2C6E05C82}"/>
                </a:ext>
              </a:extLst>
            </p:cNvPr>
            <p:cNvSpPr txBox="1">
              <a:spLocks/>
            </p:cNvSpPr>
            <p:nvPr/>
          </p:nvSpPr>
          <p:spPr>
            <a:xfrm>
              <a:off x="4152283" y="2033826"/>
              <a:ext cx="2903350" cy="861774"/>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Facilitate communication between businesses and their suppliers, managing orders and track shipments.</a:t>
              </a:r>
            </a:p>
          </p:txBody>
        </p:sp>
        <p:sp>
          <p:nvSpPr>
            <p:cNvPr id="32" name="Rectangle: Rounded Corners 6">
              <a:extLst>
                <a:ext uri="{FF2B5EF4-FFF2-40B4-BE49-F238E27FC236}">
                  <a16:creationId xmlns:a16="http://schemas.microsoft.com/office/drawing/2014/main" id="{F1E19A86-09F7-C9F9-FA0F-F9FC1DAD1AAA}"/>
                </a:ext>
                <a:ext uri="{C183D7F6-B498-43B3-948B-1728B52AA6E4}">
                  <adec:decorative xmlns:adec="http://schemas.microsoft.com/office/drawing/2017/decorative" val="1"/>
                </a:ext>
              </a:extLst>
            </p:cNvPr>
            <p:cNvSpPr/>
            <p:nvPr/>
          </p:nvSpPr>
          <p:spPr bwMode="auto">
            <a:xfrm>
              <a:off x="4152283" y="3224353"/>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3" name="Group 32">
              <a:extLst>
                <a:ext uri="{FF2B5EF4-FFF2-40B4-BE49-F238E27FC236}">
                  <a16:creationId xmlns:a16="http://schemas.microsoft.com/office/drawing/2014/main" id="{DD1EA461-8477-CA9E-047E-221CB43C0F55}"/>
                </a:ext>
              </a:extLst>
            </p:cNvPr>
            <p:cNvGrpSpPr/>
            <p:nvPr/>
          </p:nvGrpSpPr>
          <p:grpSpPr>
            <a:xfrm>
              <a:off x="4408265" y="3749154"/>
              <a:ext cx="2402081" cy="141171"/>
              <a:chOff x="844245" y="4354030"/>
              <a:chExt cx="2402081" cy="141171"/>
            </a:xfrm>
          </p:grpSpPr>
          <p:pic>
            <p:nvPicPr>
              <p:cNvPr id="34" name="Graphic 33">
                <a:extLst>
                  <a:ext uri="{FF2B5EF4-FFF2-40B4-BE49-F238E27FC236}">
                    <a16:creationId xmlns:a16="http://schemas.microsoft.com/office/drawing/2014/main" id="{435AE373-F3C5-9B4E-1AFC-D17A199654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35" name="Graphic 34">
                <a:extLst>
                  <a:ext uri="{FF2B5EF4-FFF2-40B4-BE49-F238E27FC236}">
                    <a16:creationId xmlns:a16="http://schemas.microsoft.com/office/drawing/2014/main" id="{CB03320A-6C65-6146-A9E4-B47834A50A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36" name="Graphic 35">
                <a:extLst>
                  <a:ext uri="{FF2B5EF4-FFF2-40B4-BE49-F238E27FC236}">
                    <a16:creationId xmlns:a16="http://schemas.microsoft.com/office/drawing/2014/main" id="{4C9666C2-193A-F43F-3CCF-AC0780ABC1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37" name="Title 1">
              <a:extLst>
                <a:ext uri="{FF2B5EF4-FFF2-40B4-BE49-F238E27FC236}">
                  <a16:creationId xmlns:a16="http://schemas.microsoft.com/office/drawing/2014/main" id="{3B9FFC9C-7956-128E-FAF5-A3E6AC6AD970}"/>
                </a:ext>
              </a:extLst>
            </p:cNvPr>
            <p:cNvSpPr txBox="1">
              <a:spLocks/>
            </p:cNvSpPr>
            <p:nvPr/>
          </p:nvSpPr>
          <p:spPr>
            <a:xfrm>
              <a:off x="4293965" y="3313282"/>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What’s the status of our latest component order?</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p:txBody>
        </p:sp>
        <p:sp>
          <p:nvSpPr>
            <p:cNvPr id="38" name="TextBox 37">
              <a:extLst>
                <a:ext uri="{FF2B5EF4-FFF2-40B4-BE49-F238E27FC236}">
                  <a16:creationId xmlns:a16="http://schemas.microsoft.com/office/drawing/2014/main" id="{0A3F19B6-A863-6C73-C0C2-D15CD35B0805}"/>
                </a:ext>
              </a:extLst>
            </p:cNvPr>
            <p:cNvSpPr txBox="1"/>
            <p:nvPr/>
          </p:nvSpPr>
          <p:spPr>
            <a:xfrm>
              <a:off x="4152283" y="2981871"/>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your copilot</a:t>
              </a:r>
            </a:p>
          </p:txBody>
        </p:sp>
        <p:sp>
          <p:nvSpPr>
            <p:cNvPr id="39" name="TextBox 38">
              <a:extLst>
                <a:ext uri="{FF2B5EF4-FFF2-40B4-BE49-F238E27FC236}">
                  <a16:creationId xmlns:a16="http://schemas.microsoft.com/office/drawing/2014/main" id="{7628F12B-618A-A287-7F07-6CAE8CB98DBF}"/>
                </a:ext>
              </a:extLst>
            </p:cNvPr>
            <p:cNvSpPr txBox="1"/>
            <p:nvPr/>
          </p:nvSpPr>
          <p:spPr>
            <a:xfrm>
              <a:off x="4152283" y="4215486"/>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Lead qualification</a:t>
              </a:r>
            </a:p>
          </p:txBody>
        </p:sp>
        <p:sp>
          <p:nvSpPr>
            <p:cNvPr id="40" name="Text Placeholder 2">
              <a:extLst>
                <a:ext uri="{FF2B5EF4-FFF2-40B4-BE49-F238E27FC236}">
                  <a16:creationId xmlns:a16="http://schemas.microsoft.com/office/drawing/2014/main" id="{64D06BD4-E114-7E8A-D07F-AA46D55B6B38}"/>
                </a:ext>
              </a:extLst>
            </p:cNvPr>
            <p:cNvSpPr txBox="1">
              <a:spLocks/>
            </p:cNvSpPr>
            <p:nvPr/>
          </p:nvSpPr>
          <p:spPr>
            <a:xfrm>
              <a:off x="4152283" y="4570849"/>
              <a:ext cx="2903350" cy="64633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Qualify leads by asking relevant questions and then route them to the appropriate sales representative.</a:t>
              </a:r>
            </a:p>
          </p:txBody>
        </p:sp>
        <p:sp>
          <p:nvSpPr>
            <p:cNvPr id="41" name="Rectangle: Rounded Corners 6">
              <a:extLst>
                <a:ext uri="{FF2B5EF4-FFF2-40B4-BE49-F238E27FC236}">
                  <a16:creationId xmlns:a16="http://schemas.microsoft.com/office/drawing/2014/main" id="{1E182A74-530F-9BBF-87B8-1F474BDF0238}"/>
                </a:ext>
                <a:ext uri="{C183D7F6-B498-43B3-948B-1728B52AA6E4}">
                  <adec:decorative xmlns:adec="http://schemas.microsoft.com/office/drawing/2017/decorative" val="1"/>
                </a:ext>
              </a:extLst>
            </p:cNvPr>
            <p:cNvSpPr/>
            <p:nvPr/>
          </p:nvSpPr>
          <p:spPr bwMode="auto">
            <a:xfrm>
              <a:off x="4158468" y="5544832"/>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2" name="Group 41">
              <a:extLst>
                <a:ext uri="{FF2B5EF4-FFF2-40B4-BE49-F238E27FC236}">
                  <a16:creationId xmlns:a16="http://schemas.microsoft.com/office/drawing/2014/main" id="{215FED6D-3A88-B362-2206-80A0710DFAC8}"/>
                </a:ext>
              </a:extLst>
            </p:cNvPr>
            <p:cNvGrpSpPr/>
            <p:nvPr/>
          </p:nvGrpSpPr>
          <p:grpSpPr>
            <a:xfrm>
              <a:off x="4414450" y="6069633"/>
              <a:ext cx="2402081" cy="141171"/>
              <a:chOff x="844245" y="4354030"/>
              <a:chExt cx="2402081" cy="141171"/>
            </a:xfrm>
          </p:grpSpPr>
          <p:pic>
            <p:nvPicPr>
              <p:cNvPr id="43" name="Graphic 42">
                <a:extLst>
                  <a:ext uri="{FF2B5EF4-FFF2-40B4-BE49-F238E27FC236}">
                    <a16:creationId xmlns:a16="http://schemas.microsoft.com/office/drawing/2014/main" id="{C61494AE-0FA6-4734-538E-8960595F84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44" name="Graphic 43">
                <a:extLst>
                  <a:ext uri="{FF2B5EF4-FFF2-40B4-BE49-F238E27FC236}">
                    <a16:creationId xmlns:a16="http://schemas.microsoft.com/office/drawing/2014/main" id="{EB306622-5B1F-2581-9AA2-F5CF0E2682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45" name="Graphic 44">
                <a:extLst>
                  <a:ext uri="{FF2B5EF4-FFF2-40B4-BE49-F238E27FC236}">
                    <a16:creationId xmlns:a16="http://schemas.microsoft.com/office/drawing/2014/main" id="{8EF3F347-CFF7-F7BA-3FF5-4217322AD1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46" name="Title 1">
              <a:extLst>
                <a:ext uri="{FF2B5EF4-FFF2-40B4-BE49-F238E27FC236}">
                  <a16:creationId xmlns:a16="http://schemas.microsoft.com/office/drawing/2014/main" id="{14A1C23F-46E5-AB7E-2ACA-009B1D9B48A5}"/>
                </a:ext>
              </a:extLst>
            </p:cNvPr>
            <p:cNvSpPr txBox="1">
              <a:spLocks/>
            </p:cNvSpPr>
            <p:nvPr/>
          </p:nvSpPr>
          <p:spPr>
            <a:xfrm>
              <a:off x="4300150" y="5633761"/>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Can you provide me with information on your bulk pricing for office supplies?</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p:txBody>
        </p:sp>
        <p:sp>
          <p:nvSpPr>
            <p:cNvPr id="47" name="TextBox 46">
              <a:extLst>
                <a:ext uri="{FF2B5EF4-FFF2-40B4-BE49-F238E27FC236}">
                  <a16:creationId xmlns:a16="http://schemas.microsoft.com/office/drawing/2014/main" id="{5C0B6B35-DE59-962B-B17A-F058AA3E140C}"/>
                </a:ext>
              </a:extLst>
            </p:cNvPr>
            <p:cNvSpPr txBox="1"/>
            <p:nvPr/>
          </p:nvSpPr>
          <p:spPr>
            <a:xfrm>
              <a:off x="4158468" y="5302350"/>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your copilot</a:t>
              </a:r>
            </a:p>
          </p:txBody>
        </p:sp>
        <p:sp>
          <p:nvSpPr>
            <p:cNvPr id="57" name="TextBox 56">
              <a:extLst>
                <a:ext uri="{FF2B5EF4-FFF2-40B4-BE49-F238E27FC236}">
                  <a16:creationId xmlns:a16="http://schemas.microsoft.com/office/drawing/2014/main" id="{D914CC9A-0947-0FFB-85C1-4336AE961465}"/>
                </a:ext>
              </a:extLst>
            </p:cNvPr>
            <p:cNvSpPr txBox="1"/>
            <p:nvPr/>
          </p:nvSpPr>
          <p:spPr>
            <a:xfrm>
              <a:off x="7713465" y="1678463"/>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Human Resources</a:t>
              </a:r>
            </a:p>
          </p:txBody>
        </p:sp>
        <p:sp>
          <p:nvSpPr>
            <p:cNvPr id="58" name="Text Placeholder 2">
              <a:extLst>
                <a:ext uri="{FF2B5EF4-FFF2-40B4-BE49-F238E27FC236}">
                  <a16:creationId xmlns:a16="http://schemas.microsoft.com/office/drawing/2014/main" id="{F190806E-3678-4B46-146A-5E5EED004CDD}"/>
                </a:ext>
              </a:extLst>
            </p:cNvPr>
            <p:cNvSpPr txBox="1">
              <a:spLocks/>
            </p:cNvSpPr>
            <p:nvPr/>
          </p:nvSpPr>
          <p:spPr>
            <a:xfrm>
              <a:off x="7713465" y="2033826"/>
              <a:ext cx="2903350" cy="430887"/>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Interface with your ERP/HR systems to simplify processes. </a:t>
              </a:r>
            </a:p>
          </p:txBody>
        </p:sp>
        <p:sp>
          <p:nvSpPr>
            <p:cNvPr id="59" name="Rectangle: Rounded Corners 6">
              <a:extLst>
                <a:ext uri="{FF2B5EF4-FFF2-40B4-BE49-F238E27FC236}">
                  <a16:creationId xmlns:a16="http://schemas.microsoft.com/office/drawing/2014/main" id="{C090C676-8599-C319-C318-052ABE4B1554}"/>
                </a:ext>
                <a:ext uri="{C183D7F6-B498-43B3-948B-1728B52AA6E4}">
                  <adec:decorative xmlns:adec="http://schemas.microsoft.com/office/drawing/2017/decorative" val="1"/>
                </a:ext>
              </a:extLst>
            </p:cNvPr>
            <p:cNvSpPr/>
            <p:nvPr/>
          </p:nvSpPr>
          <p:spPr bwMode="auto">
            <a:xfrm>
              <a:off x="7713465" y="2792553"/>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0" name="Group 59">
              <a:extLst>
                <a:ext uri="{FF2B5EF4-FFF2-40B4-BE49-F238E27FC236}">
                  <a16:creationId xmlns:a16="http://schemas.microsoft.com/office/drawing/2014/main" id="{A968F594-8F47-7408-F327-6F54E59BED85}"/>
                </a:ext>
              </a:extLst>
            </p:cNvPr>
            <p:cNvGrpSpPr/>
            <p:nvPr/>
          </p:nvGrpSpPr>
          <p:grpSpPr>
            <a:xfrm>
              <a:off x="7969447" y="3317354"/>
              <a:ext cx="2402081" cy="141171"/>
              <a:chOff x="844245" y="4354030"/>
              <a:chExt cx="2402081" cy="141171"/>
            </a:xfrm>
          </p:grpSpPr>
          <p:pic>
            <p:nvPicPr>
              <p:cNvPr id="61" name="Graphic 60">
                <a:extLst>
                  <a:ext uri="{FF2B5EF4-FFF2-40B4-BE49-F238E27FC236}">
                    <a16:creationId xmlns:a16="http://schemas.microsoft.com/office/drawing/2014/main" id="{39D180D4-C99B-B65D-6701-601F7126EC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62" name="Graphic 61">
                <a:extLst>
                  <a:ext uri="{FF2B5EF4-FFF2-40B4-BE49-F238E27FC236}">
                    <a16:creationId xmlns:a16="http://schemas.microsoft.com/office/drawing/2014/main" id="{747D5D49-B2FD-BA7C-2633-318C0EE49A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63" name="Graphic 62">
                <a:extLst>
                  <a:ext uri="{FF2B5EF4-FFF2-40B4-BE49-F238E27FC236}">
                    <a16:creationId xmlns:a16="http://schemas.microsoft.com/office/drawing/2014/main" id="{62BF350C-7C11-03F4-0C5B-E54EA2230F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64" name="Title 1">
              <a:extLst>
                <a:ext uri="{FF2B5EF4-FFF2-40B4-BE49-F238E27FC236}">
                  <a16:creationId xmlns:a16="http://schemas.microsoft.com/office/drawing/2014/main" id="{C707BB9C-DEB2-FB6B-BBF0-C48C8CD95968}"/>
                </a:ext>
              </a:extLst>
            </p:cNvPr>
            <p:cNvSpPr txBox="1">
              <a:spLocks/>
            </p:cNvSpPr>
            <p:nvPr/>
          </p:nvSpPr>
          <p:spPr>
            <a:xfrm>
              <a:off x="7855147" y="2881482"/>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Start the onboarding process and required tasks for new colleague</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p:txBody>
        </p:sp>
        <p:sp>
          <p:nvSpPr>
            <p:cNvPr id="65" name="TextBox 64">
              <a:extLst>
                <a:ext uri="{FF2B5EF4-FFF2-40B4-BE49-F238E27FC236}">
                  <a16:creationId xmlns:a16="http://schemas.microsoft.com/office/drawing/2014/main" id="{5594AFCF-1B54-DE31-30F6-B9992F5553DD}"/>
                </a:ext>
              </a:extLst>
            </p:cNvPr>
            <p:cNvSpPr txBox="1"/>
            <p:nvPr/>
          </p:nvSpPr>
          <p:spPr>
            <a:xfrm>
              <a:off x="7713465" y="2550071"/>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your copilot</a:t>
              </a:r>
            </a:p>
          </p:txBody>
        </p:sp>
        <p:sp>
          <p:nvSpPr>
            <p:cNvPr id="66" name="TextBox 65">
              <a:extLst>
                <a:ext uri="{FF2B5EF4-FFF2-40B4-BE49-F238E27FC236}">
                  <a16:creationId xmlns:a16="http://schemas.microsoft.com/office/drawing/2014/main" id="{80227460-651B-5931-71CD-993C8F39358F}"/>
                </a:ext>
              </a:extLst>
            </p:cNvPr>
            <p:cNvSpPr txBox="1"/>
            <p:nvPr/>
          </p:nvSpPr>
          <p:spPr>
            <a:xfrm>
              <a:off x="7713465" y="3783686"/>
              <a:ext cx="2903350" cy="307777"/>
            </a:xfrm>
            <a:prstGeom prst="rect">
              <a:avLst/>
            </a:prstGeom>
            <a:noFill/>
          </p:spPr>
          <p:txBody>
            <a:bodyPr wrap="square" lIns="0" tIns="0" rIns="0" bIns="0">
              <a:spAutoFit/>
            </a:bodyPr>
            <a:lstStyle>
              <a:defPPr>
                <a:defRPr lang="en-US"/>
              </a:defPPr>
              <a:lvl1pPr lvl="0" defTabSz="932472" fontAlgn="base">
                <a:spcBef>
                  <a:spcPct val="0"/>
                </a:spcBef>
                <a:spcAft>
                  <a:spcPct val="0"/>
                </a:spcAft>
                <a:defRPr sz="1600" b="1">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8DC8E8"/>
                  </a:solidFill>
                  <a:effectLst/>
                  <a:uLnTx/>
                  <a:uFillTx/>
                  <a:latin typeface="Segoe Sans Display Semibold" pitchFamily="2" charset="0"/>
                  <a:cs typeface="Segoe Sans Display Semibold" pitchFamily="2" charset="0"/>
                </a:rPr>
                <a:t>Expense Management</a:t>
              </a:r>
            </a:p>
          </p:txBody>
        </p:sp>
        <p:sp>
          <p:nvSpPr>
            <p:cNvPr id="67" name="Text Placeholder 2">
              <a:extLst>
                <a:ext uri="{FF2B5EF4-FFF2-40B4-BE49-F238E27FC236}">
                  <a16:creationId xmlns:a16="http://schemas.microsoft.com/office/drawing/2014/main" id="{38CCBFA6-604D-0352-9374-D76DEBC93C14}"/>
                </a:ext>
              </a:extLst>
            </p:cNvPr>
            <p:cNvSpPr txBox="1">
              <a:spLocks/>
            </p:cNvSpPr>
            <p:nvPr/>
          </p:nvSpPr>
          <p:spPr>
            <a:xfrm>
              <a:off x="7713465" y="4139049"/>
              <a:ext cx="2903350" cy="646331"/>
            </a:xfrm>
            <a:prstGeom prst="rect">
              <a:avLst/>
            </a:prstGeom>
          </p:spPr>
          <p:txBody>
            <a:bodyPr vert="horz" wrap="square" lIns="0" tIns="0" rIns="0" bIns="0" rtlCol="0" anchor="t" anchorCtr="0">
              <a:spAutoFit/>
            </a:bodyPr>
            <a:lstStyle>
              <a:lvl1pPr marL="228600" marR="0" indent="-22860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85263">
                        <a:srgbClr val="D83B01"/>
                      </a:gs>
                      <a:gs pos="58000">
                        <a:srgbClr val="D83B01"/>
                      </a:gs>
                    </a:gsLst>
                    <a:lin ang="186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Interface with your ERP systems to streamline your finance or resource planning processes. </a:t>
              </a:r>
            </a:p>
          </p:txBody>
        </p:sp>
        <p:sp>
          <p:nvSpPr>
            <p:cNvPr id="68" name="Rectangle: Rounded Corners 6">
              <a:extLst>
                <a:ext uri="{FF2B5EF4-FFF2-40B4-BE49-F238E27FC236}">
                  <a16:creationId xmlns:a16="http://schemas.microsoft.com/office/drawing/2014/main" id="{7B98FE60-3DD8-7A8E-DFBB-BB8DF86E8C9F}"/>
                </a:ext>
                <a:ext uri="{C183D7F6-B498-43B3-948B-1728B52AA6E4}">
                  <adec:decorative xmlns:adec="http://schemas.microsoft.com/office/drawing/2017/decorative" val="1"/>
                </a:ext>
              </a:extLst>
            </p:cNvPr>
            <p:cNvSpPr/>
            <p:nvPr/>
          </p:nvSpPr>
          <p:spPr bwMode="auto">
            <a:xfrm>
              <a:off x="7719650" y="5113032"/>
              <a:ext cx="2903350" cy="764038"/>
            </a:xfrm>
            <a:prstGeom prst="roundRect">
              <a:avLst>
                <a:gd name="adj" fmla="val 8425"/>
              </a:avLst>
            </a:prstGeom>
            <a:solidFill>
              <a:srgbClr val="FFFFFF">
                <a:alpha val="16000"/>
              </a:srgbClr>
            </a:solidFill>
            <a:ln w="25400" cap="flat" cmpd="sng" algn="ctr">
              <a:solidFill>
                <a:srgbClr val="3A4953"/>
              </a:solidFill>
              <a:prstDash val="solid"/>
            </a:ln>
            <a:effectLst>
              <a:outerShdw blurRad="300618" dist="16429" dir="2700000" algn="tl" rotWithShape="0">
                <a:prstClr val="black">
                  <a:alpha val="11839"/>
                </a:prstClr>
              </a:outerShdw>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9" name="Group 68">
              <a:extLst>
                <a:ext uri="{FF2B5EF4-FFF2-40B4-BE49-F238E27FC236}">
                  <a16:creationId xmlns:a16="http://schemas.microsoft.com/office/drawing/2014/main" id="{81EF830A-5A74-ABD5-C848-DCAFD07DAFAA}"/>
                </a:ext>
              </a:extLst>
            </p:cNvPr>
            <p:cNvGrpSpPr/>
            <p:nvPr/>
          </p:nvGrpSpPr>
          <p:grpSpPr>
            <a:xfrm>
              <a:off x="7975632" y="5637833"/>
              <a:ext cx="2402081" cy="141171"/>
              <a:chOff x="844245" y="4354030"/>
              <a:chExt cx="2402081" cy="141171"/>
            </a:xfrm>
          </p:grpSpPr>
          <p:pic>
            <p:nvPicPr>
              <p:cNvPr id="70" name="Graphic 69">
                <a:extLst>
                  <a:ext uri="{FF2B5EF4-FFF2-40B4-BE49-F238E27FC236}">
                    <a16:creationId xmlns:a16="http://schemas.microsoft.com/office/drawing/2014/main" id="{24FFCBB7-A6BD-7B5B-0B39-76A3651476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53551" y="4354030"/>
                <a:ext cx="117643" cy="141171"/>
              </a:xfrm>
              <a:prstGeom prst="rect">
                <a:avLst/>
              </a:prstGeom>
            </p:spPr>
          </p:pic>
          <p:pic>
            <p:nvPicPr>
              <p:cNvPr id="71" name="Graphic 70">
                <a:extLst>
                  <a:ext uri="{FF2B5EF4-FFF2-40B4-BE49-F238E27FC236}">
                    <a16:creationId xmlns:a16="http://schemas.microsoft.com/office/drawing/2014/main" id="{F645BCE5-4001-9DE3-B75F-B807E31737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05155" y="4354030"/>
                <a:ext cx="141171" cy="141171"/>
              </a:xfrm>
              <a:prstGeom prst="rect">
                <a:avLst/>
              </a:prstGeom>
            </p:spPr>
          </p:pic>
          <p:pic>
            <p:nvPicPr>
              <p:cNvPr id="72" name="Graphic 71">
                <a:extLst>
                  <a:ext uri="{FF2B5EF4-FFF2-40B4-BE49-F238E27FC236}">
                    <a16:creationId xmlns:a16="http://schemas.microsoft.com/office/drawing/2014/main" id="{6AC70C11-4611-13EB-C9A1-A92C0D1142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4245" y="4363343"/>
                <a:ext cx="117643" cy="117643"/>
              </a:xfrm>
              <a:prstGeom prst="rect">
                <a:avLst/>
              </a:prstGeom>
            </p:spPr>
          </p:pic>
        </p:grpSp>
        <p:sp>
          <p:nvSpPr>
            <p:cNvPr id="73" name="Title 1">
              <a:extLst>
                <a:ext uri="{FF2B5EF4-FFF2-40B4-BE49-F238E27FC236}">
                  <a16:creationId xmlns:a16="http://schemas.microsoft.com/office/drawing/2014/main" id="{EBE628DD-3A3A-2742-23A8-F2629BDE2A92}"/>
                </a:ext>
              </a:extLst>
            </p:cNvPr>
            <p:cNvSpPr txBox="1">
              <a:spLocks/>
            </p:cNvSpPr>
            <p:nvPr/>
          </p:nvSpPr>
          <p:spPr>
            <a:xfrm>
              <a:off x="7861332" y="5201961"/>
              <a:ext cx="2369025" cy="547971"/>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18315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FFFFFF"/>
                  </a:solidFill>
                  <a:effectLst/>
                  <a:uLnTx/>
                  <a:uFillTx/>
                  <a:latin typeface="Segoe UI"/>
                  <a:ea typeface="+mn-ea"/>
                  <a:cs typeface="Segoe UI" pitchFamily="34" charset="0"/>
                </a:rPr>
                <a:t>Send me a list of pending expenses from this week. </a:t>
              </a:r>
              <a:endParaRPr kumimoji="0" lang="en-US" sz="9272" b="0" i="0" u="none" strike="noStrike" kern="1200" cap="none" spc="-129" normalizeH="0" baseline="0" noProof="0">
                <a:ln w="3175">
                  <a:noFill/>
                </a:ln>
                <a:solidFill>
                  <a:srgbClr val="FFFFFF"/>
                </a:solidFill>
                <a:effectLst/>
                <a:uLnTx/>
                <a:uFillTx/>
                <a:latin typeface="Segoe UI Semibold"/>
                <a:ea typeface="+mn-ea"/>
                <a:cs typeface="Segoe UI" pitchFamily="34" charset="0"/>
              </a:endParaRPr>
            </a:p>
          </p:txBody>
        </p:sp>
        <p:sp>
          <p:nvSpPr>
            <p:cNvPr id="74" name="TextBox 73">
              <a:extLst>
                <a:ext uri="{FF2B5EF4-FFF2-40B4-BE49-F238E27FC236}">
                  <a16:creationId xmlns:a16="http://schemas.microsoft.com/office/drawing/2014/main" id="{2027F44C-1E59-032C-6BC2-C98F67C8E281}"/>
                </a:ext>
              </a:extLst>
            </p:cNvPr>
            <p:cNvSpPr txBox="1"/>
            <p:nvPr/>
          </p:nvSpPr>
          <p:spPr>
            <a:xfrm>
              <a:off x="7719650" y="4870550"/>
              <a:ext cx="1908162" cy="1692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8DC8E8"/>
                  </a:solidFill>
                  <a:effectLst/>
                  <a:uLnTx/>
                  <a:uFillTx/>
                  <a:latin typeface="Segoe Sans Display Semibold" pitchFamily="2" charset="0"/>
                  <a:ea typeface="+mn-ea"/>
                  <a:cs typeface="Segoe Sans Display Semibold" pitchFamily="2" charset="0"/>
                </a:rPr>
                <a:t>Ask Copilot</a:t>
              </a:r>
            </a:p>
          </p:txBody>
        </p:sp>
        <p:sp>
          <p:nvSpPr>
            <p:cNvPr id="75" name="TextBox 74">
              <a:extLst>
                <a:ext uri="{FF2B5EF4-FFF2-40B4-BE49-F238E27FC236}">
                  <a16:creationId xmlns:a16="http://schemas.microsoft.com/office/drawing/2014/main" id="{44B4B7E0-214C-3B47-BB64-0AB9C27DAC2C}"/>
                </a:ext>
              </a:extLst>
            </p:cNvPr>
            <p:cNvSpPr txBox="1"/>
            <p:nvPr/>
          </p:nvSpPr>
          <p:spPr>
            <a:xfrm>
              <a:off x="7713465" y="5965251"/>
              <a:ext cx="2963997" cy="48474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a:noFill/>
                  </a:ln>
                  <a:solidFill>
                    <a:srgbClr val="FFFFFF"/>
                  </a:solidFill>
                  <a:effectLst/>
                  <a:uLnTx/>
                  <a:uFillTx/>
                  <a:latin typeface="Segoe UI"/>
                  <a:ea typeface="+mn-ea"/>
                  <a:cs typeface="+mn-cs"/>
                </a:rPr>
                <a:t>An employee can have a Copilot for M365 license and still want a custom copilot. Audiences typically without Copilot for M365 like frontline workers.</a:t>
              </a:r>
            </a:p>
          </p:txBody>
        </p:sp>
        <p:sp>
          <p:nvSpPr>
            <p:cNvPr id="77" name="Right Bracket 76">
              <a:extLst>
                <a:ext uri="{FF2B5EF4-FFF2-40B4-BE49-F238E27FC236}">
                  <a16:creationId xmlns:a16="http://schemas.microsoft.com/office/drawing/2014/main" id="{7C21FAB3-41A1-000F-FCCF-33A8340A9280}"/>
                </a:ext>
              </a:extLst>
            </p:cNvPr>
            <p:cNvSpPr/>
            <p:nvPr/>
          </p:nvSpPr>
          <p:spPr>
            <a:xfrm>
              <a:off x="10808478" y="1729263"/>
              <a:ext cx="130555" cy="1878128"/>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Right Bracket 78">
              <a:extLst>
                <a:ext uri="{FF2B5EF4-FFF2-40B4-BE49-F238E27FC236}">
                  <a16:creationId xmlns:a16="http://schemas.microsoft.com/office/drawing/2014/main" id="{EFF3EB09-E29B-A90E-0B7A-1B467233F42B}"/>
                </a:ext>
              </a:extLst>
            </p:cNvPr>
            <p:cNvSpPr/>
            <p:nvPr/>
          </p:nvSpPr>
          <p:spPr>
            <a:xfrm>
              <a:off x="10814663" y="3835861"/>
              <a:ext cx="118778" cy="2078590"/>
            </a:xfrm>
            <a:prstGeom prst="rightBracket">
              <a:avLst>
                <a:gd name="adj" fmla="val 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TextBox 79">
              <a:extLst>
                <a:ext uri="{FF2B5EF4-FFF2-40B4-BE49-F238E27FC236}">
                  <a16:creationId xmlns:a16="http://schemas.microsoft.com/office/drawing/2014/main" id="{ACFCA0FB-4EE3-8B1E-8ED7-50E8773F6E01}"/>
                </a:ext>
              </a:extLst>
            </p:cNvPr>
            <p:cNvSpPr txBox="1"/>
            <p:nvPr/>
          </p:nvSpPr>
          <p:spPr>
            <a:xfrm>
              <a:off x="11144003" y="1754884"/>
              <a:ext cx="215444" cy="1878128"/>
            </a:xfrm>
            <a:prstGeom prst="rect">
              <a:avLst/>
            </a:prstGeom>
            <a:noFill/>
          </p:spPr>
          <p:txBody>
            <a:bodyPr vert="vert"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your own copilot</a:t>
              </a:r>
            </a:p>
          </p:txBody>
        </p:sp>
        <p:sp>
          <p:nvSpPr>
            <p:cNvPr id="81" name="TextBox 80">
              <a:extLst>
                <a:ext uri="{FF2B5EF4-FFF2-40B4-BE49-F238E27FC236}">
                  <a16:creationId xmlns:a16="http://schemas.microsoft.com/office/drawing/2014/main" id="{1953F2A9-59C0-EA01-683D-41BFD2960B17}"/>
                </a:ext>
              </a:extLst>
            </p:cNvPr>
            <p:cNvSpPr txBox="1"/>
            <p:nvPr/>
          </p:nvSpPr>
          <p:spPr>
            <a:xfrm>
              <a:off x="11144003" y="3931486"/>
              <a:ext cx="215444" cy="1878128"/>
            </a:xfrm>
            <a:prstGeom prst="rect">
              <a:avLst/>
            </a:prstGeom>
            <a:noFill/>
          </p:spPr>
          <p:txBody>
            <a:bodyPr vert="vert"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Extensibility</a:t>
              </a:r>
            </a:p>
          </p:txBody>
        </p:sp>
      </p:grpSp>
    </p:spTree>
    <p:extLst>
      <p:ext uri="{BB962C8B-B14F-4D97-AF65-F5344CB8AC3E}">
        <p14:creationId xmlns:p14="http://schemas.microsoft.com/office/powerpoint/2010/main" val="12483204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B49EBB31-BFF3-1650-7F0C-60DC3CFAE72F}"/>
              </a:ext>
            </a:extLst>
          </p:cNvPr>
          <p:cNvSpPr/>
          <p:nvPr/>
        </p:nvSpPr>
        <p:spPr bwMode="auto">
          <a:xfrm>
            <a:off x="0" y="0"/>
            <a:ext cx="12192000" cy="2805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9" name="Rectangle: Top Corners Rounded 1028">
            <a:extLst>
              <a:ext uri="{FF2B5EF4-FFF2-40B4-BE49-F238E27FC236}">
                <a16:creationId xmlns:a16="http://schemas.microsoft.com/office/drawing/2014/main" id="{E7D6B360-3C48-10A0-F5FD-9993C8496D99}"/>
              </a:ext>
            </a:extLst>
          </p:cNvPr>
          <p:cNvSpPr/>
          <p:nvPr/>
        </p:nvSpPr>
        <p:spPr bwMode="auto">
          <a:xfrm rot="16200000">
            <a:off x="3756837" y="-2034366"/>
            <a:ext cx="5082366" cy="11787965"/>
          </a:xfrm>
          <a:prstGeom prst="round2SameRect">
            <a:avLst>
              <a:gd name="adj1" fmla="val 3299"/>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3" name="Rectangle: Top Corners Rounded 1032">
            <a:extLst>
              <a:ext uri="{FF2B5EF4-FFF2-40B4-BE49-F238E27FC236}">
                <a16:creationId xmlns:a16="http://schemas.microsoft.com/office/drawing/2014/main" id="{D2D41686-8B71-C0E8-1631-30675237F77C}"/>
              </a:ext>
            </a:extLst>
          </p:cNvPr>
          <p:cNvSpPr/>
          <p:nvPr/>
        </p:nvSpPr>
        <p:spPr bwMode="auto">
          <a:xfrm rot="16200000">
            <a:off x="8089894" y="886457"/>
            <a:ext cx="4718107" cy="3476166"/>
          </a:xfrm>
          <a:prstGeom prst="round2SameRect">
            <a:avLst>
              <a:gd name="adj1" fmla="val 11031"/>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76A57F11-9C91-72B4-E4DB-9186D4B096E0}"/>
              </a:ext>
            </a:extLst>
          </p:cNvPr>
          <p:cNvSpPr>
            <a:spLocks noGrp="1"/>
          </p:cNvSpPr>
          <p:nvPr>
            <p:ph type="title"/>
          </p:nvPr>
        </p:nvSpPr>
        <p:spPr/>
        <p:txBody>
          <a:bodyPr/>
          <a:lstStyle/>
          <a:p>
            <a:r>
              <a:rPr kumimoji="0" lang="en-US" sz="3600" b="0" i="0" u="none" strike="noStrike" kern="1200" cap="none" spc="-50" normalizeH="0" baseline="0" noProof="0">
                <a:ln w="3175">
                  <a:noFill/>
                </a:ln>
                <a:effectLst/>
                <a:uLnTx/>
                <a:uFillTx/>
                <a:latin typeface="Segoe UI Semibold"/>
                <a:ea typeface="+mn-ea"/>
                <a:cs typeface="Segoe UI"/>
              </a:rPr>
              <a:t>Generative AI is changing bot building</a:t>
            </a:r>
            <a:endParaRPr lang="en-US"/>
          </a:p>
        </p:txBody>
      </p:sp>
      <p:grpSp>
        <p:nvGrpSpPr>
          <p:cNvPr id="124" name="Group 123">
            <a:extLst>
              <a:ext uri="{FF2B5EF4-FFF2-40B4-BE49-F238E27FC236}">
                <a16:creationId xmlns:a16="http://schemas.microsoft.com/office/drawing/2014/main" id="{53DEFD43-3F5C-D763-09DD-D83102136392}"/>
              </a:ext>
            </a:extLst>
          </p:cNvPr>
          <p:cNvGrpSpPr/>
          <p:nvPr/>
        </p:nvGrpSpPr>
        <p:grpSpPr>
          <a:xfrm>
            <a:off x="626835" y="1875203"/>
            <a:ext cx="8887078" cy="4432458"/>
            <a:chOff x="810810" y="1434621"/>
            <a:chExt cx="10149586" cy="5062137"/>
          </a:xfrm>
        </p:grpSpPr>
        <p:sp>
          <p:nvSpPr>
            <p:cNvPr id="104" name="Graphic 4">
              <a:extLst>
                <a:ext uri="{FF2B5EF4-FFF2-40B4-BE49-F238E27FC236}">
                  <a16:creationId xmlns:a16="http://schemas.microsoft.com/office/drawing/2014/main" id="{60D3D2F3-EE9D-6262-E4AC-F4972679A3D6}"/>
                </a:ext>
              </a:extLst>
            </p:cNvPr>
            <p:cNvSpPr/>
            <p:nvPr/>
          </p:nvSpPr>
          <p:spPr>
            <a:xfrm>
              <a:off x="1231604" y="1434621"/>
              <a:ext cx="9728791" cy="4690666"/>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gradFill flip="none" rotWithShape="1">
              <a:gsLst>
                <a:gs pos="0">
                  <a:srgbClr val="0B556A"/>
                </a:gs>
                <a:gs pos="46000">
                  <a:srgbClr val="4CCBED"/>
                </a:gs>
              </a:gsLst>
              <a:lin ang="0" scaled="1"/>
              <a:tileRect/>
            </a:gradFill>
            <a:ln w="2123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3819EED4-C776-CD14-57AF-06909A997D2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78851" b="371"/>
            <a:stretch/>
          </p:blipFill>
          <p:spPr>
            <a:xfrm>
              <a:off x="1223548" y="1444348"/>
              <a:ext cx="2057521" cy="4679629"/>
            </a:xfrm>
            <a:prstGeom prst="rect">
              <a:avLst/>
            </a:prstGeom>
          </p:spPr>
        </p:pic>
        <p:pic>
          <p:nvPicPr>
            <p:cNvPr id="108" name="Graphic 107">
              <a:extLst>
                <a:ext uri="{FF2B5EF4-FFF2-40B4-BE49-F238E27FC236}">
                  <a16:creationId xmlns:a16="http://schemas.microsoft.com/office/drawing/2014/main" id="{2D51F499-9B88-4055-CED1-3C5F513222E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3280418" y="1445659"/>
              <a:ext cx="7679978" cy="4697085"/>
            </a:xfrm>
            <a:prstGeom prst="rect">
              <a:avLst/>
            </a:prstGeom>
          </p:spPr>
        </p:pic>
        <p:sp>
          <p:nvSpPr>
            <p:cNvPr id="109" name="正方形/長方形 43">
              <a:extLst>
                <a:ext uri="{FF2B5EF4-FFF2-40B4-BE49-F238E27FC236}">
                  <a16:creationId xmlns:a16="http://schemas.microsoft.com/office/drawing/2014/main" id="{2BD3AAFD-F25D-84AC-CE57-78820D506513}"/>
                </a:ext>
              </a:extLst>
            </p:cNvPr>
            <p:cNvSpPr/>
            <p:nvPr/>
          </p:nvSpPr>
          <p:spPr>
            <a:xfrm>
              <a:off x="4991208" y="6214144"/>
              <a:ext cx="1288832" cy="28261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TOPICS BUILT</a:t>
              </a:r>
              <a:endParaRPr kumimoji="0" lang="ja-JP" altLang="en-US"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endParaRPr>
            </a:p>
          </p:txBody>
        </p:sp>
        <p:sp>
          <p:nvSpPr>
            <p:cNvPr id="110" name="正方形/長方形 43">
              <a:extLst>
                <a:ext uri="{FF2B5EF4-FFF2-40B4-BE49-F238E27FC236}">
                  <a16:creationId xmlns:a16="http://schemas.microsoft.com/office/drawing/2014/main" id="{310C1D22-CF18-2D9E-563C-F108709FD283}"/>
                </a:ext>
              </a:extLst>
            </p:cNvPr>
            <p:cNvSpPr/>
            <p:nvPr/>
          </p:nvSpPr>
          <p:spPr>
            <a:xfrm rot="16200000">
              <a:off x="-81602" y="3972859"/>
              <a:ext cx="2075026" cy="29020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BUSINESS CRITICALITY</a:t>
              </a:r>
            </a:p>
          </p:txBody>
        </p:sp>
        <p:sp>
          <p:nvSpPr>
            <p:cNvPr id="111" name="テキスト ボックス 33">
              <a:extLst>
                <a:ext uri="{FF2B5EF4-FFF2-40B4-BE49-F238E27FC236}">
                  <a16:creationId xmlns:a16="http://schemas.microsoft.com/office/drawing/2014/main" id="{064B25CD-C23D-C70D-8164-6E46AE800DA0}"/>
                </a:ext>
              </a:extLst>
            </p:cNvPr>
            <p:cNvSpPr txBox="1"/>
            <p:nvPr/>
          </p:nvSpPr>
          <p:spPr>
            <a:xfrm>
              <a:off x="1362959" y="5649742"/>
              <a:ext cx="1378250" cy="33855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Time spent hand-building topics</a:t>
              </a:r>
            </a:p>
          </p:txBody>
        </p:sp>
        <p:sp>
          <p:nvSpPr>
            <p:cNvPr id="112" name="テキスト ボックス 33">
              <a:extLst>
                <a:ext uri="{FF2B5EF4-FFF2-40B4-BE49-F238E27FC236}">
                  <a16:creationId xmlns:a16="http://schemas.microsoft.com/office/drawing/2014/main" id="{B9F71D6A-5179-1059-6276-2AF883737A87}"/>
                </a:ext>
              </a:extLst>
            </p:cNvPr>
            <p:cNvSpPr txBox="1"/>
            <p:nvPr/>
          </p:nvSpPr>
          <p:spPr>
            <a:xfrm>
              <a:off x="3455948" y="5649742"/>
              <a:ext cx="1535259" cy="37682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Conversations missed or escalated</a:t>
              </a:r>
            </a:p>
          </p:txBody>
        </p:sp>
        <p:sp>
          <p:nvSpPr>
            <p:cNvPr id="113" name="Rectangle: Rounded Corners 112">
              <a:extLst>
                <a:ext uri="{FF2B5EF4-FFF2-40B4-BE49-F238E27FC236}">
                  <a16:creationId xmlns:a16="http://schemas.microsoft.com/office/drawing/2014/main" id="{572A2A16-A7C4-452B-8046-A7AABD424BD1}"/>
                </a:ext>
              </a:extLst>
            </p:cNvPr>
            <p:cNvSpPr/>
            <p:nvPr/>
          </p:nvSpPr>
          <p:spPr bwMode="auto">
            <a:xfrm>
              <a:off x="5411704" y="4320823"/>
              <a:ext cx="242440" cy="325714"/>
            </a:xfrm>
            <a:prstGeom prst="roundRect">
              <a:avLst/>
            </a:prstGeom>
            <a:solidFill>
              <a:srgbClr val="4CCB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テキスト ボックス 33">
              <a:extLst>
                <a:ext uri="{FF2B5EF4-FFF2-40B4-BE49-F238E27FC236}">
                  <a16:creationId xmlns:a16="http://schemas.microsoft.com/office/drawing/2014/main" id="{1BFF2EFA-97F8-DBE3-2606-FEDC987D5706}"/>
                </a:ext>
              </a:extLst>
            </p:cNvPr>
            <p:cNvSpPr txBox="1"/>
            <p:nvPr/>
          </p:nvSpPr>
          <p:spPr>
            <a:xfrm>
              <a:off x="5770625" y="4262729"/>
              <a:ext cx="344567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mn-ea"/>
                  <a:cs typeface="Segoe UI" pitchFamily="34" charset="0"/>
                </a:rPr>
                <a:t>Missed opportunity</a:t>
              </a:r>
            </a:p>
          </p:txBody>
        </p:sp>
        <p:sp>
          <p:nvSpPr>
            <p:cNvPr id="115" name="Rectangle: Rounded Corners 114">
              <a:extLst>
                <a:ext uri="{FF2B5EF4-FFF2-40B4-BE49-F238E27FC236}">
                  <a16:creationId xmlns:a16="http://schemas.microsoft.com/office/drawing/2014/main" id="{D2A61A58-4EDC-6578-9B1F-B60F80C60296}"/>
                </a:ext>
              </a:extLst>
            </p:cNvPr>
            <p:cNvSpPr/>
            <p:nvPr/>
          </p:nvSpPr>
          <p:spPr bwMode="auto">
            <a:xfrm>
              <a:off x="2478083" y="2633941"/>
              <a:ext cx="242440" cy="325714"/>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テキスト ボックス 33">
              <a:extLst>
                <a:ext uri="{FF2B5EF4-FFF2-40B4-BE49-F238E27FC236}">
                  <a16:creationId xmlns:a16="http://schemas.microsoft.com/office/drawing/2014/main" id="{27A5B6E0-F25E-A87A-BA2B-AD031C8F3CC8}"/>
                </a:ext>
              </a:extLst>
            </p:cNvPr>
            <p:cNvSpPr txBox="1"/>
            <p:nvPr/>
          </p:nvSpPr>
          <p:spPr>
            <a:xfrm>
              <a:off x="2834369" y="2571016"/>
              <a:ext cx="269873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mn-ea"/>
                  <a:cs typeface="Segoe UI" pitchFamily="34" charset="0"/>
                </a:rPr>
                <a:t>Manually authored topics</a:t>
              </a:r>
            </a:p>
          </p:txBody>
        </p:sp>
        <p:sp>
          <p:nvSpPr>
            <p:cNvPr id="117" name="テキスト ボックス 33">
              <a:extLst>
                <a:ext uri="{FF2B5EF4-FFF2-40B4-BE49-F238E27FC236}">
                  <a16:creationId xmlns:a16="http://schemas.microsoft.com/office/drawing/2014/main" id="{F170F597-841E-EAFD-E38F-1D0FEF8C31DC}"/>
                </a:ext>
              </a:extLst>
            </p:cNvPr>
            <p:cNvSpPr txBox="1"/>
            <p:nvPr/>
          </p:nvSpPr>
          <p:spPr>
            <a:xfrm>
              <a:off x="2834369" y="2852384"/>
              <a:ext cx="3445670"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200" b="0" i="0" u="none" strike="noStrike" kern="1200" cap="none" spc="0" normalizeH="0" baseline="0" noProof="0">
                  <a:ln w="3175">
                    <a:noFill/>
                  </a:ln>
                  <a:solidFill>
                    <a:srgbClr val="000000"/>
                  </a:solidFill>
                  <a:effectLst/>
                  <a:uLnTx/>
                  <a:uFillTx/>
                  <a:latin typeface="Segoe UI"/>
                  <a:ea typeface="+mn-ea"/>
                  <a:cs typeface="Segoe UI" pitchFamily="34" charset="0"/>
                </a:rPr>
                <a:t>Anticipate and build a manual topic for each possible user question</a:t>
              </a:r>
            </a:p>
          </p:txBody>
        </p:sp>
        <p:cxnSp>
          <p:nvCxnSpPr>
            <p:cNvPr id="118" name="Straight Connector 117">
              <a:extLst>
                <a:ext uri="{FF2B5EF4-FFF2-40B4-BE49-F238E27FC236}">
                  <a16:creationId xmlns:a16="http://schemas.microsoft.com/office/drawing/2014/main" id="{DD340F6C-FC4D-F40F-CABE-E8A07D63C40C}"/>
                </a:ext>
              </a:extLst>
            </p:cNvPr>
            <p:cNvCxnSpPr>
              <a:cxnSpLocks/>
            </p:cNvCxnSpPr>
            <p:nvPr/>
          </p:nvCxnSpPr>
          <p:spPr>
            <a:xfrm>
              <a:off x="2598013" y="2959655"/>
              <a:ext cx="0" cy="724533"/>
            </a:xfrm>
            <a:prstGeom prst="line">
              <a:avLst/>
            </a:prstGeom>
            <a:noFill/>
            <a:ln w="25400" cap="flat" cmpd="sng" algn="ctr">
              <a:solidFill>
                <a:srgbClr val="0B556A"/>
              </a:solidFill>
              <a:prstDash val="solid"/>
              <a:headEnd type="none" w="lg" len="med"/>
              <a:tailEnd type="none" w="lg" len="med"/>
            </a:ln>
            <a:effectLst/>
          </p:spPr>
        </p:cxnSp>
        <p:cxnSp>
          <p:nvCxnSpPr>
            <p:cNvPr id="121" name="Straight Connector 120">
              <a:extLst>
                <a:ext uri="{FF2B5EF4-FFF2-40B4-BE49-F238E27FC236}">
                  <a16:creationId xmlns:a16="http://schemas.microsoft.com/office/drawing/2014/main" id="{8168FCDA-0EA9-6FDA-BB42-DAB09C47AFDC}"/>
                </a:ext>
              </a:extLst>
            </p:cNvPr>
            <p:cNvCxnSpPr>
              <a:cxnSpLocks/>
            </p:cNvCxnSpPr>
            <p:nvPr/>
          </p:nvCxnSpPr>
          <p:spPr>
            <a:xfrm>
              <a:off x="3280418" y="4177738"/>
              <a:ext cx="8707" cy="1909344"/>
            </a:xfrm>
            <a:prstGeom prst="line">
              <a:avLst/>
            </a:prstGeom>
            <a:noFill/>
            <a:ln w="25400" cap="flat" cmpd="sng" algn="ctr">
              <a:solidFill>
                <a:srgbClr val="4CCBED"/>
              </a:solidFill>
              <a:prstDash val="solid"/>
              <a:headEnd type="none" w="lg" len="med"/>
              <a:tailEnd type="none" w="lg" len="med"/>
            </a:ln>
            <a:effectLst/>
          </p:spPr>
        </p:cxnSp>
        <p:cxnSp>
          <p:nvCxnSpPr>
            <p:cNvPr id="122" name="Straight Connector 121">
              <a:extLst>
                <a:ext uri="{FF2B5EF4-FFF2-40B4-BE49-F238E27FC236}">
                  <a16:creationId xmlns:a16="http://schemas.microsoft.com/office/drawing/2014/main" id="{40C1F7F9-CDF0-A1B4-A08C-BF6A36BDCE92}"/>
                </a:ext>
              </a:extLst>
            </p:cNvPr>
            <p:cNvCxnSpPr>
              <a:cxnSpLocks/>
            </p:cNvCxnSpPr>
            <p:nvPr/>
          </p:nvCxnSpPr>
          <p:spPr>
            <a:xfrm>
              <a:off x="5531607" y="4646537"/>
              <a:ext cx="0" cy="508937"/>
            </a:xfrm>
            <a:prstGeom prst="line">
              <a:avLst/>
            </a:prstGeom>
            <a:noFill/>
            <a:ln w="25400" cap="flat" cmpd="sng" algn="ctr">
              <a:solidFill>
                <a:srgbClr val="4CCBED"/>
              </a:solidFill>
              <a:prstDash val="solid"/>
              <a:headEnd type="none" w="lg" len="med"/>
              <a:tailEnd type="none" w="lg" len="med"/>
            </a:ln>
            <a:effectLst/>
          </p:spPr>
        </p:cxnSp>
      </p:grpSp>
      <p:sp>
        <p:nvSpPr>
          <p:cNvPr id="1024" name="Rectangle: Top Corners Rounded 1023">
            <a:extLst>
              <a:ext uri="{FF2B5EF4-FFF2-40B4-BE49-F238E27FC236}">
                <a16:creationId xmlns:a16="http://schemas.microsoft.com/office/drawing/2014/main" id="{03C34CF2-B331-AEB7-9C5E-2B9B6A141180}"/>
              </a:ext>
            </a:extLst>
          </p:cNvPr>
          <p:cNvSpPr/>
          <p:nvPr/>
        </p:nvSpPr>
        <p:spPr bwMode="auto">
          <a:xfrm rot="16200000">
            <a:off x="8262428" y="1054012"/>
            <a:ext cx="4562490" cy="3296672"/>
          </a:xfrm>
          <a:prstGeom prst="round2SameRect">
            <a:avLst>
              <a:gd name="adj1" fmla="val 8317"/>
              <a:gd name="adj2" fmla="val 0"/>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4" name="TextBox 1033">
            <a:extLst>
              <a:ext uri="{FF2B5EF4-FFF2-40B4-BE49-F238E27FC236}">
                <a16:creationId xmlns:a16="http://schemas.microsoft.com/office/drawing/2014/main" id="{05543819-D9AE-3113-83BE-1C50C3143D5F}"/>
              </a:ext>
            </a:extLst>
          </p:cNvPr>
          <p:cNvSpPr txBox="1"/>
          <p:nvPr/>
        </p:nvSpPr>
        <p:spPr>
          <a:xfrm>
            <a:off x="9003541" y="1038462"/>
            <a:ext cx="3008686" cy="3785652"/>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Azure tenant and infra</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Annotate thousands of utterances and conversations to build a custom NL model</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Create topics in code using Visual Studio and BF SDK</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Host Azure Bot Service and instantiate the appropriate channel</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Deploy your bot to the service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Build your own custom analytics pipeline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Every time your knowledge content changes (e.g. different hours) go and update the bot in code</a:t>
            </a:r>
          </a:p>
        </p:txBody>
      </p:sp>
      <p:sp>
        <p:nvSpPr>
          <p:cNvPr id="1035" name="TextBox 1034">
            <a:extLst>
              <a:ext uri="{FF2B5EF4-FFF2-40B4-BE49-F238E27FC236}">
                <a16:creationId xmlns:a16="http://schemas.microsoft.com/office/drawing/2014/main" id="{CE3224D0-4AF8-4780-BFFE-CD661D0F3A59}"/>
              </a:ext>
            </a:extLst>
          </p:cNvPr>
          <p:cNvSpPr txBox="1"/>
          <p:nvPr/>
        </p:nvSpPr>
        <p:spPr>
          <a:xfrm>
            <a:off x="9263431" y="563565"/>
            <a:ext cx="2763171" cy="338554"/>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Traditional (e.g. Azure)</a:t>
            </a:r>
          </a:p>
        </p:txBody>
      </p:sp>
      <p:sp>
        <p:nvSpPr>
          <p:cNvPr id="2" name="Rectangle: Rounded Corners 1">
            <a:extLst>
              <a:ext uri="{FF2B5EF4-FFF2-40B4-BE49-F238E27FC236}">
                <a16:creationId xmlns:a16="http://schemas.microsoft.com/office/drawing/2014/main" id="{07CF486B-9D2F-C416-230C-D55174784548}"/>
              </a:ext>
            </a:extLst>
          </p:cNvPr>
          <p:cNvSpPr/>
          <p:nvPr/>
        </p:nvSpPr>
        <p:spPr bwMode="auto">
          <a:xfrm>
            <a:off x="9046175" y="600868"/>
            <a:ext cx="212283" cy="285198"/>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92509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B49EBB31-BFF3-1650-7F0C-60DC3CFAE72F}"/>
              </a:ext>
            </a:extLst>
          </p:cNvPr>
          <p:cNvSpPr/>
          <p:nvPr/>
        </p:nvSpPr>
        <p:spPr bwMode="auto">
          <a:xfrm>
            <a:off x="0" y="0"/>
            <a:ext cx="12192000" cy="280529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29" name="Rectangle: Top Corners Rounded 1028">
            <a:extLst>
              <a:ext uri="{FF2B5EF4-FFF2-40B4-BE49-F238E27FC236}">
                <a16:creationId xmlns:a16="http://schemas.microsoft.com/office/drawing/2014/main" id="{E7D6B360-3C48-10A0-F5FD-9993C8496D99}"/>
              </a:ext>
            </a:extLst>
          </p:cNvPr>
          <p:cNvSpPr/>
          <p:nvPr/>
        </p:nvSpPr>
        <p:spPr bwMode="auto">
          <a:xfrm rot="16200000">
            <a:off x="3756837" y="-2034366"/>
            <a:ext cx="5082366" cy="11787965"/>
          </a:xfrm>
          <a:prstGeom prst="round2SameRect">
            <a:avLst>
              <a:gd name="adj1" fmla="val 3299"/>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3" name="Rectangle: Top Corners Rounded 1032">
            <a:extLst>
              <a:ext uri="{FF2B5EF4-FFF2-40B4-BE49-F238E27FC236}">
                <a16:creationId xmlns:a16="http://schemas.microsoft.com/office/drawing/2014/main" id="{D2D41686-8B71-C0E8-1631-30675237F77C}"/>
              </a:ext>
            </a:extLst>
          </p:cNvPr>
          <p:cNvSpPr/>
          <p:nvPr/>
        </p:nvSpPr>
        <p:spPr bwMode="auto">
          <a:xfrm rot="16200000">
            <a:off x="8089894" y="886457"/>
            <a:ext cx="4718107" cy="3476166"/>
          </a:xfrm>
          <a:prstGeom prst="round2SameRect">
            <a:avLst>
              <a:gd name="adj1" fmla="val 11031"/>
              <a:gd name="adj2" fmla="val 0"/>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76A57F11-9C91-72B4-E4DB-9186D4B096E0}"/>
              </a:ext>
            </a:extLst>
          </p:cNvPr>
          <p:cNvSpPr>
            <a:spLocks noGrp="1"/>
          </p:cNvSpPr>
          <p:nvPr>
            <p:ph type="title"/>
          </p:nvPr>
        </p:nvSpPr>
        <p:spPr/>
        <p:txBody>
          <a:bodyPr/>
          <a:lstStyle/>
          <a:p>
            <a:r>
              <a:rPr kumimoji="0" lang="en-US" sz="3600" b="0" i="0" u="none" strike="noStrike" kern="1200" cap="none" spc="-50" normalizeH="0" baseline="0" noProof="0">
                <a:ln w="3175">
                  <a:noFill/>
                </a:ln>
                <a:effectLst/>
                <a:uLnTx/>
                <a:uFillTx/>
                <a:latin typeface="Segoe UI Semibold"/>
                <a:ea typeface="+mn-ea"/>
                <a:cs typeface="Segoe UI"/>
              </a:rPr>
              <a:t>Generative AI is changing bot building</a:t>
            </a:r>
            <a:endParaRPr lang="en-US"/>
          </a:p>
        </p:txBody>
      </p:sp>
      <p:grpSp>
        <p:nvGrpSpPr>
          <p:cNvPr id="124" name="Group 123">
            <a:extLst>
              <a:ext uri="{FF2B5EF4-FFF2-40B4-BE49-F238E27FC236}">
                <a16:creationId xmlns:a16="http://schemas.microsoft.com/office/drawing/2014/main" id="{53DEFD43-3F5C-D763-09DD-D83102136392}"/>
              </a:ext>
            </a:extLst>
          </p:cNvPr>
          <p:cNvGrpSpPr/>
          <p:nvPr/>
        </p:nvGrpSpPr>
        <p:grpSpPr>
          <a:xfrm>
            <a:off x="626836" y="1875203"/>
            <a:ext cx="8887078" cy="4432458"/>
            <a:chOff x="810810" y="1434621"/>
            <a:chExt cx="10149586" cy="5062137"/>
          </a:xfrm>
        </p:grpSpPr>
        <p:sp>
          <p:nvSpPr>
            <p:cNvPr id="104" name="Graphic 4">
              <a:extLst>
                <a:ext uri="{FF2B5EF4-FFF2-40B4-BE49-F238E27FC236}">
                  <a16:creationId xmlns:a16="http://schemas.microsoft.com/office/drawing/2014/main" id="{60D3D2F3-EE9D-6262-E4AC-F4972679A3D6}"/>
                </a:ext>
              </a:extLst>
            </p:cNvPr>
            <p:cNvSpPr/>
            <p:nvPr/>
          </p:nvSpPr>
          <p:spPr>
            <a:xfrm>
              <a:off x="1231604" y="1434621"/>
              <a:ext cx="9728791" cy="4690666"/>
            </a:xfrm>
            <a:custGeom>
              <a:avLst/>
              <a:gdLst>
                <a:gd name="connsiteX0" fmla="*/ 0 w 8331999"/>
                <a:gd name="connsiteY0" fmla="*/ 0 h 4017213"/>
                <a:gd name="connsiteX1" fmla="*/ 31883 w 8331999"/>
                <a:gd name="connsiteY1" fmla="*/ 3964076 h 4017213"/>
                <a:gd name="connsiteX2" fmla="*/ 8332000 w 8331999"/>
                <a:gd name="connsiteY2" fmla="*/ 4017214 h 4017213"/>
                <a:gd name="connsiteX3" fmla="*/ 0 w 8331999"/>
                <a:gd name="connsiteY3" fmla="*/ 0 h 4017213"/>
                <a:gd name="connsiteX4" fmla="*/ 0 w 8331999"/>
                <a:gd name="connsiteY4" fmla="*/ 0 h 4017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1999" h="4017213">
                  <a:moveTo>
                    <a:pt x="0" y="0"/>
                  </a:moveTo>
                  <a:cubicBezTo>
                    <a:pt x="10628" y="1321429"/>
                    <a:pt x="21255" y="2642753"/>
                    <a:pt x="31883" y="3964076"/>
                  </a:cubicBezTo>
                  <a:lnTo>
                    <a:pt x="8332000" y="4017214"/>
                  </a:lnTo>
                  <a:cubicBezTo>
                    <a:pt x="6396298" y="3686697"/>
                    <a:pt x="691322" y="3500502"/>
                    <a:pt x="0" y="0"/>
                  </a:cubicBezTo>
                  <a:lnTo>
                    <a:pt x="0" y="0"/>
                  </a:lnTo>
                  <a:close/>
                </a:path>
              </a:pathLst>
            </a:custGeom>
            <a:gradFill flip="none" rotWithShape="1">
              <a:gsLst>
                <a:gs pos="0">
                  <a:srgbClr val="0B556A"/>
                </a:gs>
                <a:gs pos="15000">
                  <a:srgbClr val="4CCBED"/>
                </a:gs>
              </a:gsLst>
              <a:lin ang="0" scaled="1"/>
              <a:tileRect/>
            </a:gradFill>
            <a:ln w="21234" cap="flat">
              <a:solidFill>
                <a:srgbClr val="4CCBED"/>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3819EED4-C776-CD14-57AF-06909A997D2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r="90506" b="371"/>
            <a:stretch/>
          </p:blipFill>
          <p:spPr>
            <a:xfrm>
              <a:off x="1221750" y="1442551"/>
              <a:ext cx="923656" cy="4679629"/>
            </a:xfrm>
            <a:prstGeom prst="rect">
              <a:avLst/>
            </a:prstGeom>
          </p:spPr>
        </p:pic>
        <p:pic>
          <p:nvPicPr>
            <p:cNvPr id="108" name="Graphic 107">
              <a:extLst>
                <a:ext uri="{FF2B5EF4-FFF2-40B4-BE49-F238E27FC236}">
                  <a16:creationId xmlns:a16="http://schemas.microsoft.com/office/drawing/2014/main" id="{2D51F499-9B88-4055-CED1-3C5F513222E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1059"/>
            <a:stretch/>
          </p:blipFill>
          <p:spPr>
            <a:xfrm>
              <a:off x="3280418" y="1445659"/>
              <a:ext cx="7679978" cy="4697085"/>
            </a:xfrm>
            <a:prstGeom prst="rect">
              <a:avLst/>
            </a:prstGeom>
          </p:spPr>
        </p:pic>
        <p:sp>
          <p:nvSpPr>
            <p:cNvPr id="109" name="正方形/長方形 43">
              <a:extLst>
                <a:ext uri="{FF2B5EF4-FFF2-40B4-BE49-F238E27FC236}">
                  <a16:creationId xmlns:a16="http://schemas.microsoft.com/office/drawing/2014/main" id="{2BD3AAFD-F25D-84AC-CE57-78820D506513}"/>
                </a:ext>
              </a:extLst>
            </p:cNvPr>
            <p:cNvSpPr/>
            <p:nvPr/>
          </p:nvSpPr>
          <p:spPr>
            <a:xfrm>
              <a:off x="4991208" y="6214144"/>
              <a:ext cx="1288832" cy="28261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TOPICS BUILT</a:t>
              </a:r>
              <a:endParaRPr kumimoji="0" lang="ja-JP" altLang="en-US"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endParaRPr>
            </a:p>
          </p:txBody>
        </p:sp>
        <p:sp>
          <p:nvSpPr>
            <p:cNvPr id="110" name="正方形/長方形 43">
              <a:extLst>
                <a:ext uri="{FF2B5EF4-FFF2-40B4-BE49-F238E27FC236}">
                  <a16:creationId xmlns:a16="http://schemas.microsoft.com/office/drawing/2014/main" id="{310C1D22-CF18-2D9E-563C-F108709FD283}"/>
                </a:ext>
              </a:extLst>
            </p:cNvPr>
            <p:cNvSpPr/>
            <p:nvPr/>
          </p:nvSpPr>
          <p:spPr>
            <a:xfrm rot="16200000">
              <a:off x="-81602" y="3972859"/>
              <a:ext cx="2075026" cy="290202"/>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ja-JP" sz="1050" b="1" i="0" u="none" strike="noStrike" kern="1200" cap="none" spc="0" normalizeH="0" baseline="0" noProof="0">
                  <a:ln>
                    <a:noFill/>
                  </a:ln>
                  <a:solidFill>
                    <a:srgbClr val="000000"/>
                  </a:solidFill>
                  <a:effectLst/>
                  <a:uLnTx/>
                  <a:uFillTx/>
                  <a:latin typeface="Segoe UI"/>
                  <a:ea typeface="游ゴシック" panose="020B0400000000000000" pitchFamily="34" charset="-128"/>
                  <a:cs typeface="Segoe UI" panose="020B0502040204020203" pitchFamily="34" charset="0"/>
                </a:rPr>
                <a:t>BUSINESS CRITICALITY</a:t>
              </a:r>
            </a:p>
          </p:txBody>
        </p:sp>
        <p:sp>
          <p:nvSpPr>
            <p:cNvPr id="111" name="テキスト ボックス 33">
              <a:extLst>
                <a:ext uri="{FF2B5EF4-FFF2-40B4-BE49-F238E27FC236}">
                  <a16:creationId xmlns:a16="http://schemas.microsoft.com/office/drawing/2014/main" id="{064B25CD-C23D-C70D-8164-6E46AE800DA0}"/>
                </a:ext>
              </a:extLst>
            </p:cNvPr>
            <p:cNvSpPr txBox="1"/>
            <p:nvPr/>
          </p:nvSpPr>
          <p:spPr>
            <a:xfrm>
              <a:off x="1355461" y="4795487"/>
              <a:ext cx="620788" cy="115994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Custom build</a:t>
              </a:r>
              <a:b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topics</a:t>
              </a:r>
              <a:b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b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 help from Copilot</a:t>
              </a:r>
            </a:p>
          </p:txBody>
        </p:sp>
        <p:sp>
          <p:nvSpPr>
            <p:cNvPr id="112" name="テキスト ボックス 33">
              <a:extLst>
                <a:ext uri="{FF2B5EF4-FFF2-40B4-BE49-F238E27FC236}">
                  <a16:creationId xmlns:a16="http://schemas.microsoft.com/office/drawing/2014/main" id="{B9F71D6A-5179-1059-6276-2AF883737A87}"/>
                </a:ext>
              </a:extLst>
            </p:cNvPr>
            <p:cNvSpPr txBox="1"/>
            <p:nvPr/>
          </p:nvSpPr>
          <p:spPr>
            <a:xfrm>
              <a:off x="2269737" y="5568787"/>
              <a:ext cx="2219946" cy="3866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w="3175">
                    <a:noFill/>
                  </a:ln>
                  <a:solidFill>
                    <a:srgbClr val="FFFFFF"/>
                  </a:solidFill>
                  <a:effectLst/>
                  <a:uLnTx/>
                  <a:uFillTx/>
                  <a:latin typeface="Segoe UI Semibold"/>
                  <a:ea typeface="+mn-ea"/>
                  <a:cs typeface="Segoe UI" pitchFamily="34" charset="0"/>
                </a:rPr>
                <a:t>Topics handled by Generative Answers and Actions</a:t>
              </a:r>
            </a:p>
          </p:txBody>
        </p:sp>
        <p:sp>
          <p:nvSpPr>
            <p:cNvPr id="113" name="Rectangle: Rounded Corners 112">
              <a:extLst>
                <a:ext uri="{FF2B5EF4-FFF2-40B4-BE49-F238E27FC236}">
                  <a16:creationId xmlns:a16="http://schemas.microsoft.com/office/drawing/2014/main" id="{572A2A16-A7C4-452B-8046-A7AABD424BD1}"/>
                </a:ext>
              </a:extLst>
            </p:cNvPr>
            <p:cNvSpPr/>
            <p:nvPr/>
          </p:nvSpPr>
          <p:spPr bwMode="auto">
            <a:xfrm>
              <a:off x="5411704" y="4320823"/>
              <a:ext cx="242440" cy="325714"/>
            </a:xfrm>
            <a:prstGeom prst="roundRect">
              <a:avLst/>
            </a:prstGeom>
            <a:solidFill>
              <a:srgbClr val="4CCB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テキスト ボックス 33">
              <a:extLst>
                <a:ext uri="{FF2B5EF4-FFF2-40B4-BE49-F238E27FC236}">
                  <a16:creationId xmlns:a16="http://schemas.microsoft.com/office/drawing/2014/main" id="{1BFF2EFA-97F8-DBE3-2606-FEDC987D5706}"/>
                </a:ext>
              </a:extLst>
            </p:cNvPr>
            <p:cNvSpPr txBox="1"/>
            <p:nvPr/>
          </p:nvSpPr>
          <p:spPr>
            <a:xfrm>
              <a:off x="5770625" y="4262729"/>
              <a:ext cx="3445670" cy="7381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mn-ea"/>
                  <a:cs typeface="Segoe UI" pitchFamily="34" charset="0"/>
                </a:rPr>
                <a:t>Expose your knowledge sources and APIs and generative AI handles the rest</a:t>
              </a:r>
            </a:p>
          </p:txBody>
        </p:sp>
        <p:sp>
          <p:nvSpPr>
            <p:cNvPr id="115" name="Rectangle: Rounded Corners 114">
              <a:extLst>
                <a:ext uri="{FF2B5EF4-FFF2-40B4-BE49-F238E27FC236}">
                  <a16:creationId xmlns:a16="http://schemas.microsoft.com/office/drawing/2014/main" id="{D2A61A58-4EDC-6578-9B1F-B60F80C60296}"/>
                </a:ext>
              </a:extLst>
            </p:cNvPr>
            <p:cNvSpPr/>
            <p:nvPr/>
          </p:nvSpPr>
          <p:spPr bwMode="auto">
            <a:xfrm>
              <a:off x="1821944" y="1918290"/>
              <a:ext cx="242440" cy="325713"/>
            </a:xfrm>
            <a:prstGeom prst="roundRect">
              <a:avLst/>
            </a:prstGeom>
            <a:solidFill>
              <a:srgbClr val="0B556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テキスト ボックス 33">
              <a:extLst>
                <a:ext uri="{FF2B5EF4-FFF2-40B4-BE49-F238E27FC236}">
                  <a16:creationId xmlns:a16="http://schemas.microsoft.com/office/drawing/2014/main" id="{27A5B6E0-F25E-A87A-BA2B-AD031C8F3CC8}"/>
                </a:ext>
              </a:extLst>
            </p:cNvPr>
            <p:cNvSpPr txBox="1"/>
            <p:nvPr/>
          </p:nvSpPr>
          <p:spPr>
            <a:xfrm>
              <a:off x="2178229" y="1855364"/>
              <a:ext cx="3138199" cy="73814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400" b="0" i="0" u="none" strike="noStrike" kern="1200" cap="none" spc="0" normalizeH="0" baseline="0" noProof="0">
                  <a:ln w="3175">
                    <a:noFill/>
                  </a:ln>
                  <a:solidFill>
                    <a:srgbClr val="000000"/>
                  </a:solidFill>
                  <a:effectLst/>
                  <a:uLnTx/>
                  <a:uFillTx/>
                  <a:latin typeface="Segoe UI Semibold"/>
                  <a:ea typeface="+mn-ea"/>
                  <a:cs typeface="Segoe UI" pitchFamily="34" charset="0"/>
                </a:rPr>
                <a:t>Manually author business critical topics quickly with Copilot and Copilot Studio’s intuitive builder</a:t>
              </a:r>
            </a:p>
          </p:txBody>
        </p:sp>
        <p:cxnSp>
          <p:nvCxnSpPr>
            <p:cNvPr id="118" name="Straight Connector 117">
              <a:extLst>
                <a:ext uri="{FF2B5EF4-FFF2-40B4-BE49-F238E27FC236}">
                  <a16:creationId xmlns:a16="http://schemas.microsoft.com/office/drawing/2014/main" id="{DD340F6C-FC4D-F40F-CABE-E8A07D63C40C}"/>
                </a:ext>
              </a:extLst>
            </p:cNvPr>
            <p:cNvCxnSpPr>
              <a:cxnSpLocks/>
            </p:cNvCxnSpPr>
            <p:nvPr/>
          </p:nvCxnSpPr>
          <p:spPr>
            <a:xfrm>
              <a:off x="1941874" y="2244003"/>
              <a:ext cx="0" cy="772180"/>
            </a:xfrm>
            <a:prstGeom prst="line">
              <a:avLst/>
            </a:prstGeom>
            <a:noFill/>
            <a:ln w="25400" cap="flat" cmpd="sng" algn="ctr">
              <a:solidFill>
                <a:srgbClr val="0B556A"/>
              </a:solidFill>
              <a:prstDash val="solid"/>
              <a:headEnd type="none" w="lg" len="med"/>
              <a:tailEnd type="none" w="lg" len="med"/>
            </a:ln>
            <a:effectLst/>
          </p:spPr>
        </p:cxnSp>
        <p:cxnSp>
          <p:nvCxnSpPr>
            <p:cNvPr id="121" name="Straight Connector 120">
              <a:extLst>
                <a:ext uri="{FF2B5EF4-FFF2-40B4-BE49-F238E27FC236}">
                  <a16:creationId xmlns:a16="http://schemas.microsoft.com/office/drawing/2014/main" id="{8168FCDA-0EA9-6FDA-BB42-DAB09C47AFDC}"/>
                </a:ext>
              </a:extLst>
            </p:cNvPr>
            <p:cNvCxnSpPr>
              <a:cxnSpLocks/>
            </p:cNvCxnSpPr>
            <p:nvPr/>
          </p:nvCxnSpPr>
          <p:spPr>
            <a:xfrm>
              <a:off x="2147203" y="3288610"/>
              <a:ext cx="0" cy="2783354"/>
            </a:xfrm>
            <a:prstGeom prst="line">
              <a:avLst/>
            </a:prstGeom>
            <a:noFill/>
            <a:ln w="25400" cap="flat" cmpd="sng" algn="ctr">
              <a:solidFill>
                <a:srgbClr val="4CCBED"/>
              </a:solidFill>
              <a:prstDash val="solid"/>
              <a:headEnd type="none" w="lg" len="med"/>
              <a:tailEnd type="none" w="lg" len="med"/>
            </a:ln>
            <a:effectLst/>
          </p:spPr>
        </p:cxnSp>
        <p:cxnSp>
          <p:nvCxnSpPr>
            <p:cNvPr id="122" name="Straight Connector 121">
              <a:extLst>
                <a:ext uri="{FF2B5EF4-FFF2-40B4-BE49-F238E27FC236}">
                  <a16:creationId xmlns:a16="http://schemas.microsoft.com/office/drawing/2014/main" id="{40C1F7F9-CDF0-A1B4-A08C-BF6A36BDCE92}"/>
                </a:ext>
              </a:extLst>
            </p:cNvPr>
            <p:cNvCxnSpPr>
              <a:cxnSpLocks/>
            </p:cNvCxnSpPr>
            <p:nvPr/>
          </p:nvCxnSpPr>
          <p:spPr>
            <a:xfrm>
              <a:off x="5531607" y="4646537"/>
              <a:ext cx="0" cy="508937"/>
            </a:xfrm>
            <a:prstGeom prst="line">
              <a:avLst/>
            </a:prstGeom>
            <a:noFill/>
            <a:ln w="25400" cap="flat" cmpd="sng" algn="ctr">
              <a:solidFill>
                <a:srgbClr val="4CCBED"/>
              </a:solidFill>
              <a:prstDash val="solid"/>
              <a:headEnd type="none" w="lg" len="med"/>
              <a:tailEnd type="none" w="lg" len="med"/>
            </a:ln>
            <a:effectLst/>
          </p:spPr>
        </p:cxnSp>
      </p:grpSp>
      <p:sp>
        <p:nvSpPr>
          <p:cNvPr id="1024" name="Rectangle: Top Corners Rounded 1023">
            <a:extLst>
              <a:ext uri="{FF2B5EF4-FFF2-40B4-BE49-F238E27FC236}">
                <a16:creationId xmlns:a16="http://schemas.microsoft.com/office/drawing/2014/main" id="{03C34CF2-B331-AEB7-9C5E-2B9B6A141180}"/>
              </a:ext>
            </a:extLst>
          </p:cNvPr>
          <p:cNvSpPr/>
          <p:nvPr/>
        </p:nvSpPr>
        <p:spPr bwMode="auto">
          <a:xfrm rot="16200000">
            <a:off x="7984442" y="1331998"/>
            <a:ext cx="5118461" cy="3296672"/>
          </a:xfrm>
          <a:prstGeom prst="round2SameRect">
            <a:avLst>
              <a:gd name="adj1" fmla="val 8317"/>
              <a:gd name="adj2" fmla="val 0"/>
            </a:avLst>
          </a:prstGeom>
          <a:solidFill>
            <a:schemeClr val="bg1">
              <a:lumMod val="9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4" name="TextBox 1033">
            <a:extLst>
              <a:ext uri="{FF2B5EF4-FFF2-40B4-BE49-F238E27FC236}">
                <a16:creationId xmlns:a16="http://schemas.microsoft.com/office/drawing/2014/main" id="{05543819-D9AE-3113-83BE-1C50C3143D5F}"/>
              </a:ext>
            </a:extLst>
          </p:cNvPr>
          <p:cNvSpPr txBox="1"/>
          <p:nvPr/>
        </p:nvSpPr>
        <p:spPr>
          <a:xfrm>
            <a:off x="9003541" y="1038462"/>
            <a:ext cx="3008686" cy="4339650"/>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Full E2E SaaS – no infra to host or manage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No explicit NL training or custom model required, comes with powerful large language model</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Point to a knowledge sources and have a useful bot in minutes with Generative AI</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Extend the bot with business-critical topics using easy to use graphical interface and 1000s of pre-built connectors, or call custom APIs</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Developers, low-code users can collaborate inside the same canvas with graphical multi-authoring and code side-by-side</a:t>
            </a:r>
            <a:br>
              <a:rPr kumimoji="0" lang="en-US" sz="1200" b="0" i="0" u="none" strike="noStrike" kern="1200" cap="none" spc="0" normalizeH="0" baseline="0" noProof="0">
                <a:ln>
                  <a:noFill/>
                </a:ln>
                <a:solidFill>
                  <a:srgbClr val="000000"/>
                </a:solidFill>
                <a:effectLst/>
                <a:uLnTx/>
                <a:uFillTx/>
                <a:latin typeface="Segoe UI"/>
                <a:ea typeface="+mn-ea"/>
                <a:cs typeface="+mn-cs"/>
              </a:rPr>
            </a:b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Publish to the channel of your choice in minutes with a few clicks</a:t>
            </a:r>
          </a:p>
        </p:txBody>
      </p:sp>
      <p:sp>
        <p:nvSpPr>
          <p:cNvPr id="1035" name="TextBox 1034">
            <a:extLst>
              <a:ext uri="{FF2B5EF4-FFF2-40B4-BE49-F238E27FC236}">
                <a16:creationId xmlns:a16="http://schemas.microsoft.com/office/drawing/2014/main" id="{CE3224D0-4AF8-4780-BFFE-CD661D0F3A59}"/>
              </a:ext>
            </a:extLst>
          </p:cNvPr>
          <p:cNvSpPr txBox="1"/>
          <p:nvPr/>
        </p:nvSpPr>
        <p:spPr>
          <a:xfrm>
            <a:off x="9237986" y="589769"/>
            <a:ext cx="2928573" cy="30777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Copilot Studio with Generative AI</a:t>
            </a:r>
          </a:p>
        </p:txBody>
      </p:sp>
      <p:sp>
        <p:nvSpPr>
          <p:cNvPr id="2" name="Rectangle: Rounded Corners 1">
            <a:extLst>
              <a:ext uri="{FF2B5EF4-FFF2-40B4-BE49-F238E27FC236}">
                <a16:creationId xmlns:a16="http://schemas.microsoft.com/office/drawing/2014/main" id="{07CF486B-9D2F-C416-230C-D55174784548}"/>
              </a:ext>
            </a:extLst>
          </p:cNvPr>
          <p:cNvSpPr/>
          <p:nvPr/>
        </p:nvSpPr>
        <p:spPr bwMode="auto">
          <a:xfrm>
            <a:off x="9046175" y="600868"/>
            <a:ext cx="212283" cy="285198"/>
          </a:xfrm>
          <a:prstGeom prst="roundRect">
            <a:avLst/>
          </a:prstGeom>
          <a:solidFill>
            <a:srgbClr val="4CCBED"/>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78874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10" descr="person watching movie">
            <a:extLst>
              <a:ext uri="{FF2B5EF4-FFF2-40B4-BE49-F238E27FC236}">
                <a16:creationId xmlns:a16="http://schemas.microsoft.com/office/drawing/2014/main" id="{3F8D1D9B-2368-7787-75DF-DC46A5A997AF}"/>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10227923" y="1662269"/>
            <a:ext cx="1970529" cy="356895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2" descr="Colleagues looking at computer">
            <a:extLst>
              <a:ext uri="{FF2B5EF4-FFF2-40B4-BE49-F238E27FC236}">
                <a16:creationId xmlns:a16="http://schemas.microsoft.com/office/drawing/2014/main" id="{D1AD5D5A-2170-C781-474F-9D0DBD457572}"/>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flipH="1">
            <a:off x="6136723" y="1662690"/>
            <a:ext cx="1947739" cy="373248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hidden="1">
            <a:extLst>
              <a:ext uri="{FF2B5EF4-FFF2-40B4-BE49-F238E27FC236}">
                <a16:creationId xmlns:a16="http://schemas.microsoft.com/office/drawing/2014/main" id="{AB9E0F75-8560-73C6-9E68-44EE99D67778}"/>
              </a:ext>
            </a:extLst>
          </p:cNvPr>
          <p:cNvSpPr>
            <a:spLocks noGrp="1"/>
          </p:cNvSpPr>
          <p:nvPr>
            <p:ph type="title" idx="4294967295"/>
          </p:nvPr>
        </p:nvSpPr>
        <p:spPr>
          <a:xfrm>
            <a:off x="588263" y="-668656"/>
            <a:ext cx="11018520" cy="553998"/>
          </a:xfrm>
        </p:spPr>
        <p:txBody>
          <a:bodyPr/>
          <a:lstStyle/>
          <a:p>
            <a:r>
              <a:rPr lang="en-US"/>
              <a:t>Announcement (dark)</a:t>
            </a:r>
          </a:p>
        </p:txBody>
      </p:sp>
      <p:sp>
        <p:nvSpPr>
          <p:cNvPr id="14" name="Title 6">
            <a:extLst>
              <a:ext uri="{FF2B5EF4-FFF2-40B4-BE49-F238E27FC236}">
                <a16:creationId xmlns:a16="http://schemas.microsoft.com/office/drawing/2014/main" id="{BD0EBAF9-8C9B-4F59-8A12-F1516784D77D}"/>
              </a:ext>
            </a:extLst>
          </p:cNvPr>
          <p:cNvSpPr txBox="1">
            <a:spLocks/>
          </p:cNvSpPr>
          <p:nvPr/>
        </p:nvSpPr>
        <p:spPr>
          <a:xfrm>
            <a:off x="802640" y="81754"/>
            <a:ext cx="10586720" cy="86177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marR="0" lvl="0" indent="0" algn="ctr" defTabSz="2901014" fontAlgn="base">
              <a:lnSpc>
                <a:spcPct val="100000"/>
              </a:lnSpc>
              <a:spcBef>
                <a:spcPct val="0"/>
              </a:spcBef>
              <a:spcAft>
                <a:spcPct val="0"/>
              </a:spcAft>
              <a:buClrTx/>
              <a:buSzTx/>
              <a:buFontTx/>
              <a:buNone/>
              <a:tabLst/>
              <a:defRPr kumimoji="0" sz="2800" b="0" i="0" u="none" strike="noStrike" cap="none" spc="0" normalizeH="0" baseline="0">
                <a:ln>
                  <a:noFill/>
                </a:ln>
                <a:gradFill>
                  <a:gsLst>
                    <a:gs pos="68966">
                      <a:srgbClr val="FFFFFF"/>
                    </a:gs>
                    <a:gs pos="37000">
                      <a:srgbClr val="FFFFFF"/>
                    </a:gs>
                  </a:gsLst>
                  <a:path path="circle">
                    <a:fillToRect l="100000" t="100000"/>
                  </a:path>
                </a:gradFill>
                <a:effectLst/>
                <a:uLnTx/>
                <a:uFillTx/>
                <a:latin typeface="Segoe UI Variable Display Semibold" pitchFamily="2" charset="0"/>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More than 30,000 customers across every industry </a:t>
            </a:r>
            <a:br>
              <a:rPr kumimoji="0" lang="en-US" sz="2800" b="0"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br>
            <a:r>
              <a:rPr kumimoji="0" lang="en-US" sz="2800" b="0"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have used Copilot Studio</a:t>
            </a:r>
          </a:p>
        </p:txBody>
      </p:sp>
      <p:sp>
        <p:nvSpPr>
          <p:cNvPr id="15" name="Text Placeholder 3">
            <a:extLst>
              <a:ext uri="{FF2B5EF4-FFF2-40B4-BE49-F238E27FC236}">
                <a16:creationId xmlns:a16="http://schemas.microsoft.com/office/drawing/2014/main" id="{7B39FF1A-8C25-4E88-8D42-323DC57447DF}"/>
              </a:ext>
            </a:extLst>
          </p:cNvPr>
          <p:cNvSpPr txBox="1">
            <a:spLocks/>
          </p:cNvSpPr>
          <p:nvPr/>
        </p:nvSpPr>
        <p:spPr>
          <a:xfrm>
            <a:off x="802640" y="790117"/>
            <a:ext cx="10586720" cy="969496"/>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1371600" rtl="0" eaLnBrk="1" fontAlgn="base" latinLnBrk="0" hangingPunct="1">
              <a:lnSpc>
                <a:spcPct val="100000"/>
              </a:lnSpc>
              <a:spcBef>
                <a:spcPts val="0"/>
              </a:spcBef>
              <a:spcAft>
                <a:spcPts val="1200"/>
              </a:spcAft>
              <a:buClrTx/>
              <a:buSzPct val="90000"/>
              <a:buFont typeface="Wingdings" panose="05000000000000000000" pitchFamily="2" charset="2"/>
              <a:buNone/>
              <a:tabLst>
                <a:tab pos="1371600" algn="l"/>
              </a:tabLst>
              <a:defRPr/>
            </a:pPr>
            <a:r>
              <a:rPr kumimoji="0" lang="en-US" sz="2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to help improve performance and efficiency while reducing costs and risks</a:t>
            </a:r>
          </a:p>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endParaRPr kumimoji="0" lang="en-US" sz="1800" b="0"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Variable Display Semib" pitchFamily="2" charset="0"/>
              <a:ea typeface="+mn-ea"/>
              <a:cs typeface="Segoe UI" panose="020B0502040204020203" pitchFamily="34" charset="0"/>
            </a:endParaRPr>
          </a:p>
        </p:txBody>
      </p:sp>
      <p:pic>
        <p:nvPicPr>
          <p:cNvPr id="24" name="Picture 23">
            <a:extLst>
              <a:ext uri="{FF2B5EF4-FFF2-40B4-BE49-F238E27FC236}">
                <a16:creationId xmlns:a16="http://schemas.microsoft.com/office/drawing/2014/main" id="{0CB41C43-E689-CC6B-867A-344C7A87CA20}"/>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995118" y="1669725"/>
            <a:ext cx="2012462" cy="3704324"/>
          </a:xfrm>
          <a:custGeom>
            <a:avLst/>
            <a:gdLst>
              <a:gd name="connsiteX0" fmla="*/ 0 w 3694885"/>
              <a:gd name="connsiteY0" fmla="*/ 0 h 2387058"/>
              <a:gd name="connsiteX1" fmla="*/ 3694885 w 3694885"/>
              <a:gd name="connsiteY1" fmla="*/ 0 h 2387058"/>
              <a:gd name="connsiteX2" fmla="*/ 3694885 w 3694885"/>
              <a:gd name="connsiteY2" fmla="*/ 2387058 h 2387058"/>
              <a:gd name="connsiteX3" fmla="*/ 0 w 3694885"/>
              <a:gd name="connsiteY3" fmla="*/ 2387058 h 2387058"/>
            </a:gdLst>
            <a:ahLst/>
            <a:cxnLst>
              <a:cxn ang="0">
                <a:pos x="connsiteX0" y="connsiteY0"/>
              </a:cxn>
              <a:cxn ang="0">
                <a:pos x="connsiteX1" y="connsiteY1"/>
              </a:cxn>
              <a:cxn ang="0">
                <a:pos x="connsiteX2" y="connsiteY2"/>
              </a:cxn>
              <a:cxn ang="0">
                <a:pos x="connsiteX3" y="connsiteY3"/>
              </a:cxn>
            </a:cxnLst>
            <a:rect l="l" t="t" r="r" b="b"/>
            <a:pathLst>
              <a:path w="3694885" h="2387058">
                <a:moveTo>
                  <a:pt x="0" y="0"/>
                </a:moveTo>
                <a:lnTo>
                  <a:pt x="3694885" y="0"/>
                </a:lnTo>
                <a:lnTo>
                  <a:pt x="3694885" y="2387058"/>
                </a:lnTo>
                <a:lnTo>
                  <a:pt x="0" y="2387058"/>
                </a:lnTo>
                <a:close/>
              </a:path>
            </a:pathLst>
          </a:custGeom>
        </p:spPr>
      </p:pic>
      <p:pic>
        <p:nvPicPr>
          <p:cNvPr id="25" name="Picture 2" descr="How Humanoid Robots Elevate Your Banking Hospitality Service: The Case of Rabobank | Aldebaran">
            <a:extLst>
              <a:ext uri="{FF2B5EF4-FFF2-40B4-BE49-F238E27FC236}">
                <a16:creationId xmlns:a16="http://schemas.microsoft.com/office/drawing/2014/main" id="{14F7EDF7-2CF7-54FE-5F73-8483F953BA5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7322" y="1669726"/>
            <a:ext cx="1933670" cy="37184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Eurodam - Holland America Line Cruise Ship Profile">
            <a:extLst>
              <a:ext uri="{FF2B5EF4-FFF2-40B4-BE49-F238E27FC236}">
                <a16:creationId xmlns:a16="http://schemas.microsoft.com/office/drawing/2014/main" id="{6F2B8245-3D45-E657-BDE2-55DFABD06F20}"/>
              </a:ext>
            </a:extLst>
          </p:cNvPr>
          <p:cNvPicPr>
            <a:picLocks noChangeAspect="1" noChangeArrowheads="1"/>
          </p:cNvPicPr>
          <p:nvPr/>
        </p:nvPicPr>
        <p:blipFill rotWithShape="1">
          <a:blip r:embed="rId7" cstate="hqprint">
            <a:extLst>
              <a:ext uri="{28A0092B-C50C-407E-A947-70E740481C1C}">
                <a14:useLocalDpi xmlns:a14="http://schemas.microsoft.com/office/drawing/2010/main"/>
              </a:ext>
            </a:extLst>
          </a:blip>
          <a:srcRect/>
          <a:stretch/>
        </p:blipFill>
        <p:spPr bwMode="auto">
          <a:xfrm>
            <a:off x="4051706" y="1669724"/>
            <a:ext cx="2012462" cy="370432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 descr="Be the first to find out about internship and graduate role openings.  Discover if there's a career match for you.">
            <a:extLst>
              <a:ext uri="{FF2B5EF4-FFF2-40B4-BE49-F238E27FC236}">
                <a16:creationId xmlns:a16="http://schemas.microsoft.com/office/drawing/2014/main" id="{BFAE6D8E-1E8D-1AFA-4367-FE4F9427253F}"/>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a:stretch/>
        </p:blipFill>
        <p:spPr bwMode="auto">
          <a:xfrm>
            <a:off x="8164882" y="1669725"/>
            <a:ext cx="2012462" cy="370432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BD1CDDC-3341-B005-01B7-79B5A0EEBA65}"/>
              </a:ext>
              <a:ext uri="{C183D7F6-B498-43B3-948B-1728B52AA6E4}">
                <adec:decorative xmlns:adec="http://schemas.microsoft.com/office/drawing/2017/decorative" val="1"/>
              </a:ext>
            </a:extLst>
          </p:cNvPr>
          <p:cNvSpPr/>
          <p:nvPr/>
        </p:nvSpPr>
        <p:spPr bwMode="auto">
          <a:xfrm>
            <a:off x="0" y="3963260"/>
            <a:ext cx="12053316" cy="1756858"/>
          </a:xfrm>
          <a:prstGeom prst="rect">
            <a:avLst/>
          </a:prstGeom>
          <a:gradFill flip="none" rotWithShape="1">
            <a:gsLst>
              <a:gs pos="24000">
                <a:srgbClr val="091F2C"/>
              </a:gs>
              <a:gs pos="67000">
                <a:srgbClr val="000000">
                  <a:alpha val="60000"/>
                </a:srgbClr>
              </a:gs>
              <a:gs pos="100000">
                <a:srgbClr val="000000">
                  <a:alpha val="0"/>
                </a:srgbClr>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6" name="Picture 26" descr="Cineplex Logo PNG Transparent &amp; SVG Vector - Freebie Supply">
            <a:extLst>
              <a:ext uri="{FF2B5EF4-FFF2-40B4-BE49-F238E27FC236}">
                <a16:creationId xmlns:a16="http://schemas.microsoft.com/office/drawing/2014/main" id="{4BAC75A9-13F1-ED1E-F182-085FDB21268D}"/>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10651777" y="5405714"/>
            <a:ext cx="1077493" cy="28999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2" descr="Holland America Cruise Weddings - Cruise Ship Weddings - Royal Ocean Events">
            <a:extLst>
              <a:ext uri="{FF2B5EF4-FFF2-40B4-BE49-F238E27FC236}">
                <a16:creationId xmlns:a16="http://schemas.microsoft.com/office/drawing/2014/main" id="{38928CB8-0A1E-ADD7-2A2B-CE363629BDFB}"/>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357364" y="5262797"/>
            <a:ext cx="1419682" cy="468666"/>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8" descr="THE NEW PAYPAL LOGO WHITE PNG IN 2024 - eDigital Agency">
            <a:extLst>
              <a:ext uri="{FF2B5EF4-FFF2-40B4-BE49-F238E27FC236}">
                <a16:creationId xmlns:a16="http://schemas.microsoft.com/office/drawing/2014/main" id="{F4377B57-FC91-302C-A493-E990E8F713C6}"/>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475973" y="5423418"/>
            <a:ext cx="1056496" cy="279944"/>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0" descr="Rabobank Logo PNG Transparent &amp; SVG Vector - Freebie Supply">
            <a:extLst>
              <a:ext uri="{FF2B5EF4-FFF2-40B4-BE49-F238E27FC236}">
                <a16:creationId xmlns:a16="http://schemas.microsoft.com/office/drawing/2014/main" id="{F50D2B8D-4206-9D7D-6CD2-4A247EC51F3D}"/>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276870" y="5238680"/>
            <a:ext cx="1411057" cy="64942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36" descr="OMNI Business Systems, Inc. | HP-Logo-White | OMNI Business Systems, Inc.">
            <a:extLst>
              <a:ext uri="{FF2B5EF4-FFF2-40B4-BE49-F238E27FC236}">
                <a16:creationId xmlns:a16="http://schemas.microsoft.com/office/drawing/2014/main" id="{CEBBAEF7-B058-23EA-AB03-BCA2ECFA2B7D}"/>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757539" y="5360370"/>
            <a:ext cx="821666" cy="40604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7B17065-AD2F-D8AE-2168-A96A4836C03A}"/>
              </a:ext>
            </a:extLst>
          </p:cNvPr>
          <p:cNvSpPr txBox="1"/>
          <p:nvPr/>
        </p:nvSpPr>
        <p:spPr>
          <a:xfrm>
            <a:off x="192925" y="5864270"/>
            <a:ext cx="1758067" cy="553998"/>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Conversational banking copilot on both telephony and digital channels</a:t>
            </a:r>
          </a:p>
        </p:txBody>
      </p:sp>
      <p:sp>
        <p:nvSpPr>
          <p:cNvPr id="11" name="TextBox 10">
            <a:extLst>
              <a:ext uri="{FF2B5EF4-FFF2-40B4-BE49-F238E27FC236}">
                <a16:creationId xmlns:a16="http://schemas.microsoft.com/office/drawing/2014/main" id="{CFD15451-CC70-4031-50EA-1A60FBF9A25A}"/>
              </a:ext>
            </a:extLst>
          </p:cNvPr>
          <p:cNvSpPr txBox="1"/>
          <p:nvPr/>
        </p:nvSpPr>
        <p:spPr>
          <a:xfrm>
            <a:off x="2034937" y="5864270"/>
            <a:ext cx="1968703" cy="553998"/>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HR/IT copilot for employees that reduced support costs and workload</a:t>
            </a:r>
          </a:p>
        </p:txBody>
      </p:sp>
      <p:sp>
        <p:nvSpPr>
          <p:cNvPr id="12" name="TextBox 11">
            <a:extLst>
              <a:ext uri="{FF2B5EF4-FFF2-40B4-BE49-F238E27FC236}">
                <a16:creationId xmlns:a16="http://schemas.microsoft.com/office/drawing/2014/main" id="{AA739B82-CCC7-6C3D-5543-CFE69CDD1ED9}"/>
              </a:ext>
            </a:extLst>
          </p:cNvPr>
          <p:cNvSpPr txBox="1"/>
          <p:nvPr/>
        </p:nvSpPr>
        <p:spPr>
          <a:xfrm>
            <a:off x="4071247" y="5864270"/>
            <a:ext cx="1992921"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Helping customers find and book the perfect cruise</a:t>
            </a:r>
          </a:p>
        </p:txBody>
      </p:sp>
      <p:sp>
        <p:nvSpPr>
          <p:cNvPr id="13" name="TextBox 12">
            <a:extLst>
              <a:ext uri="{FF2B5EF4-FFF2-40B4-BE49-F238E27FC236}">
                <a16:creationId xmlns:a16="http://schemas.microsoft.com/office/drawing/2014/main" id="{1F0910A9-AF1A-DD7C-E41A-7F113E4338D2}"/>
              </a:ext>
            </a:extLst>
          </p:cNvPr>
          <p:cNvSpPr txBox="1"/>
          <p:nvPr/>
        </p:nvSpPr>
        <p:spPr>
          <a:xfrm>
            <a:off x="6114132" y="5863768"/>
            <a:ext cx="1992922"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Creating customer focused copilots as a Microsoft Partner</a:t>
            </a:r>
          </a:p>
        </p:txBody>
      </p:sp>
      <p:sp>
        <p:nvSpPr>
          <p:cNvPr id="16" name="TextBox 15">
            <a:extLst>
              <a:ext uri="{FF2B5EF4-FFF2-40B4-BE49-F238E27FC236}">
                <a16:creationId xmlns:a16="http://schemas.microsoft.com/office/drawing/2014/main" id="{45F1B65C-25A8-EE46-DA3C-82BF6885ADFF}"/>
              </a:ext>
            </a:extLst>
          </p:cNvPr>
          <p:cNvSpPr txBox="1"/>
          <p:nvPr/>
        </p:nvSpPr>
        <p:spPr>
          <a:xfrm>
            <a:off x="8157018" y="5864270"/>
            <a:ext cx="2014308"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Customer copilot to help find the right products and support</a:t>
            </a:r>
          </a:p>
        </p:txBody>
      </p:sp>
      <p:sp>
        <p:nvSpPr>
          <p:cNvPr id="17" name="TextBox 16">
            <a:extLst>
              <a:ext uri="{FF2B5EF4-FFF2-40B4-BE49-F238E27FC236}">
                <a16:creationId xmlns:a16="http://schemas.microsoft.com/office/drawing/2014/main" id="{C7802DE4-B59A-DF51-ED7B-63FF15993450}"/>
              </a:ext>
            </a:extLst>
          </p:cNvPr>
          <p:cNvSpPr txBox="1"/>
          <p:nvPr/>
        </p:nvSpPr>
        <p:spPr>
          <a:xfrm>
            <a:off x="10300797" y="5863768"/>
            <a:ext cx="1779451" cy="400110"/>
          </a:xfrm>
          <a:prstGeom prst="rect">
            <a:avLst/>
          </a:prstGeom>
          <a:noFill/>
        </p:spPr>
        <p:txBody>
          <a:bodyPr wrap="square">
            <a:spAutoFit/>
          </a:bodyPr>
          <a:lstStyle/>
          <a:p>
            <a:pPr marL="0" marR="0" lvl="0" indent="0" algn="ctr" defTabSz="914400" rtl="0" eaLnBrk="1" fontAlgn="base" latinLnBrk="0" hangingPunct="1">
              <a:lnSpc>
                <a:spcPct val="100000"/>
              </a:lnSpc>
              <a:spcBef>
                <a:spcPts val="0"/>
              </a:spcBef>
              <a:spcAft>
                <a:spcPts val="1200"/>
              </a:spcAft>
              <a:buClrTx/>
              <a:buSzPct val="90000"/>
              <a:buFontTx/>
              <a:buNone/>
              <a:tabLst/>
              <a:defRPr/>
            </a:pPr>
            <a:r>
              <a:rPr kumimoji="0" lang="en-US" sz="1000" b="0" i="0" u="none" strike="noStrike" kern="1200" cap="none" spc="0" normalizeH="0" baseline="0" noProof="0">
                <a:ln w="3175">
                  <a:noFill/>
                </a:ln>
                <a:gradFill>
                  <a:gsLst>
                    <a:gs pos="0">
                      <a:srgbClr val="FFA38B"/>
                    </a:gs>
                    <a:gs pos="32000">
                      <a:srgbClr val="D59ED7"/>
                    </a:gs>
                    <a:gs pos="68000">
                      <a:srgbClr val="8DC8E8"/>
                    </a:gs>
                    <a:gs pos="100000">
                      <a:srgbClr val="49C5B1"/>
                    </a:gs>
                  </a:gsLst>
                  <a:path path="circle">
                    <a:fillToRect l="100000" t="100000"/>
                  </a:path>
                </a:gradFill>
                <a:effectLst/>
                <a:uLnTx/>
                <a:uFillTx/>
                <a:latin typeface="Segoe UI Semibold"/>
                <a:ea typeface="+mn-ea"/>
                <a:cs typeface="Segoe UI" panose="020B0502040204020203" pitchFamily="34" charset="0"/>
              </a:rPr>
              <a:t>Copilot that helps with customer service for guests</a:t>
            </a:r>
          </a:p>
        </p:txBody>
      </p:sp>
      <p:pic>
        <p:nvPicPr>
          <p:cNvPr id="18" name="Picture 2" descr="Accenture Logo White Png - PNG Image Collection">
            <a:extLst>
              <a:ext uri="{FF2B5EF4-FFF2-40B4-BE49-F238E27FC236}">
                <a16:creationId xmlns:a16="http://schemas.microsoft.com/office/drawing/2014/main" id="{7E5F274F-F8F7-2337-FCFB-EB769DDB1DB8}"/>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6489289" y="5346362"/>
            <a:ext cx="1261400" cy="35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12493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0 2.96296E-6 L 0 0.03541 " pathEditMode="relative" rAng="0" ptsTypes="AA">
                                      <p:cBhvr>
                                        <p:cTn id="9" dur="700" spd="-100000" fill="hold"/>
                                        <p:tgtEl>
                                          <p:spTgt spid="14"/>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100"/>
                                  </p:stCondLst>
                                  <p:childTnLst>
                                    <p:animMotion origin="layout" path="M 0 3.7037E-7 L 0 0.03542 " pathEditMode="relative" rAng="0" ptsTypes="AA">
                                      <p:cBhvr>
                                        <p:cTn id="14" dur="700" spd="-100000" fill="hold"/>
                                        <p:tgtEl>
                                          <p:spTgt spid="1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Copilot Studio</a:t>
            </a:r>
          </a:p>
        </p:txBody>
      </p:sp>
      <p:sp>
        <p:nvSpPr>
          <p:cNvPr id="80" name="Rectangle 79">
            <a:extLst>
              <a:ext uri="{FF2B5EF4-FFF2-40B4-BE49-F238E27FC236}">
                <a16:creationId xmlns:a16="http://schemas.microsoft.com/office/drawing/2014/main" id="{CDBED866-784C-4E2B-F14A-BE8EE80F45FE}"/>
              </a:ext>
            </a:extLst>
          </p:cNvPr>
          <p:cNvSpPr/>
          <p:nvPr/>
        </p:nvSpPr>
        <p:spPr>
          <a:xfrm>
            <a:off x="6661588" y="6646501"/>
            <a:ext cx="5359105" cy="200055"/>
          </a:xfrm>
          <a:prstGeom prst="rect">
            <a:avLst/>
          </a:prstGeom>
        </p:spPr>
        <p:txBody>
          <a:bodyPr wrap="square">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S Mincho" panose="02020609040205080304" pitchFamily="49" charset="-128"/>
                <a:cs typeface="+mn-cs"/>
              </a:rPr>
              <a:t>All pricing subject to change, please consult price list for actual pricing</a:t>
            </a:r>
            <a:r>
              <a:rPr kumimoji="0" lang="en-US" sz="700" b="0" i="0" u="none" strike="noStrike" kern="1200" cap="none" spc="0" normalizeH="0" baseline="0" noProof="0">
                <a:ln>
                  <a:noFill/>
                </a:ln>
                <a:solidFill>
                  <a:srgbClr val="000000">
                    <a:lumMod val="65000"/>
                    <a:lumOff val="35000"/>
                  </a:srgbClr>
                </a:solidFill>
                <a:effectLst/>
                <a:uLnTx/>
                <a:uFillTx/>
                <a:latin typeface="Segoe UI" panose="020B0502040204020203" pitchFamily="34" charset="0"/>
                <a:ea typeface="MS Mincho" panose="02020609040205080304" pitchFamily="49" charset="-128"/>
                <a:cs typeface="+mn-cs"/>
              </a:rPr>
              <a:t>.</a:t>
            </a:r>
          </a:p>
        </p:txBody>
      </p:sp>
      <p:cxnSp>
        <p:nvCxnSpPr>
          <p:cNvPr id="31" name="Straight Connector 30">
            <a:extLst>
              <a:ext uri="{FF2B5EF4-FFF2-40B4-BE49-F238E27FC236}">
                <a16:creationId xmlns:a16="http://schemas.microsoft.com/office/drawing/2014/main" id="{9FF37C73-2224-4B61-F383-363BB1721BD8}"/>
              </a:ext>
              <a:ext uri="{C183D7F6-B498-43B3-948B-1728B52AA6E4}">
                <adec:decorative xmlns:adec="http://schemas.microsoft.com/office/drawing/2017/decorative" val="1"/>
              </a:ext>
            </a:extLst>
          </p:cNvPr>
          <p:cNvCxnSpPr>
            <a:cxnSpLocks/>
          </p:cNvCxnSpPr>
          <p:nvPr/>
        </p:nvCxnSpPr>
        <p:spPr>
          <a:xfrm>
            <a:off x="5279356" y="3350525"/>
            <a:ext cx="1844735" cy="0"/>
          </a:xfrm>
          <a:prstGeom prst="line">
            <a:avLst/>
          </a:prstGeom>
          <a:ln w="158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8" name="Group 17" descr="Copilot Studio overview, details are on the next slide.">
            <a:extLst>
              <a:ext uri="{FF2B5EF4-FFF2-40B4-BE49-F238E27FC236}">
                <a16:creationId xmlns:a16="http://schemas.microsoft.com/office/drawing/2014/main" id="{E642E2CA-208E-5CC1-91B2-6A2DB0E24A5C}"/>
              </a:ext>
            </a:extLst>
          </p:cNvPr>
          <p:cNvGrpSpPr/>
          <p:nvPr/>
        </p:nvGrpSpPr>
        <p:grpSpPr>
          <a:xfrm>
            <a:off x="3040777" y="1417967"/>
            <a:ext cx="6099396" cy="4636008"/>
            <a:chOff x="866766" y="1867794"/>
            <a:chExt cx="3662622" cy="4715623"/>
          </a:xfrm>
        </p:grpSpPr>
        <p:grpSp>
          <p:nvGrpSpPr>
            <p:cNvPr id="12" name="Group 11">
              <a:extLst>
                <a:ext uri="{FF2B5EF4-FFF2-40B4-BE49-F238E27FC236}">
                  <a16:creationId xmlns:a16="http://schemas.microsoft.com/office/drawing/2014/main" id="{DE8E4750-DC69-CDEE-2F28-08F31EA8AD6A}"/>
                </a:ext>
              </a:extLst>
            </p:cNvPr>
            <p:cNvGrpSpPr/>
            <p:nvPr/>
          </p:nvGrpSpPr>
          <p:grpSpPr>
            <a:xfrm>
              <a:off x="866766" y="1867794"/>
              <a:ext cx="3662622" cy="4715623"/>
              <a:chOff x="882049" y="1867794"/>
              <a:chExt cx="3662622" cy="4715623"/>
            </a:xfrm>
          </p:grpSpPr>
          <p:sp>
            <p:nvSpPr>
              <p:cNvPr id="60" name="Rectangle: Rounded Corners 59">
                <a:extLst>
                  <a:ext uri="{FF2B5EF4-FFF2-40B4-BE49-F238E27FC236}">
                    <a16:creationId xmlns:a16="http://schemas.microsoft.com/office/drawing/2014/main" id="{C073F594-D015-A8FE-4D8E-636B604C686E}"/>
                  </a:ext>
                </a:extLst>
              </p:cNvPr>
              <p:cNvSpPr/>
              <p:nvPr/>
            </p:nvSpPr>
            <p:spPr bwMode="auto">
              <a:xfrm>
                <a:off x="882258" y="1867794"/>
                <a:ext cx="3662413" cy="4715623"/>
              </a:xfrm>
              <a:prstGeom prst="roundRect">
                <a:avLst>
                  <a:gd name="adj" fmla="val 6627"/>
                </a:avLst>
              </a:prstGeom>
              <a:solidFill>
                <a:schemeClr val="accent5">
                  <a:lumMod val="20000"/>
                  <a:lumOff val="80000"/>
                </a:schemeClr>
              </a:solidFill>
              <a:ln w="28575">
                <a:gradFill flip="none" rotWithShape="1">
                  <a:gsLst>
                    <a:gs pos="4587">
                      <a:schemeClr val="accent5"/>
                    </a:gs>
                    <a:gs pos="100000">
                      <a:srgbClr val="D989DC"/>
                    </a:gs>
                  </a:gsLst>
                  <a:path path="circle">
                    <a:fillToRect l="100000" t="100000"/>
                  </a:path>
                  <a:tileRect r="-100000" b="-100000"/>
                </a:gradFill>
                <a:headEnd type="none" w="med" len="med"/>
                <a:tailEnd type="none" w="med" len="med"/>
              </a:ln>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3" name="Rectangle: Top Corners Rounded 62">
                <a:extLst>
                  <a:ext uri="{FF2B5EF4-FFF2-40B4-BE49-F238E27FC236}">
                    <a16:creationId xmlns:a16="http://schemas.microsoft.com/office/drawing/2014/main" id="{26F406B7-C51C-1530-0D53-98D1FBBAB624}"/>
                  </a:ext>
                </a:extLst>
              </p:cNvPr>
              <p:cNvSpPr/>
              <p:nvPr/>
            </p:nvSpPr>
            <p:spPr bwMode="auto">
              <a:xfrm>
                <a:off x="882049" y="1869457"/>
                <a:ext cx="3662413" cy="876846"/>
              </a:xfrm>
              <a:prstGeom prst="round2SameRect">
                <a:avLst/>
              </a:prstGeom>
              <a:solidFill>
                <a:schemeClr val="accent5">
                  <a:lumMod val="40000"/>
                  <a:lumOff val="60000"/>
                </a:schemeClr>
              </a:solidFill>
              <a:ln w="28575">
                <a:gradFill flip="none" rotWithShape="1">
                  <a:gsLst>
                    <a:gs pos="4587">
                      <a:schemeClr val="accent5"/>
                    </a:gs>
                    <a:gs pos="100000">
                      <a:srgbClr val="D989DC"/>
                    </a:gs>
                  </a:gsLst>
                  <a:path path="circle">
                    <a:fillToRect l="100000" t="100000"/>
                  </a:path>
                  <a:tileRect r="-100000" b="-100000"/>
                </a:gradFill>
                <a:headEnd type="none" w="med" len="med"/>
                <a:tailEnd type="none" w="med" len="med"/>
              </a:ln>
              <a:effectLst>
                <a:glow rad="63500">
                  <a:schemeClr val="accent5">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0CA8BD19-34ED-443C-2AC0-C69FFA33ACB3}"/>
                </a:ext>
              </a:extLst>
            </p:cNvPr>
            <p:cNvSpPr txBox="1"/>
            <p:nvPr/>
          </p:nvSpPr>
          <p:spPr>
            <a:xfrm>
              <a:off x="1329591" y="2005599"/>
              <a:ext cx="2745437" cy="626124"/>
            </a:xfrm>
            <a:prstGeom prst="rect">
              <a:avLst/>
            </a:prstGeom>
            <a:noFill/>
          </p:spPr>
          <p:txBody>
            <a:bodyPr wrap="square" lIns="0" tIns="0" rIns="0" bIns="0" rtlCol="0">
              <a:spAutoFit/>
            </a:bodyPr>
            <a:lstStyle/>
            <a:p>
              <a:pPr marL="0" marR="0" lvl="1"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t>Copilot Studio </a:t>
              </a:r>
            </a:p>
            <a:p>
              <a:pPr marL="0" marR="0" lvl="1"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Segoe UI Semibold" panose="020B0702040204020203" pitchFamily="34" charset="0"/>
                </a:rPr>
                <a:t>message capacity add-on</a:t>
              </a:r>
            </a:p>
          </p:txBody>
        </p:sp>
        <p:sp>
          <p:nvSpPr>
            <p:cNvPr id="76" name="Rectangle 75">
              <a:extLst>
                <a:ext uri="{FF2B5EF4-FFF2-40B4-BE49-F238E27FC236}">
                  <a16:creationId xmlns:a16="http://schemas.microsoft.com/office/drawing/2014/main" id="{B3DE1E07-E497-B229-F4FC-87E6EED8CEF1}"/>
                </a:ext>
              </a:extLst>
            </p:cNvPr>
            <p:cNvSpPr/>
            <p:nvPr/>
          </p:nvSpPr>
          <p:spPr>
            <a:xfrm>
              <a:off x="941586" y="2877291"/>
              <a:ext cx="3521446" cy="393283"/>
            </a:xfrm>
            <a:prstGeom prst="rect">
              <a:avLst/>
            </a:prstGeom>
          </p:spPr>
          <p:txBody>
            <a:bodyPr wrap="square" lIns="91440" anchor="t">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$200 per tenant/month</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Tenant-wide capacity license sold in capacity packs.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1 capacity pack = 25,000 messages/month</a:t>
              </a:r>
            </a:p>
          </p:txBody>
        </p:sp>
        <p:sp>
          <p:nvSpPr>
            <p:cNvPr id="77" name="Rectangle 76">
              <a:extLst>
                <a:ext uri="{FF2B5EF4-FFF2-40B4-BE49-F238E27FC236}">
                  <a16:creationId xmlns:a16="http://schemas.microsoft.com/office/drawing/2014/main" id="{1C1615D1-6FD4-DACC-8E97-DBFB3A6E979C}"/>
                </a:ext>
              </a:extLst>
            </p:cNvPr>
            <p:cNvSpPr/>
            <p:nvPr/>
          </p:nvSpPr>
          <p:spPr>
            <a:xfrm>
              <a:off x="1161522" y="3868365"/>
              <a:ext cx="3264682" cy="2533625"/>
            </a:xfrm>
            <a:prstGeom prst="rect">
              <a:avLst/>
            </a:prstGeom>
          </p:spPr>
          <p:txBody>
            <a:bodyPr wrap="square" lIns="91440" tIns="0" bIns="0" anchor="t">
              <a:noAutofit/>
            </a:bodyPr>
            <a:lstStyle/>
            <a:p>
              <a:pPr marL="0" marR="0" lvl="0" indent="0" algn="l" defTabSz="914367" rtl="0" eaLnBrk="1" fontAlgn="auto" latinLnBrk="0" hangingPunct="1">
                <a:lnSpc>
                  <a:spcPct val="108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Offer Details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Gen AI: AI-enabled conversations </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
                  <a:ea typeface="+mn-ea"/>
                  <a:cs typeface="+mn-cs"/>
                </a:rPr>
                <a:t>Copilot in Microsoft Copilot Studio: Create and iterate on chatbot topics using expanded natural language capabilities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Power Automate for Microsoft Copilot Studio: Cloud flows – Create automated, instant and scheduled flows within context of Microsoft Copilot Studio bots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Connectors: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Standard</a:t>
              </a:r>
              <a:r>
                <a:rPr kumimoji="0" lang="en-US" sz="1200" b="0" i="0" u="none" strike="noStrike" kern="1200" cap="none" spc="0" normalizeH="0" baseline="0" noProof="0">
                  <a:ln>
                    <a:noFill/>
                  </a:ln>
                  <a:solidFill>
                    <a:srgbClr val="000000"/>
                  </a:solidFill>
                  <a:effectLst/>
                  <a:uLnTx/>
                  <a:uFillTx/>
                  <a:latin typeface="Segoe UI"/>
                  <a:ea typeface="+mn-ea"/>
                  <a:cs typeface="Segoe UI"/>
                </a:rPr>
                <a:t>,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5">
                    <a:extLst>
                      <a:ext uri="{A12FA001-AC4F-418D-AE19-62706E023703}">
                        <ahyp:hlinkClr xmlns:ahyp="http://schemas.microsoft.com/office/drawing/2018/hyperlinkcolor" val="tx"/>
                      </a:ext>
                    </a:extLst>
                  </a:hlinkClick>
                </a:rPr>
                <a:t>Premium</a:t>
              </a:r>
              <a:r>
                <a:rPr kumimoji="0" lang="en-US" sz="1200" b="0" i="0" u="none" strike="noStrike" kern="1200" cap="none" spc="0" normalizeH="0" baseline="0" noProof="0">
                  <a:ln>
                    <a:noFill/>
                  </a:ln>
                  <a:solidFill>
                    <a:srgbClr val="000000"/>
                  </a:solidFill>
                  <a:effectLst/>
                  <a:uLnTx/>
                  <a:uFillTx/>
                  <a:latin typeface="Segoe UI"/>
                  <a:ea typeface="+mn-ea"/>
                  <a:cs typeface="Segoe UI"/>
                </a:rPr>
                <a:t> and </a:t>
              </a:r>
              <a:r>
                <a:rPr kumimoji="0" lang="en-US" sz="1200" b="0" i="0" u="none" strike="noStrike" kern="1200" cap="none" spc="0" normalizeH="0" baseline="0" noProof="0">
                  <a:ln>
                    <a:noFill/>
                  </a:ln>
                  <a:solidFill>
                    <a:srgbClr val="000000"/>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Custom</a:t>
              </a:r>
              <a:r>
                <a:rPr kumimoji="0" lang="en-US" sz="1200" b="0" i="0" u="none" strike="noStrike" kern="1200" cap="none" spc="0" normalizeH="0" baseline="0" noProof="0">
                  <a:ln>
                    <a:noFill/>
                  </a:ln>
                  <a:solidFill>
                    <a:srgbClr val="000000"/>
                  </a:solidFill>
                  <a:effectLst/>
                  <a:uLnTx/>
                  <a:uFillTx/>
                  <a:latin typeface="Segoe UI"/>
                  <a:ea typeface="+mn-ea"/>
                  <a:cs typeface="Segoe UI"/>
                </a:rPr>
                <a:t> connectors</a:t>
              </a:r>
            </a:p>
            <a:p>
              <a:pPr marL="91440" marR="0" lvl="0" indent="-91440" algn="l" defTabSz="914367" rtl="0" eaLnBrk="1" fontAlgn="auto" latinLnBrk="0" hangingPunct="1">
                <a:lnSpc>
                  <a:spcPct val="108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Dataverse for Microsoft Copilot Studio: Dataverse Default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5 GB Database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20 GB File Capacity</a:t>
              </a:r>
            </a:p>
            <a:p>
              <a:pPr marL="742950" marR="0" lvl="1" indent="-285750" algn="l" defTabSz="914367" rtl="0" eaLnBrk="1" fontAlgn="auto" latinLnBrk="0" hangingPunct="1">
                <a:lnSpc>
                  <a:spcPct val="108000"/>
                </a:lnSpc>
                <a:spcBef>
                  <a:spcPts val="0"/>
                </a:spcBef>
                <a:spcAft>
                  <a:spcPts val="0"/>
                </a:spcAft>
                <a:buClrTx/>
                <a:buSzPct val="50000"/>
                <a:buFont typeface="Courier New" panose="02070309020205020404" pitchFamily="49" charset="0"/>
                <a:buChar char="o"/>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2 GB Log Capacity</a:t>
              </a:r>
            </a:p>
            <a:p>
              <a:pPr marL="0" marR="0" lvl="1" indent="0" algn="l" defTabSz="914192" rtl="0" eaLnBrk="1" fontAlgn="auto" latinLnBrk="0" hangingPunct="1">
                <a:lnSpc>
                  <a:spcPct val="100000"/>
                </a:lnSpc>
                <a:spcBef>
                  <a:spcPts val="0"/>
                </a:spcBef>
                <a:spcAft>
                  <a:spcPts val="40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cxnSp>
          <p:nvCxnSpPr>
            <p:cNvPr id="78" name="Straight Connector 77">
              <a:extLst>
                <a:ext uri="{FF2B5EF4-FFF2-40B4-BE49-F238E27FC236}">
                  <a16:creationId xmlns:a16="http://schemas.microsoft.com/office/drawing/2014/main" id="{751C632B-1B96-CEBD-D3AB-51644C34B1A3}"/>
                </a:ext>
              </a:extLst>
            </p:cNvPr>
            <p:cNvCxnSpPr>
              <a:cxnSpLocks/>
            </p:cNvCxnSpPr>
            <p:nvPr/>
          </p:nvCxnSpPr>
          <p:spPr>
            <a:xfrm>
              <a:off x="1214283" y="3686938"/>
              <a:ext cx="2860745" cy="0"/>
            </a:xfrm>
            <a:prstGeom prst="line">
              <a:avLst/>
            </a:prstGeom>
            <a:ln w="15875">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673D8878-ACCA-CB1A-FBAA-488078A901C8}"/>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870058" y="265616"/>
            <a:ext cx="612648" cy="612648"/>
          </a:xfrm>
          <a:prstGeom prst="rect">
            <a:avLst/>
          </a:prstGeom>
        </p:spPr>
      </p:pic>
    </p:spTree>
    <p:extLst>
      <p:ext uri="{BB962C8B-B14F-4D97-AF65-F5344CB8AC3E}">
        <p14:creationId xmlns:p14="http://schemas.microsoft.com/office/powerpoint/2010/main" val="24401433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7C117-BE7B-55AB-DB16-19E248C47652}"/>
              </a:ext>
            </a:extLst>
          </p:cNvPr>
          <p:cNvSpPr>
            <a:spLocks noGrp="1"/>
          </p:cNvSpPr>
          <p:nvPr>
            <p:ph type="title"/>
          </p:nvPr>
        </p:nvSpPr>
        <p:spPr>
          <a:xfrm>
            <a:off x="1829800" y="1427377"/>
            <a:ext cx="5282200" cy="1107996"/>
          </a:xfrm>
        </p:spPr>
        <p:txBody>
          <a:bodyPr/>
          <a:lstStyle/>
          <a:p>
            <a:r>
              <a:rPr lang="en-US" sz="3600"/>
              <a:t>Copilot Studio </a:t>
            </a:r>
            <a:br>
              <a:rPr lang="en-US" sz="3600"/>
            </a:br>
            <a:r>
              <a:rPr lang="en-US" sz="3600">
                <a:solidFill>
                  <a:schemeClr val="bg1">
                    <a:lumMod val="25000"/>
                    <a:lumOff val="75000"/>
                  </a:schemeClr>
                </a:solidFill>
              </a:rPr>
              <a:t>Implementation Guide</a:t>
            </a:r>
          </a:p>
        </p:txBody>
      </p:sp>
      <p:sp>
        <p:nvSpPr>
          <p:cNvPr id="4" name="Text Placeholder 3">
            <a:extLst>
              <a:ext uri="{FF2B5EF4-FFF2-40B4-BE49-F238E27FC236}">
                <a16:creationId xmlns:a16="http://schemas.microsoft.com/office/drawing/2014/main" id="{081473BF-A63E-552B-82F0-2FD025311F51}"/>
              </a:ext>
            </a:extLst>
          </p:cNvPr>
          <p:cNvSpPr>
            <a:spLocks noGrp="1"/>
          </p:cNvSpPr>
          <p:nvPr>
            <p:ph type="body" sz="quarter" idx="12"/>
          </p:nvPr>
        </p:nvSpPr>
        <p:spPr>
          <a:xfrm>
            <a:off x="2236199" y="2854540"/>
            <a:ext cx="5555993" cy="2616101"/>
          </a:xfrm>
        </p:spPr>
        <p:txBody>
          <a:bodyPr/>
          <a:lstStyle/>
          <a:p>
            <a:pPr>
              <a:spcAft>
                <a:spcPts val="1200"/>
              </a:spcAft>
            </a:pPr>
            <a:r>
              <a:rPr lang="en-US" sz="2000" b="0" i="0">
                <a:solidFill>
                  <a:schemeClr val="tx1"/>
                </a:solidFill>
                <a:effectLst/>
                <a:latin typeface="+mn-lt"/>
              </a:rPr>
              <a:t>The Copilot Studio implementation guide provides a framework to do a 360-degree review of a copilot or bot project. </a:t>
            </a:r>
          </a:p>
          <a:p>
            <a:pPr>
              <a:spcAft>
                <a:spcPts val="1200"/>
              </a:spcAft>
            </a:pPr>
            <a:r>
              <a:rPr lang="en-US" sz="2000" b="0" i="0">
                <a:solidFill>
                  <a:schemeClr val="tx1"/>
                </a:solidFill>
                <a:effectLst/>
                <a:latin typeface="+mn-lt"/>
              </a:rPr>
              <a:t>Through probing questions, it highlights potential risks and gaps, aims at aligning the project with the product roadmap, and shares guidance, best practices and reference architecture examples.</a:t>
            </a:r>
            <a:endParaRPr lang="en-US" sz="2000">
              <a:solidFill>
                <a:schemeClr val="tx1"/>
              </a:solidFill>
              <a:latin typeface="+mn-lt"/>
            </a:endParaRPr>
          </a:p>
        </p:txBody>
      </p:sp>
      <p:pic>
        <p:nvPicPr>
          <p:cNvPr id="6" name="Graphic 5">
            <a:extLst>
              <a:ext uri="{FF2B5EF4-FFF2-40B4-BE49-F238E27FC236}">
                <a16:creationId xmlns:a16="http://schemas.microsoft.com/office/drawing/2014/main" id="{883FFA99-701A-4A59-5E1C-297EBF1BF8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4894" y="1499947"/>
            <a:ext cx="972000" cy="972000"/>
          </a:xfrm>
          <a:prstGeom prst="rect">
            <a:avLst/>
          </a:prstGeom>
        </p:spPr>
      </p:pic>
      <p:pic>
        <p:nvPicPr>
          <p:cNvPr id="8" name="Picture 7" descr="A qr code on a white background&#10;&#10;Description automatically generated">
            <a:extLst>
              <a:ext uri="{FF2B5EF4-FFF2-40B4-BE49-F238E27FC236}">
                <a16:creationId xmlns:a16="http://schemas.microsoft.com/office/drawing/2014/main" id="{07598EE9-6330-D8F3-86EB-8027BD8DBAD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4893" y="4162591"/>
            <a:ext cx="1430084" cy="205455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16BFDCA-ACB6-962A-F921-9F01572455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993415" y="2379761"/>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2" name="Picture 11" descr="A screenshot of a computer&#10;&#10;Description automatically generated">
            <a:extLst>
              <a:ext uri="{FF2B5EF4-FFF2-40B4-BE49-F238E27FC236}">
                <a16:creationId xmlns:a16="http://schemas.microsoft.com/office/drawing/2014/main" id="{8377E8A7-18D8-CE36-2195-AA379B5C7BD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993415" y="4588244"/>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pic>
        <p:nvPicPr>
          <p:cNvPr id="14" name="Picture 13" descr="A screenshot of a computer&#10;&#10;Description automatically generated">
            <a:extLst>
              <a:ext uri="{FF2B5EF4-FFF2-40B4-BE49-F238E27FC236}">
                <a16:creationId xmlns:a16="http://schemas.microsoft.com/office/drawing/2014/main" id="{21164A39-7977-7A10-3437-462F743708C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93415" y="171278"/>
            <a:ext cx="3648000" cy="2052000"/>
          </a:xfrm>
          <a:prstGeom prst="roundRect">
            <a:avLst>
              <a:gd name="adj" fmla="val 5057"/>
            </a:avLst>
          </a:prstGeom>
          <a:solidFill>
            <a:srgbClr val="FFFFFF">
              <a:shade val="85000"/>
            </a:srgbClr>
          </a:solidFill>
          <a:ln>
            <a:noFill/>
          </a:ln>
          <a:effectLst>
            <a:glow rad="63500">
              <a:schemeClr val="accent3">
                <a:satMod val="175000"/>
                <a:alpha val="40000"/>
              </a:schemeClr>
            </a:glow>
          </a:effectLst>
        </p:spPr>
      </p:pic>
      <p:sp>
        <p:nvSpPr>
          <p:cNvPr id="20" name="Rectangle: Rounded Corners 19">
            <a:extLst>
              <a:ext uri="{FF2B5EF4-FFF2-40B4-BE49-F238E27FC236}">
                <a16:creationId xmlns:a16="http://schemas.microsoft.com/office/drawing/2014/main" id="{D9786683-5720-DBC9-83AF-D6CDDA4B170F}"/>
              </a:ext>
            </a:extLst>
          </p:cNvPr>
          <p:cNvSpPr/>
          <p:nvPr/>
        </p:nvSpPr>
        <p:spPr bwMode="auto">
          <a:xfrm>
            <a:off x="2236200" y="5767830"/>
            <a:ext cx="5555992" cy="449315"/>
          </a:xfrm>
          <a:prstGeom prst="roundRect">
            <a:avLst>
              <a:gd name="adj" fmla="val 50000"/>
            </a:avLst>
          </a:prstGeom>
          <a:gradFill flip="none" rotWithShape="1">
            <a:gsLst>
              <a:gs pos="53000">
                <a:srgbClr val="0765AE"/>
              </a:gs>
              <a:gs pos="100000">
                <a:srgbClr val="1985D8"/>
              </a:gs>
              <a:gs pos="0">
                <a:srgbClr val="1F8FE5"/>
              </a:gs>
            </a:gsLst>
            <a:lin ang="5400000" scaled="0"/>
            <a:tileRect/>
          </a:gradFill>
          <a:ln>
            <a:noFill/>
            <a:headEnd type="none" w="med" len="med"/>
            <a:tailEnd type="none" w="med" len="med"/>
          </a:ln>
          <a:effectLst>
            <a:outerShdw blurRad="228600" dist="38100" dir="5400000" sx="104000" sy="104000" algn="t"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Aptos" panose="02110004020202020204"/>
                <a:ea typeface="+mn-ea"/>
                <a:cs typeface="+mn-cs"/>
                <a:hlinkClick r:id="rId8">
                  <a:extLst>
                    <a:ext uri="{A12FA001-AC4F-418D-AE19-62706E023703}">
                      <ahyp:hlinkClr xmlns:ahyp="http://schemas.microsoft.com/office/drawing/2018/hyperlinkcolor" val="tx"/>
                    </a:ext>
                  </a:extLst>
                </a:hlinkClick>
              </a:rPr>
              <a:t>aka.ms/CopilotStudioImplementationGuide</a:t>
            </a:r>
            <a:endParaRPr kumimoji="0" lang="en-US" sz="20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148148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Get Started</a:t>
            </a:r>
          </a:p>
        </p:txBody>
      </p:sp>
    </p:spTree>
    <p:extLst>
      <p:ext uri="{BB962C8B-B14F-4D97-AF65-F5344CB8AC3E}">
        <p14:creationId xmlns:p14="http://schemas.microsoft.com/office/powerpoint/2010/main" val="7998853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045E5-2C5A-5E35-F3B6-8DA646AF9353}"/>
              </a:ext>
            </a:extLst>
          </p:cNvPr>
          <p:cNvSpPr>
            <a:spLocks noGrp="1"/>
          </p:cNvSpPr>
          <p:nvPr>
            <p:ph type="title"/>
          </p:nvPr>
        </p:nvSpPr>
        <p:spPr>
          <a:xfrm>
            <a:off x="2540115" y="2025481"/>
            <a:ext cx="8787103" cy="615553"/>
          </a:xfrm>
        </p:spPr>
        <p:txBody>
          <a:bodyPr anchor="t"/>
          <a:lstStyle/>
          <a:p>
            <a:r>
              <a:rPr lang="en-US" sz="4000" dirty="0">
                <a:solidFill>
                  <a:schemeClr val="tx1"/>
                </a:solidFill>
                <a:cs typeface="Segoe UI"/>
              </a:rPr>
              <a:t>Go to </a:t>
            </a:r>
            <a:r>
              <a:rPr lang="en-US" sz="4000" dirty="0">
                <a:ea typeface="+mj-lt"/>
                <a:cs typeface="+mj-lt"/>
              </a:rPr>
              <a:t>aka.ms/CopilotStudioWorkshop</a:t>
            </a:r>
            <a:r>
              <a:rPr lang="en-US" sz="4000" dirty="0">
                <a:solidFill>
                  <a:schemeClr val="tx1"/>
                </a:solidFill>
                <a:ea typeface="+mj-lt"/>
                <a:cs typeface="+mj-lt"/>
              </a:rPr>
              <a:t> </a:t>
            </a:r>
            <a:endParaRPr lang="en-US" sz="4000" dirty="0">
              <a:solidFill>
                <a:schemeClr val="tx1"/>
              </a:solidFill>
            </a:endParaRPr>
          </a:p>
        </p:txBody>
      </p:sp>
      <p:sp>
        <p:nvSpPr>
          <p:cNvPr id="3" name="Rectangle: Rounded Corners 2">
            <a:extLst>
              <a:ext uri="{FF2B5EF4-FFF2-40B4-BE49-F238E27FC236}">
                <a16:creationId xmlns:a16="http://schemas.microsoft.com/office/drawing/2014/main" id="{79CCB66A-D9D1-ECB3-E1C5-4E1A07DA575E}"/>
              </a:ext>
            </a:extLst>
          </p:cNvPr>
          <p:cNvSpPr/>
          <p:nvPr/>
        </p:nvSpPr>
        <p:spPr bwMode="auto">
          <a:xfrm>
            <a:off x="5656520" y="2913321"/>
            <a:ext cx="5479312" cy="3196855"/>
          </a:xfrm>
          <a:prstGeom prst="roundRect">
            <a:avLst>
              <a:gd name="adj" fmla="val 5072"/>
            </a:avLst>
          </a:prstGeom>
          <a:solidFill>
            <a:srgbClr val="014A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l" defTabSz="932472" fontAlgn="base">
              <a:spcBef>
                <a:spcPct val="0"/>
              </a:spcBef>
              <a:spcAft>
                <a:spcPct val="0"/>
              </a:spcAft>
            </a:pPr>
            <a:r>
              <a:rPr lang="en-US" sz="3200" dirty="0">
                <a:solidFill>
                  <a:srgbClr val="FFFFFF"/>
                </a:solidFill>
                <a:ea typeface="Segoe UI" pitchFamily="34" charset="0"/>
                <a:cs typeface="Segoe UI" pitchFamily="34" charset="0"/>
              </a:rPr>
              <a:t>THEN:</a:t>
            </a:r>
          </a:p>
          <a:p>
            <a:pPr marL="361950" indent="-361950" algn="l" defTabSz="932472" fontAlgn="base">
              <a:spcBef>
                <a:spcPct val="0"/>
              </a:spcBef>
              <a:spcAft>
                <a:spcPct val="0"/>
              </a:spcAft>
              <a:buFont typeface="+mj-lt"/>
              <a:buAutoNum type="arabicPeriod"/>
            </a:pPr>
            <a:endParaRPr lang="en-US" sz="2400" dirty="0">
              <a:solidFill>
                <a:srgbClr val="FFFFFF"/>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b="1" dirty="0">
                <a:solidFill>
                  <a:schemeClr val="bg1"/>
                </a:solidFill>
                <a:ea typeface="Segoe UI" pitchFamily="34" charset="0"/>
                <a:cs typeface="Segoe UI" pitchFamily="34" charset="0"/>
              </a:rPr>
              <a:t>Download</a:t>
            </a:r>
            <a:r>
              <a:rPr lang="en-US" sz="2400" dirty="0">
                <a:solidFill>
                  <a:schemeClr val="bg1"/>
                </a:solidFill>
                <a:ea typeface="Segoe UI" pitchFamily="34" charset="0"/>
                <a:cs typeface="Segoe UI" pitchFamily="34" charset="0"/>
              </a:rPr>
              <a:t> and </a:t>
            </a:r>
            <a:r>
              <a:rPr lang="en-US" sz="2400" b="1" dirty="0">
                <a:solidFill>
                  <a:schemeClr val="bg1"/>
                </a:solidFill>
                <a:ea typeface="Segoe UI" pitchFamily="34" charset="0"/>
                <a:cs typeface="Segoe UI" pitchFamily="34" charset="0"/>
              </a:rPr>
              <a:t>unzip</a:t>
            </a:r>
            <a:r>
              <a:rPr lang="en-US" sz="2400" dirty="0">
                <a:solidFill>
                  <a:schemeClr val="bg1"/>
                </a:solidFill>
                <a:ea typeface="Segoe UI" pitchFamily="34" charset="0"/>
                <a:cs typeface="Segoe UI" pitchFamily="34" charset="0"/>
              </a:rPr>
              <a:t> </a:t>
            </a:r>
            <a:br>
              <a:rPr lang="en-US" sz="2400" dirty="0">
                <a:solidFill>
                  <a:schemeClr val="bg1"/>
                </a:solidFill>
                <a:ea typeface="Segoe UI" pitchFamily="34" charset="0"/>
                <a:cs typeface="Segoe UI" pitchFamily="34" charset="0"/>
              </a:rPr>
            </a:br>
            <a:r>
              <a:rPr lang="en-US" sz="2400" dirty="0">
                <a:solidFill>
                  <a:schemeClr val="bg1"/>
                </a:solidFill>
                <a:ea typeface="Segoe UI" pitchFamily="34" charset="0"/>
                <a:cs typeface="Segoe UI" pitchFamily="34" charset="0"/>
              </a:rPr>
              <a:t>the lab files locally.</a:t>
            </a:r>
          </a:p>
          <a:p>
            <a:pPr marL="361950" indent="-361950" algn="l" defTabSz="932472" fontAlgn="base">
              <a:spcBef>
                <a:spcPct val="0"/>
              </a:spcBef>
              <a:spcAft>
                <a:spcPct val="0"/>
              </a:spcAft>
              <a:buFont typeface="+mj-lt"/>
              <a:buAutoNum type="arabicPeriod"/>
            </a:pPr>
            <a:endParaRPr lang="en-US" sz="2400" dirty="0">
              <a:solidFill>
                <a:schemeClr val="bg1"/>
              </a:solidFill>
              <a:ea typeface="Segoe UI" pitchFamily="34" charset="0"/>
              <a:cs typeface="Segoe UI" pitchFamily="34" charset="0"/>
            </a:endParaRPr>
          </a:p>
          <a:p>
            <a:pPr marL="361950" indent="-361950" algn="l" defTabSz="932472" fontAlgn="base">
              <a:spcBef>
                <a:spcPct val="0"/>
              </a:spcBef>
              <a:spcAft>
                <a:spcPct val="0"/>
              </a:spcAft>
              <a:buFont typeface="+mj-lt"/>
              <a:buAutoNum type="arabicPeriod"/>
            </a:pPr>
            <a:r>
              <a:rPr lang="en-US" sz="2400" dirty="0">
                <a:solidFill>
                  <a:schemeClr val="bg1"/>
                </a:solidFill>
                <a:ea typeface="Segoe UI" pitchFamily="34" charset="0"/>
                <a:cs typeface="Segoe UI" pitchFamily="34" charset="0"/>
              </a:rPr>
              <a:t>Using the provided credentials, </a:t>
            </a:r>
            <a:r>
              <a:rPr lang="en-US" sz="2400" b="1" dirty="0">
                <a:solidFill>
                  <a:schemeClr val="bg1"/>
                </a:solidFill>
                <a:ea typeface="Segoe UI" pitchFamily="34" charset="0"/>
                <a:cs typeface="Segoe UI" pitchFamily="34" charset="0"/>
              </a:rPr>
              <a:t>log in </a:t>
            </a:r>
            <a:r>
              <a:rPr lang="en-US" sz="2400" dirty="0">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aka.ms/</a:t>
            </a:r>
            <a:r>
              <a:rPr lang="en-US" sz="2400" dirty="0" err="1">
                <a:solidFill>
                  <a:schemeClr val="bg1"/>
                </a:solidFill>
                <a:ea typeface="Segoe UI" pitchFamily="34" charset="0"/>
                <a:cs typeface="Segoe UI" pitchFamily="34" charset="0"/>
                <a:hlinkClick r:id="rId2">
                  <a:extLst>
                    <a:ext uri="{A12FA001-AC4F-418D-AE19-62706E023703}">
                      <ahyp:hlinkClr xmlns:ahyp="http://schemas.microsoft.com/office/drawing/2018/hyperlinkcolor" val="tx"/>
                    </a:ext>
                  </a:extLst>
                </a:hlinkClick>
              </a:rPr>
              <a:t>CopilotStudioStart</a:t>
            </a:r>
            <a:r>
              <a:rPr lang="en-US" sz="2400" dirty="0">
                <a:solidFill>
                  <a:schemeClr val="bg1"/>
                </a:solidFill>
                <a:ea typeface="Segoe UI" pitchFamily="34" charset="0"/>
                <a:cs typeface="Segoe UI" pitchFamily="34" charset="0"/>
              </a:rPr>
              <a:t> </a:t>
            </a:r>
          </a:p>
          <a:p>
            <a:pPr marL="457200" indent="-457200" algn="l" defTabSz="932472" fontAlgn="base">
              <a:spcBef>
                <a:spcPct val="0"/>
              </a:spcBef>
              <a:spcAft>
                <a:spcPct val="0"/>
              </a:spcAft>
              <a:buFont typeface="+mj-lt"/>
              <a:buAutoNum type="arabicPeriod"/>
            </a:pPr>
            <a:endParaRPr lang="en-US" sz="2400" dirty="0">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F5AB3B91-C496-B05E-CC87-375BF178AC2F}"/>
              </a:ext>
            </a:extLst>
          </p:cNvPr>
          <p:cNvSpPr/>
          <p:nvPr/>
        </p:nvSpPr>
        <p:spPr bwMode="auto">
          <a:xfrm>
            <a:off x="2296394" y="5354383"/>
            <a:ext cx="2744463" cy="754280"/>
          </a:xfrm>
          <a:prstGeom prst="roundRect">
            <a:avLst>
              <a:gd name="adj" fmla="val 5072"/>
            </a:avLst>
          </a:prstGeom>
          <a:solidFill>
            <a:srgbClr val="014A9A"/>
          </a:solidFill>
          <a:ln>
            <a:noFill/>
            <a:headEnd type="none" w="med" len="med"/>
            <a:tailEnd type="none" w="med" len="med"/>
          </a:ln>
          <a:effectLst>
            <a:softEdge rad="12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61950" indent="-361950" algn="ctr" defTabSz="932472">
              <a:spcBef>
                <a:spcPct val="0"/>
              </a:spcBef>
              <a:spcAft>
                <a:spcPct val="0"/>
              </a:spcAft>
            </a:pPr>
            <a:r>
              <a:rPr lang="en-US" sz="2800">
                <a:solidFill>
                  <a:srgbClr val="FFFFFF"/>
                </a:solidFill>
                <a:ea typeface="Segoe UI" pitchFamily="34" charset="0"/>
                <a:cs typeface="Segoe UI"/>
              </a:rPr>
              <a:t>SCAN ME</a:t>
            </a:r>
            <a:endParaRPr lang="en-US" sz="2800">
              <a:solidFill>
                <a:srgbClr val="FFFFFF"/>
              </a:solidFill>
              <a:ea typeface="Segoe UI" pitchFamily="34" charset="0"/>
              <a:cs typeface="Segoe UI" pitchFamily="34" charset="0"/>
            </a:endParaRPr>
          </a:p>
        </p:txBody>
      </p:sp>
      <p:pic>
        <p:nvPicPr>
          <p:cNvPr id="6" name="Picture 5" descr="A qr code on a white background&#10;&#10;Description automatically generated">
            <a:extLst>
              <a:ext uri="{FF2B5EF4-FFF2-40B4-BE49-F238E27FC236}">
                <a16:creationId xmlns:a16="http://schemas.microsoft.com/office/drawing/2014/main" id="{C850A9A2-A224-A41D-5ECA-F49ED6A0450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251717" y="2602934"/>
            <a:ext cx="2833815" cy="2833815"/>
          </a:xfrm>
          <a:prstGeom prst="rect">
            <a:avLst/>
          </a:prstGeom>
        </p:spPr>
      </p:pic>
    </p:spTree>
    <p:extLst>
      <p:ext uri="{BB962C8B-B14F-4D97-AF65-F5344CB8AC3E}">
        <p14:creationId xmlns:p14="http://schemas.microsoft.com/office/powerpoint/2010/main" val="2623259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8263" y="457200"/>
            <a:ext cx="11018520" cy="615553"/>
          </a:xfrm>
        </p:spPr>
        <p:txBody>
          <a:bodyPr/>
          <a:lstStyle/>
          <a:p>
            <a:r>
              <a:rPr lang="en-US" sz="4000" b="1" cap="all" dirty="0">
                <a:solidFill>
                  <a:srgbClr val="C00000"/>
                </a:solidFill>
              </a:rPr>
              <a:t>Important lab instructions</a:t>
            </a:r>
          </a:p>
        </p:txBody>
      </p:sp>
      <p:sp>
        <p:nvSpPr>
          <p:cNvPr id="3" name="Content Placeholder 2">
            <a:extLst>
              <a:ext uri="{FF2B5EF4-FFF2-40B4-BE49-F238E27FC236}">
                <a16:creationId xmlns:a16="http://schemas.microsoft.com/office/drawing/2014/main" id="{58F3D689-D0CC-E791-8828-420C613568BE}"/>
              </a:ext>
            </a:extLst>
          </p:cNvPr>
          <p:cNvSpPr>
            <a:spLocks noGrp="1"/>
          </p:cNvSpPr>
          <p:nvPr>
            <p:ph sz="quarter" idx="10"/>
          </p:nvPr>
        </p:nvSpPr>
        <p:spPr>
          <a:xfrm>
            <a:off x="584200" y="1822663"/>
            <a:ext cx="11018838" cy="3644075"/>
          </a:xfrm>
        </p:spPr>
        <p:txBody>
          <a:bodyPr vert="horz" wrap="square" lIns="0" tIns="0" rIns="0" bIns="0" rtlCol="0" anchor="t">
            <a:spAutoFit/>
          </a:bodyPr>
          <a:lstStyle/>
          <a:p>
            <a:pPr marL="514350" indent="-514350">
              <a:buFont typeface="+mj-lt"/>
              <a:buAutoNum type="arabicPeriod"/>
            </a:pPr>
            <a:r>
              <a:rPr lang="en-US" sz="3200" b="1" dirty="0">
                <a:solidFill>
                  <a:srgbClr val="C00000"/>
                </a:solidFill>
                <a:latin typeface="+mj-lt"/>
              </a:rPr>
              <a:t>Follow the labs</a:t>
            </a:r>
            <a:r>
              <a:rPr lang="en-US" sz="3200" dirty="0">
                <a:latin typeface="+mj-lt"/>
              </a:rPr>
              <a:t> </a:t>
            </a:r>
            <a:r>
              <a:rPr lang="en-US" sz="3200" dirty="0"/>
              <a:t>most lab content is dependent on previous labs.</a:t>
            </a:r>
          </a:p>
          <a:p>
            <a:pPr marL="514350" indent="-514350">
              <a:buFont typeface="+mj-lt"/>
              <a:buAutoNum type="arabicPeriod"/>
            </a:pPr>
            <a:endParaRPr lang="en-US" sz="3200" dirty="0"/>
          </a:p>
          <a:p>
            <a:pPr marL="514350" indent="-514350">
              <a:buFont typeface="+mj-lt"/>
              <a:buAutoNum type="arabicPeriod"/>
            </a:pPr>
            <a:r>
              <a:rPr lang="en-US" sz="3200" b="1" dirty="0">
                <a:solidFill>
                  <a:srgbClr val="C00000"/>
                </a:solidFill>
                <a:latin typeface="+mj-lt"/>
                <a:cs typeface="Segoe UI"/>
              </a:rPr>
              <a:t>If you want to deviate from the labs </a:t>
            </a:r>
            <a:r>
              <a:rPr lang="en-US" sz="3200" dirty="0">
                <a:cs typeface="Segoe UI"/>
              </a:rPr>
              <a:t>and test your own scenarios, this is fine, but please do complete the labs first, and create your own separate custom copilot for your own scenarios and exploration after you’ve completed the labs.</a:t>
            </a:r>
          </a:p>
        </p:txBody>
      </p:sp>
    </p:spTree>
    <p:extLst>
      <p:ext uri="{BB962C8B-B14F-4D97-AF65-F5344CB8AC3E}">
        <p14:creationId xmlns:p14="http://schemas.microsoft.com/office/powerpoint/2010/main" val="11652973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p:txBody>
          <a:bodyPr/>
          <a:lstStyle/>
          <a:p>
            <a:r>
              <a:rPr lang="en-US"/>
              <a:t>Introduction to Copilot Studio</a:t>
            </a:r>
          </a:p>
        </p:txBody>
      </p:sp>
    </p:spTree>
    <p:extLst>
      <p:ext uri="{BB962C8B-B14F-4D97-AF65-F5344CB8AC3E}">
        <p14:creationId xmlns:p14="http://schemas.microsoft.com/office/powerpoint/2010/main" val="172165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11017250" cy="553998"/>
          </a:xfrm>
        </p:spPr>
        <p:txBody>
          <a:bodyPr/>
          <a:lstStyle/>
          <a:p>
            <a:r>
              <a:rPr lang="en-US"/>
              <a:t>Productivity tip #1: </a:t>
            </a:r>
            <a:r>
              <a:rPr lang="en-US">
                <a:solidFill>
                  <a:schemeClr val="bg2"/>
                </a:solidFill>
              </a:rPr>
              <a:t>Unpin</a:t>
            </a:r>
            <a:r>
              <a:rPr lang="en-US"/>
              <a:t> the Copilots pane</a:t>
            </a:r>
          </a:p>
        </p:txBody>
      </p:sp>
      <p:pic>
        <p:nvPicPr>
          <p:cNvPr id="4" name="Picture 3" descr="A screenshot of a computer&#10;&#10;Description automatically generated">
            <a:extLst>
              <a:ext uri="{FF2B5EF4-FFF2-40B4-BE49-F238E27FC236}">
                <a16:creationId xmlns:a16="http://schemas.microsoft.com/office/drawing/2014/main" id="{EC038DC4-D88D-1971-23C0-53797E26709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6275" y="1114994"/>
            <a:ext cx="10839450" cy="5431063"/>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3076575" y="1590675"/>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7462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D33B-D708-0414-C0E6-07959019CC66}"/>
              </a:ext>
            </a:extLst>
          </p:cNvPr>
          <p:cNvSpPr>
            <a:spLocks noGrp="1"/>
          </p:cNvSpPr>
          <p:nvPr>
            <p:ph type="title"/>
          </p:nvPr>
        </p:nvSpPr>
        <p:spPr>
          <a:xfrm>
            <a:off x="587375" y="311943"/>
            <a:ext cx="6641908" cy="1107996"/>
          </a:xfrm>
        </p:spPr>
        <p:txBody>
          <a:bodyPr/>
          <a:lstStyle/>
          <a:p>
            <a:r>
              <a:rPr lang="en-US"/>
              <a:t>Productivity tip #2: </a:t>
            </a:r>
            <a:r>
              <a:rPr lang="en-US">
                <a:solidFill>
                  <a:schemeClr val="bg2"/>
                </a:solidFill>
              </a:rPr>
              <a:t>Refresh</a:t>
            </a:r>
            <a:r>
              <a:rPr lang="en-US"/>
              <a:t> the </a:t>
            </a:r>
            <a:br>
              <a:rPr lang="en-US"/>
            </a:br>
            <a:r>
              <a:rPr lang="en-US"/>
              <a:t>conversation between tests</a:t>
            </a:r>
          </a:p>
        </p:txBody>
      </p:sp>
      <p:pic>
        <p:nvPicPr>
          <p:cNvPr id="5" name="Picture 4">
            <a:extLst>
              <a:ext uri="{FF2B5EF4-FFF2-40B4-BE49-F238E27FC236}">
                <a16:creationId xmlns:a16="http://schemas.microsoft.com/office/drawing/2014/main" id="{18D85AE5-3DF5-6195-7B03-163F183C024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744378" y="237634"/>
            <a:ext cx="3633458" cy="6309296"/>
          </a:xfrm>
          <a:prstGeom prst="rect">
            <a:avLst/>
          </a:prstGeom>
          <a:ln>
            <a:noFill/>
          </a:ln>
          <a:effectLst>
            <a:outerShdw blurRad="292100" dist="139700" dir="2700000" algn="tl" rotWithShape="0">
              <a:srgbClr val="333333">
                <a:alpha val="65000"/>
              </a:srgbClr>
            </a:outerShdw>
          </a:effectLst>
        </p:spPr>
      </p:pic>
      <p:sp>
        <p:nvSpPr>
          <p:cNvPr id="10" name="Rectangle: Rounded Corners 9">
            <a:extLst>
              <a:ext uri="{FF2B5EF4-FFF2-40B4-BE49-F238E27FC236}">
                <a16:creationId xmlns:a16="http://schemas.microsoft.com/office/drawing/2014/main" id="{F4E0C2A9-C495-AD92-7575-861F9B8D007F}"/>
              </a:ext>
            </a:extLst>
          </p:cNvPr>
          <p:cNvSpPr/>
          <p:nvPr/>
        </p:nvSpPr>
        <p:spPr bwMode="auto">
          <a:xfrm>
            <a:off x="10545198" y="927888"/>
            <a:ext cx="400050" cy="409575"/>
          </a:xfrm>
          <a:prstGeom prst="roundRect">
            <a:avLst/>
          </a:prstGeom>
          <a:noFill/>
          <a:ln w="28575">
            <a:solidFill>
              <a:srgbClr val="C00000"/>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74306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a:t>Lab 01: </a:t>
            </a:r>
            <a:r>
              <a:rPr lang="en-US">
                <a:solidFill>
                  <a:schemeClr val="tx1">
                    <a:lumMod val="75000"/>
                    <a:lumOff val="25000"/>
                  </a:schemeClr>
                </a:solidFill>
              </a:rPr>
              <a:t>Create your first copilot </a:t>
            </a:r>
            <a:br>
              <a:rPr lang="en-US">
                <a:solidFill>
                  <a:schemeClr val="tx1">
                    <a:lumMod val="75000"/>
                    <a:lumOff val="25000"/>
                  </a:schemeClr>
                </a:solidFill>
              </a:rPr>
            </a:br>
            <a:r>
              <a:rPr lang="en-US">
                <a:solidFill>
                  <a:schemeClr val="tx1">
                    <a:lumMod val="75000"/>
                    <a:lumOff val="25000"/>
                  </a:schemeClr>
                </a:solidFill>
              </a:rPr>
              <a:t>in Microsoft Copilot Studio</a:t>
            </a:r>
          </a:p>
        </p:txBody>
      </p:sp>
    </p:spTree>
    <p:extLst>
      <p:ext uri="{BB962C8B-B14F-4D97-AF65-F5344CB8AC3E}">
        <p14:creationId xmlns:p14="http://schemas.microsoft.com/office/powerpoint/2010/main" val="28591728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1</a:t>
            </a:r>
          </a:p>
        </p:txBody>
      </p:sp>
      <p:pic>
        <p:nvPicPr>
          <p:cNvPr id="3" name="Picture 2" descr="A screenshot of a chat&#10;&#10;Description automatically generated">
            <a:extLst>
              <a:ext uri="{FF2B5EF4-FFF2-40B4-BE49-F238E27FC236}">
                <a16:creationId xmlns:a16="http://schemas.microsoft.com/office/drawing/2014/main" id="{99100789-B459-A226-CBFF-AC9AC9807A9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012785" y="264694"/>
            <a:ext cx="3869187" cy="63286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8624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89">
            <a:extLst>
              <a:ext uri="{FF2B5EF4-FFF2-40B4-BE49-F238E27FC236}">
                <a16:creationId xmlns:a16="http://schemas.microsoft.com/office/drawing/2014/main" id="{130C7175-88F4-3E3B-B676-ABE2FFD5CBCC}"/>
              </a:ext>
              <a:ext uri="{C183D7F6-B498-43B3-948B-1728B52AA6E4}">
                <adec:decorative xmlns:adec="http://schemas.microsoft.com/office/drawing/2017/decorative" val="1"/>
              </a:ext>
            </a:extLst>
          </p:cNvPr>
          <p:cNvSpPr txBox="1">
            <a:spLocks noGrp="1"/>
          </p:cNvSpPr>
          <p:nvPr>
            <p:ph type="title"/>
          </p:nvPr>
        </p:nvSpPr>
        <p:spPr>
          <a:xfrm>
            <a:off x="588263" y="457200"/>
            <a:ext cx="10049257" cy="565091"/>
          </a:xfrm>
        </p:spPr>
        <p:txBody>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lvl="0"/>
            <a:r>
              <a:rPr lang="en-US" noProof="0"/>
              <a:t>Copilot for Copilot Studio</a:t>
            </a:r>
          </a:p>
        </p:txBody>
      </p:sp>
      <p:sp>
        <p:nvSpPr>
          <p:cNvPr id="20" name="Text Placeholder 19">
            <a:extLst>
              <a:ext uri="{FF2B5EF4-FFF2-40B4-BE49-F238E27FC236}">
                <a16:creationId xmlns:a16="http://schemas.microsoft.com/office/drawing/2014/main" id="{F529CDEA-376F-5D3F-A3FF-0868D1079C37}"/>
              </a:ext>
            </a:extLst>
          </p:cNvPr>
          <p:cNvSpPr>
            <a:spLocks noGrp="1"/>
          </p:cNvSpPr>
          <p:nvPr>
            <p:ph type="body" sz="quarter" idx="26"/>
          </p:nvPr>
        </p:nvSpPr>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AI assistance in building topics, designing and modifying the copilot all through natural language</a:t>
            </a:r>
          </a:p>
        </p:txBody>
      </p:sp>
      <p:sp>
        <p:nvSpPr>
          <p:cNvPr id="21" name="Text Placeholder 20">
            <a:extLst>
              <a:ext uri="{FF2B5EF4-FFF2-40B4-BE49-F238E27FC236}">
                <a16:creationId xmlns:a16="http://schemas.microsoft.com/office/drawing/2014/main" id="{008B4E53-8866-78B1-46D7-18E7C285A0ED}"/>
              </a:ext>
            </a:extLst>
          </p:cNvPr>
          <p:cNvSpPr>
            <a:spLocks noGrp="1"/>
          </p:cNvSpPr>
          <p:nvPr>
            <p:ph type="body" sz="quarter" idx="27"/>
          </p:nvPr>
        </p:nvSpPr>
        <p:spPr>
          <a:xfrm>
            <a:off x="598035" y="3182009"/>
            <a:ext cx="3621024" cy="1907887"/>
          </a:xfrm>
        </p:spPr>
        <p:txBody>
          <a:bodyPr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0" i="0" u="none" strike="noStrike" kern="1200" cap="none" spc="0" normalizeH="0" baseline="0" noProof="0">
                <a:ln>
                  <a:noFill/>
                </a:ln>
                <a:solidFill>
                  <a:srgbClr val="000000"/>
                </a:solidFill>
                <a:effectLst/>
                <a:uLnTx/>
                <a:uFillTx/>
                <a:latin typeface="Segoe UI"/>
                <a:ea typeface="+mn-ea"/>
                <a:cs typeface="+mn-cs"/>
              </a:rPr>
              <a:t>Assisted authoring for:</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iteration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Response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Adaptive Card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improvement suggestions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Suggested trigger phrases, topic names, topic descriptions</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Transcript generation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lang="en-IN" sz="1100">
                <a:solidFill>
                  <a:srgbClr val="000000"/>
                </a:solidFill>
                <a:latin typeface="Segoe UI"/>
                <a:cs typeface="+mn-cs"/>
              </a:rPr>
              <a:t>Copilot</a:t>
            </a:r>
            <a:r>
              <a:rPr kumimoji="0" lang="en-IN" sz="1100" b="0" i="0" u="none" strike="noStrike" kern="1200" cap="none" spc="0" normalizeH="0" baseline="0" noProof="0">
                <a:ln>
                  <a:noFill/>
                </a:ln>
                <a:solidFill>
                  <a:srgbClr val="000000"/>
                </a:solidFill>
                <a:effectLst/>
                <a:uLnTx/>
                <a:uFillTx/>
                <a:latin typeface="Segoe UI"/>
                <a:ea typeface="+mn-ea"/>
                <a:cs typeface="+mn-cs"/>
              </a:rPr>
              <a:t> creation</a:t>
            </a:r>
          </a:p>
          <a:p>
            <a:pPr marL="295275" marR="0" lvl="0" indent="-184150" algn="l" defTabSz="914400"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IN" sz="1100" b="0" i="0" u="none" strike="noStrike" kern="1200" cap="none" spc="0" normalizeH="0" baseline="0" noProof="0">
                <a:ln>
                  <a:noFill/>
                </a:ln>
                <a:solidFill>
                  <a:srgbClr val="000000"/>
                </a:solidFill>
                <a:effectLst/>
                <a:uLnTx/>
                <a:uFillTx/>
                <a:latin typeface="Segoe UI"/>
                <a:ea typeface="+mn-ea"/>
                <a:cs typeface="+mn-cs"/>
              </a:rPr>
              <a:t>Topic suggestions</a:t>
            </a:r>
          </a:p>
        </p:txBody>
      </p:sp>
      <p:cxnSp>
        <p:nvCxnSpPr>
          <p:cNvPr id="45" name="Straight Connector 44">
            <a:extLst>
              <a:ext uri="{FF2B5EF4-FFF2-40B4-BE49-F238E27FC236}">
                <a16:creationId xmlns:a16="http://schemas.microsoft.com/office/drawing/2014/main" id="{4333CE9F-1912-05A2-FA49-447372DC6A35}"/>
              </a:ext>
            </a:extLst>
          </p:cNvPr>
          <p:cNvCxnSpPr>
            <a:cxnSpLocks/>
          </p:cNvCxnSpPr>
          <p:nvPr/>
        </p:nvCxnSpPr>
        <p:spPr>
          <a:xfrm>
            <a:off x="597926" y="3041238"/>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0C85ED8D-AE39-E868-79F7-EE6A1736D82E}"/>
              </a:ext>
            </a:extLst>
          </p:cNvPr>
          <p:cNvGrpSpPr/>
          <p:nvPr/>
        </p:nvGrpSpPr>
        <p:grpSpPr>
          <a:xfrm>
            <a:off x="588263" y="6159863"/>
            <a:ext cx="11603737" cy="698137"/>
            <a:chOff x="588263" y="6159863"/>
            <a:chExt cx="11603737" cy="698137"/>
          </a:xfrm>
        </p:grpSpPr>
        <p:sp>
          <p:nvSpPr>
            <p:cNvPr id="17" name="Freeform: Shape 16">
              <a:extLst>
                <a:ext uri="{FF2B5EF4-FFF2-40B4-BE49-F238E27FC236}">
                  <a16:creationId xmlns:a16="http://schemas.microsoft.com/office/drawing/2014/main" id="{C9E781A1-F850-D444-DEA4-D0C3934B3D6F}"/>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AD836B60-A292-1711-F90E-ABB56CB8846C}"/>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5" name="Rectangle 24">
              <a:extLst>
                <a:ext uri="{FF2B5EF4-FFF2-40B4-BE49-F238E27FC236}">
                  <a16:creationId xmlns:a16="http://schemas.microsoft.com/office/drawing/2014/main" id="{DAC9F89A-1DAC-D553-98B5-79F237BE9528}"/>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Generally Available</a:t>
              </a:r>
            </a:p>
          </p:txBody>
        </p:sp>
      </p:grpSp>
      <p:pic>
        <p:nvPicPr>
          <p:cNvPr id="6" name="Picture Placeholder 5" descr="A screenshot of a computer&#10;&#10;Description automatically generated">
            <a:extLst>
              <a:ext uri="{FF2B5EF4-FFF2-40B4-BE49-F238E27FC236}">
                <a16:creationId xmlns:a16="http://schemas.microsoft.com/office/drawing/2014/main" id="{5AA2F9B5-9235-E4D1-9913-6C523DF7CB9A}"/>
              </a:ext>
            </a:extLst>
          </p:cNvPr>
          <p:cNvPicPr>
            <a:picLocks noGrp="1" noChangeAspect="1"/>
          </p:cNvPicPr>
          <p:nvPr>
            <p:ph type="pic" sz="quarter" idx="18"/>
          </p:nvPr>
        </p:nvPicPr>
        <p:blipFill>
          <a:blip r:embed="rId3" cstate="hqprint">
            <a:extLst>
              <a:ext uri="{28A0092B-C50C-407E-A947-70E740481C1C}">
                <a14:useLocalDpi xmlns:a14="http://schemas.microsoft.com/office/drawing/2010/main"/>
              </a:ext>
            </a:extLst>
          </a:blip>
          <a:srcRect/>
          <a:stretch>
            <a:fillRect/>
          </a:stretch>
        </p:blipFill>
        <p:spPr/>
      </p:pic>
      <p:grpSp>
        <p:nvGrpSpPr>
          <p:cNvPr id="30" name="Group 29">
            <a:extLst>
              <a:ext uri="{FF2B5EF4-FFF2-40B4-BE49-F238E27FC236}">
                <a16:creationId xmlns:a16="http://schemas.microsoft.com/office/drawing/2014/main" id="{2A35D58F-9F50-D880-4AD3-DAA175E1554A}"/>
              </a:ext>
            </a:extLst>
          </p:cNvPr>
          <p:cNvGrpSpPr/>
          <p:nvPr/>
        </p:nvGrpSpPr>
        <p:grpSpPr>
          <a:xfrm>
            <a:off x="597924" y="5369494"/>
            <a:ext cx="4482076" cy="603614"/>
            <a:chOff x="549275" y="5850165"/>
            <a:chExt cx="4540101" cy="603614"/>
          </a:xfrm>
        </p:grpSpPr>
        <p:sp>
          <p:nvSpPr>
            <p:cNvPr id="31" name="Rectangle: Rounded Corners 30">
              <a:extLst>
                <a:ext uri="{FF2B5EF4-FFF2-40B4-BE49-F238E27FC236}">
                  <a16:creationId xmlns:a16="http://schemas.microsoft.com/office/drawing/2014/main" id="{DCB69011-33E6-055C-5EA6-592AC4C646C7}"/>
                </a:ext>
              </a:extLst>
            </p:cNvPr>
            <p:cNvSpPr/>
            <p:nvPr/>
          </p:nvSpPr>
          <p:spPr bwMode="auto">
            <a:xfrm>
              <a:off x="549275"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2" name="Rectangle: Rounded Corners 31">
              <a:extLst>
                <a:ext uri="{FF2B5EF4-FFF2-40B4-BE49-F238E27FC236}">
                  <a16:creationId xmlns:a16="http://schemas.microsoft.com/office/drawing/2014/main" id="{AC4F0EA1-85AE-D3DB-A6A1-775FEDA1223D}"/>
                </a:ext>
              </a:extLst>
            </p:cNvPr>
            <p:cNvSpPr/>
            <p:nvPr/>
          </p:nvSpPr>
          <p:spPr bwMode="auto">
            <a:xfrm>
              <a:off x="1860520" y="5850165"/>
              <a:ext cx="1184338"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5" name="Rectangle: Rounded Corners 34">
              <a:extLst>
                <a:ext uri="{FF2B5EF4-FFF2-40B4-BE49-F238E27FC236}">
                  <a16:creationId xmlns:a16="http://schemas.microsoft.com/office/drawing/2014/main" id="{D6542AB0-A205-64D4-EEC5-FCB02725008E}"/>
                </a:ext>
              </a:extLst>
            </p:cNvPr>
            <p:cNvSpPr/>
            <p:nvPr/>
          </p:nvSpPr>
          <p:spPr bwMode="auto">
            <a:xfrm>
              <a:off x="3171764" y="5850165"/>
              <a:ext cx="1917612" cy="603614"/>
            </a:xfrm>
            <a:prstGeom prst="roundRect">
              <a:avLst>
                <a:gd name="adj" fmla="val 12719"/>
              </a:avLst>
            </a:prstGeom>
            <a:solidFill>
              <a:srgbClr val="FFFFFF"/>
            </a:solidFill>
            <a:ln w="9525" cap="flat" cmpd="sng" algn="ctr">
              <a:noFill/>
              <a:prstDash val="solid"/>
              <a:headEnd type="none" w="med" len="med"/>
              <a:tailEnd type="none" w="med" len="med"/>
            </a:ln>
            <a:effectLst>
              <a:outerShdw blurRad="190500" dist="63500" dir="2700000" algn="r" rotWithShape="0">
                <a:schemeClr val="bg1">
                  <a:lumMod val="65000"/>
                  <a:alpha val="25000"/>
                </a:scheme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outerShdw blurRad="50800" dist="38100" dir="2700000" algn="tl" rotWithShape="0">
                    <a:srgbClr val="000000">
                      <a:alpha val="40000"/>
                    </a:srgbClr>
                  </a:outerShdw>
                </a:effectLst>
                <a:uLnTx/>
                <a:uFillTx/>
                <a:latin typeface="Segoe UI"/>
                <a:ea typeface="+mn-ea"/>
                <a:cs typeface="Segoe UI" pitchFamily="34" charset="0"/>
              </a:endParaRPr>
            </a:p>
          </p:txBody>
        </p:sp>
        <p:sp>
          <p:nvSpPr>
            <p:cNvPr id="36" name="Rectangle: Rounded Corners 35">
              <a:extLst>
                <a:ext uri="{FF2B5EF4-FFF2-40B4-BE49-F238E27FC236}">
                  <a16:creationId xmlns:a16="http://schemas.microsoft.com/office/drawing/2014/main" id="{D3A24DE5-916C-B806-39C2-F7E4C5D22C1E}"/>
                </a:ext>
              </a:extLst>
            </p:cNvPr>
            <p:cNvSpPr/>
            <p:nvPr/>
          </p:nvSpPr>
          <p:spPr bwMode="auto">
            <a:xfrm>
              <a:off x="612775"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Azure bots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months</a:t>
              </a:r>
              <a:r>
                <a:rPr kumimoji="0" lang="en-US" sz="1000" b="1"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7" name="Rectangle: Rounded Corners 36">
              <a:extLst>
                <a:ext uri="{FF2B5EF4-FFF2-40B4-BE49-F238E27FC236}">
                  <a16:creationId xmlns:a16="http://schemas.microsoft.com/office/drawing/2014/main" id="{CA002A2F-86CE-10E9-BE92-2B0BF65959C2}"/>
                </a:ext>
              </a:extLst>
            </p:cNvPr>
            <p:cNvSpPr/>
            <p:nvPr/>
          </p:nvSpPr>
          <p:spPr bwMode="auto">
            <a:xfrm>
              <a:off x="1924020" y="5908451"/>
              <a:ext cx="1057338"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Copilots took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days</a:t>
              </a:r>
              <a:r>
                <a:rPr kumimoji="0" lang="en-US" sz="1000" b="0" i="0" u="none" strike="noStrike" kern="1200" cap="none" spc="0" normalizeH="0" baseline="0" noProof="0">
                  <a:ln>
                    <a:noFill/>
                  </a:ln>
                  <a:solidFill>
                    <a:srgbClr val="0B556A"/>
                  </a:solidFill>
                  <a:effectLst/>
                  <a:uLnTx/>
                  <a:uFillTx/>
                  <a:latin typeface="Segoe UI"/>
                  <a:ea typeface="+mn-ea"/>
                  <a:cs typeface="Segoe UI Semibold" panose="020B0702040204020203" pitchFamily="34" charset="0"/>
                </a:rPr>
                <a:t>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a:t>
              </a:r>
            </a:p>
          </p:txBody>
        </p:sp>
        <p:sp>
          <p:nvSpPr>
            <p:cNvPr id="38" name="Rectangle: Rounded Corners 37">
              <a:extLst>
                <a:ext uri="{FF2B5EF4-FFF2-40B4-BE49-F238E27FC236}">
                  <a16:creationId xmlns:a16="http://schemas.microsoft.com/office/drawing/2014/main" id="{1FCB2D0C-FCBE-2739-74B7-27416F1ABE9A}"/>
                </a:ext>
              </a:extLst>
            </p:cNvPr>
            <p:cNvSpPr/>
            <p:nvPr/>
          </p:nvSpPr>
          <p:spPr bwMode="auto">
            <a:xfrm>
              <a:off x="3235265" y="5908451"/>
              <a:ext cx="1786573" cy="487041"/>
            </a:xfrm>
            <a:prstGeom prst="roundRect">
              <a:avLst>
                <a:gd name="adj" fmla="val 7921"/>
              </a:avLst>
            </a:prstGeom>
            <a:no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Prompt-authored copilots will take </a:t>
              </a:r>
              <a:r>
                <a:rPr kumimoji="0" lang="en-US" sz="1000" b="1" i="0" u="none" strike="noStrike" kern="1200" cap="none" spc="0" normalizeH="0" baseline="0" noProof="0">
                  <a:ln>
                    <a:noFill/>
                  </a:ln>
                  <a:solidFill>
                    <a:srgbClr val="0B556A"/>
                  </a:solidFill>
                  <a:effectLst/>
                  <a:uLnTx/>
                  <a:uFillTx/>
                  <a:latin typeface="Segoe UI Semibold"/>
                  <a:ea typeface="+mn-ea"/>
                  <a:cs typeface="Segoe UI Semibold" panose="020B0702040204020203" pitchFamily="34" charset="0"/>
                </a:rPr>
                <a:t>hours or even minutes </a:t>
              </a:r>
              <a:r>
                <a:rPr kumimoji="0" lang="en-US" sz="10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to author. </a:t>
              </a:r>
            </a:p>
          </p:txBody>
        </p:sp>
        <p:cxnSp>
          <p:nvCxnSpPr>
            <p:cNvPr id="39" name="Straight Arrow Connector 38">
              <a:extLst>
                <a:ext uri="{FF2B5EF4-FFF2-40B4-BE49-F238E27FC236}">
                  <a16:creationId xmlns:a16="http://schemas.microsoft.com/office/drawing/2014/main" id="{99B2E78B-0CC8-7FB6-70F5-C0AA184DE6B4}"/>
                </a:ext>
              </a:extLst>
            </p:cNvPr>
            <p:cNvCxnSpPr>
              <a:cxnSpLocks/>
              <a:stCxn id="36" idx="3"/>
              <a:endCxn id="37" idx="1"/>
            </p:cNvCxnSpPr>
            <p:nvPr/>
          </p:nvCxnSpPr>
          <p:spPr>
            <a:xfrm>
              <a:off x="1670114"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287BFA6-E90D-2247-A7A8-486B6840E35F}"/>
                </a:ext>
              </a:extLst>
            </p:cNvPr>
            <p:cNvCxnSpPr>
              <a:cxnSpLocks/>
              <a:stCxn id="37" idx="3"/>
              <a:endCxn id="38" idx="1"/>
            </p:cNvCxnSpPr>
            <p:nvPr/>
          </p:nvCxnSpPr>
          <p:spPr>
            <a:xfrm>
              <a:off x="2981358" y="6151972"/>
              <a:ext cx="253906" cy="0"/>
            </a:xfrm>
            <a:prstGeom prst="straightConnector1">
              <a:avLst/>
            </a:prstGeom>
            <a:ln w="635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946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1+#ppt_w/2"/>
                                          </p:val>
                                        </p:tav>
                                        <p:tav tm="100000">
                                          <p:val>
                                            <p:strVal val="#ppt_x"/>
                                          </p:val>
                                        </p:tav>
                                      </p:tavLst>
                                    </p:anim>
                                    <p:anim calcmode="lin" valueType="num">
                                      <p:cBhvr additive="base">
                                        <p:cTn id="8" dur="1000" fill="hold"/>
                                        <p:tgtEl>
                                          <p:spTgt spid="16"/>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35" presetClass="path" presetSubtype="0" accel="50000" decel="50000" fill="hold" nodeType="withEffect">
                                  <p:stCondLst>
                                    <p:cond delay="750"/>
                                  </p:stCondLst>
                                  <p:childTnLst>
                                    <p:animMotion origin="layout" path="M 0.01966 1.48148E-6 L -2.91667E-6 1.48148E-6 " pathEditMode="relative" rAng="0" ptsTypes="AA">
                                      <p:cBhvr>
                                        <p:cTn id="13" dur="1000" fill="hold"/>
                                        <p:tgtEl>
                                          <p:spTgt spid="45"/>
                                        </p:tgtEl>
                                        <p:attrNameLst>
                                          <p:attrName>ppt_x</p:attrName>
                                          <p:attrName>ppt_y</p:attrName>
                                        </p:attrNameLst>
                                      </p:cBhvr>
                                      <p:rCtr x="-990" y="0"/>
                                    </p:animMotion>
                                  </p:childTnLst>
                                </p:cTn>
                              </p:par>
                              <p:par>
                                <p:cTn id="14" presetID="22" presetClass="entr" presetSubtype="8" fill="hold" nodeType="withEffect">
                                  <p:stCondLst>
                                    <p:cond delay="1000"/>
                                  </p:stCondLst>
                                  <p:childTnLst>
                                    <p:set>
                                      <p:cBhvr>
                                        <p:cTn id="15" dur="1" fill="hold">
                                          <p:stCondLst>
                                            <p:cond delay="0"/>
                                          </p:stCondLst>
                                        </p:cTn>
                                        <p:tgtEl>
                                          <p:spTgt spid="30"/>
                                        </p:tgtEl>
                                        <p:attrNameLst>
                                          <p:attrName>style.visibility</p:attrName>
                                        </p:attrNameLst>
                                      </p:cBhvr>
                                      <p:to>
                                        <p:strVal val="visible"/>
                                      </p:to>
                                    </p:set>
                                    <p:animEffect transition="in" filter="wipe(left)">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a:xfrm>
            <a:off x="585217" y="3340672"/>
            <a:ext cx="3120510" cy="830997"/>
          </a:xfrm>
        </p:spPr>
        <p:txBody>
          <a:bodyPr/>
          <a:lstStyle/>
          <a:p>
            <a:r>
              <a:rPr lang="en-US"/>
              <a:t>Lab time!</a:t>
            </a:r>
          </a:p>
        </p:txBody>
      </p:sp>
      <p:sp>
        <p:nvSpPr>
          <p:cNvPr id="3" name="TextBox 2">
            <a:extLst>
              <a:ext uri="{FF2B5EF4-FFF2-40B4-BE49-F238E27FC236}">
                <a16:creationId xmlns:a16="http://schemas.microsoft.com/office/drawing/2014/main" id="{2E75A8B2-C179-230E-5A98-C520783456A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dirty="0">
                <a:solidFill>
                  <a:schemeClr val="bg2"/>
                </a:solidFill>
              </a:rPr>
              <a:t>Lab 01 [40] minutes</a:t>
            </a:r>
          </a:p>
        </p:txBody>
      </p:sp>
    </p:spTree>
    <p:extLst>
      <p:ext uri="{BB962C8B-B14F-4D97-AF65-F5344CB8AC3E}">
        <p14:creationId xmlns:p14="http://schemas.microsoft.com/office/powerpoint/2010/main" val="14094414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1018520" cy="677108"/>
          </a:xfrm>
        </p:spPr>
        <p:txBody>
          <a:bodyPr/>
          <a:lstStyle/>
          <a:p>
            <a:r>
              <a:rPr lang="en-US"/>
              <a:t>Lab 02: </a:t>
            </a:r>
            <a:r>
              <a:rPr lang="en-US">
                <a:solidFill>
                  <a:schemeClr val="tx1">
                    <a:lumMod val="75000"/>
                    <a:lumOff val="25000"/>
                  </a:schemeClr>
                </a:solidFill>
              </a:rPr>
              <a:t>Authoring 101</a:t>
            </a:r>
          </a:p>
        </p:txBody>
      </p:sp>
    </p:spTree>
    <p:extLst>
      <p:ext uri="{BB962C8B-B14F-4D97-AF65-F5344CB8AC3E}">
        <p14:creationId xmlns:p14="http://schemas.microsoft.com/office/powerpoint/2010/main" val="4423516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2</a:t>
            </a:r>
            <a:endParaRPr lang="en-US"/>
          </a:p>
        </p:txBody>
      </p:sp>
      <p:pic>
        <p:nvPicPr>
          <p:cNvPr id="7" name="Picture 6" descr="A screenshot of a chat&#10;&#10;Description automatically generated">
            <a:extLst>
              <a:ext uri="{FF2B5EF4-FFF2-40B4-BE49-F238E27FC236}">
                <a16:creationId xmlns:a16="http://schemas.microsoft.com/office/drawing/2014/main" id="{DBD94825-3D09-A2B9-47DD-6A8FAC22C322}"/>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940821" y="343668"/>
            <a:ext cx="3870000" cy="60674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7266261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Rectangle: Single Corner Rounded 201">
            <a:extLst>
              <a:ext uri="{FF2B5EF4-FFF2-40B4-BE49-F238E27FC236}">
                <a16:creationId xmlns:a16="http://schemas.microsoft.com/office/drawing/2014/main" id="{C9BEFAE3-50D8-3D44-C756-12AA06F00AEC}"/>
              </a:ext>
            </a:extLst>
          </p:cNvPr>
          <p:cNvSpPr/>
          <p:nvPr/>
        </p:nvSpPr>
        <p:spPr bwMode="auto">
          <a:xfrm rot="16200000" flipH="1">
            <a:off x="1159153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199" name="Rectangle: Single Corner Rounded 198">
            <a:extLst>
              <a:ext uri="{FF2B5EF4-FFF2-40B4-BE49-F238E27FC236}">
                <a16:creationId xmlns:a16="http://schemas.microsoft.com/office/drawing/2014/main" id="{11E2910C-54DF-A371-3E5C-F6D0F08060E7}"/>
              </a:ext>
            </a:extLst>
          </p:cNvPr>
          <p:cNvSpPr/>
          <p:nvPr/>
        </p:nvSpPr>
        <p:spPr bwMode="auto">
          <a:xfrm rot="5400000">
            <a:off x="-16270" y="2491975"/>
            <a:ext cx="616739" cy="584200"/>
          </a:xfrm>
          <a:prstGeom prst="round1Rect">
            <a:avLst/>
          </a:pr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mn-ea"/>
              <a:cs typeface="Segoe UI" pitchFamily="34" charset="0"/>
            </a:endParaRPr>
          </a:p>
        </p:txBody>
      </p:sp>
      <p:sp>
        <p:nvSpPr>
          <p:cNvPr id="6" name="Freeform: Shape 5">
            <a:extLst>
              <a:ext uri="{FF2B5EF4-FFF2-40B4-BE49-F238E27FC236}">
                <a16:creationId xmlns:a16="http://schemas.microsoft.com/office/drawing/2014/main" id="{D20AF1AD-39FE-B9C3-6BBA-261C3B9D5F8C}"/>
              </a:ext>
              <a:ext uri="{C183D7F6-B498-43B3-948B-1728B52AA6E4}">
                <adec:decorative xmlns:adec="http://schemas.microsoft.com/office/drawing/2017/decorative" val="1"/>
              </a:ext>
            </a:extLst>
          </p:cNvPr>
          <p:cNvSpPr/>
          <p:nvPr/>
        </p:nvSpPr>
        <p:spPr bwMode="auto">
          <a:xfrm>
            <a:off x="0" y="0"/>
            <a:ext cx="12192000" cy="2742326"/>
          </a:xfrm>
          <a:custGeom>
            <a:avLst/>
            <a:gdLst>
              <a:gd name="connsiteX0" fmla="*/ 0 w 12192000"/>
              <a:gd name="connsiteY0" fmla="*/ 0 h 2742326"/>
              <a:gd name="connsiteX1" fmla="*/ 12192000 w 12192000"/>
              <a:gd name="connsiteY1" fmla="*/ 0 h 2742326"/>
              <a:gd name="connsiteX2" fmla="*/ 12192000 w 12192000"/>
              <a:gd name="connsiteY2" fmla="*/ 2742326 h 2742326"/>
              <a:gd name="connsiteX3" fmla="*/ 11606783 w 12192000"/>
              <a:gd name="connsiteY3" fmla="*/ 2742326 h 2742326"/>
              <a:gd name="connsiteX4" fmla="*/ 11606783 w 12192000"/>
              <a:gd name="connsiteY4" fmla="*/ 1536424 h 2742326"/>
              <a:gd name="connsiteX5" fmla="*/ 11479665 w 12192000"/>
              <a:gd name="connsiteY5" fmla="*/ 1409306 h 2742326"/>
              <a:gd name="connsiteX6" fmla="*/ 9583130 w 12192000"/>
              <a:gd name="connsiteY6" fmla="*/ 1409306 h 2742326"/>
              <a:gd name="connsiteX7" fmla="*/ 9456012 w 12192000"/>
              <a:gd name="connsiteY7" fmla="*/ 1536424 h 2742326"/>
              <a:gd name="connsiteX8" fmla="*/ 9456012 w 12192000"/>
              <a:gd name="connsiteY8" fmla="*/ 2742326 h 2742326"/>
              <a:gd name="connsiteX9" fmla="*/ 9389845 w 12192000"/>
              <a:gd name="connsiteY9" fmla="*/ 2742326 h 2742326"/>
              <a:gd name="connsiteX10" fmla="*/ 9389845 w 12192000"/>
              <a:gd name="connsiteY10" fmla="*/ 1536424 h 2742326"/>
              <a:gd name="connsiteX11" fmla="*/ 9262727 w 12192000"/>
              <a:gd name="connsiteY11" fmla="*/ 1409306 h 2742326"/>
              <a:gd name="connsiteX12" fmla="*/ 7366192 w 12192000"/>
              <a:gd name="connsiteY12" fmla="*/ 1409306 h 2742326"/>
              <a:gd name="connsiteX13" fmla="*/ 7239074 w 12192000"/>
              <a:gd name="connsiteY13" fmla="*/ 1536424 h 2742326"/>
              <a:gd name="connsiteX14" fmla="*/ 7239074 w 12192000"/>
              <a:gd name="connsiteY14" fmla="*/ 2742326 h 2742326"/>
              <a:gd name="connsiteX15" fmla="*/ 7172908 w 12192000"/>
              <a:gd name="connsiteY15" fmla="*/ 2742326 h 2742326"/>
              <a:gd name="connsiteX16" fmla="*/ 7172908 w 12192000"/>
              <a:gd name="connsiteY16" fmla="*/ 1536424 h 2742326"/>
              <a:gd name="connsiteX17" fmla="*/ 7045790 w 12192000"/>
              <a:gd name="connsiteY17" fmla="*/ 1409306 h 2742326"/>
              <a:gd name="connsiteX18" fmla="*/ 5149255 w 12192000"/>
              <a:gd name="connsiteY18" fmla="*/ 1409306 h 2742326"/>
              <a:gd name="connsiteX19" fmla="*/ 5022137 w 12192000"/>
              <a:gd name="connsiteY19" fmla="*/ 1536424 h 2742326"/>
              <a:gd name="connsiteX20" fmla="*/ 5022137 w 12192000"/>
              <a:gd name="connsiteY20" fmla="*/ 2742326 h 2742326"/>
              <a:gd name="connsiteX21" fmla="*/ 4955971 w 12192000"/>
              <a:gd name="connsiteY21" fmla="*/ 2742326 h 2742326"/>
              <a:gd name="connsiteX22" fmla="*/ 4955971 w 12192000"/>
              <a:gd name="connsiteY22" fmla="*/ 1536424 h 2742326"/>
              <a:gd name="connsiteX23" fmla="*/ 4828853 w 12192000"/>
              <a:gd name="connsiteY23" fmla="*/ 1409306 h 2742326"/>
              <a:gd name="connsiteX24" fmla="*/ 2932318 w 12192000"/>
              <a:gd name="connsiteY24" fmla="*/ 1409306 h 2742326"/>
              <a:gd name="connsiteX25" fmla="*/ 2805200 w 12192000"/>
              <a:gd name="connsiteY25" fmla="*/ 1536424 h 2742326"/>
              <a:gd name="connsiteX26" fmla="*/ 2805200 w 12192000"/>
              <a:gd name="connsiteY26" fmla="*/ 2742326 h 2742326"/>
              <a:gd name="connsiteX27" fmla="*/ 2739034 w 12192000"/>
              <a:gd name="connsiteY27" fmla="*/ 2742326 h 2742326"/>
              <a:gd name="connsiteX28" fmla="*/ 2739034 w 12192000"/>
              <a:gd name="connsiteY28" fmla="*/ 1536424 h 2742326"/>
              <a:gd name="connsiteX29" fmla="*/ 2611916 w 12192000"/>
              <a:gd name="connsiteY29" fmla="*/ 1409306 h 2742326"/>
              <a:gd name="connsiteX30" fmla="*/ 715381 w 12192000"/>
              <a:gd name="connsiteY30" fmla="*/ 1409306 h 2742326"/>
              <a:gd name="connsiteX31" fmla="*/ 588263 w 12192000"/>
              <a:gd name="connsiteY31" fmla="*/ 1536424 h 2742326"/>
              <a:gd name="connsiteX32" fmla="*/ 588263 w 12192000"/>
              <a:gd name="connsiteY32" fmla="*/ 2742326 h 2742326"/>
              <a:gd name="connsiteX33" fmla="*/ 0 w 12192000"/>
              <a:gd name="connsiteY33" fmla="*/ 2742326 h 2742326"/>
              <a:gd name="connsiteX34" fmla="*/ 0 w 12192000"/>
              <a:gd name="connsiteY34" fmla="*/ 0 h 2742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2192000" h="2742326">
                <a:moveTo>
                  <a:pt x="0" y="0"/>
                </a:moveTo>
                <a:lnTo>
                  <a:pt x="12192000" y="0"/>
                </a:lnTo>
                <a:lnTo>
                  <a:pt x="12192000" y="2742326"/>
                </a:lnTo>
                <a:lnTo>
                  <a:pt x="11606783" y="2742326"/>
                </a:lnTo>
                <a:lnTo>
                  <a:pt x="11606783" y="1536424"/>
                </a:lnTo>
                <a:cubicBezTo>
                  <a:pt x="11606783" y="1466219"/>
                  <a:pt x="11549870" y="1409306"/>
                  <a:pt x="11479665" y="1409306"/>
                </a:cubicBezTo>
                <a:lnTo>
                  <a:pt x="9583130" y="1409306"/>
                </a:lnTo>
                <a:cubicBezTo>
                  <a:pt x="9512925" y="1409306"/>
                  <a:pt x="9456012" y="1466219"/>
                  <a:pt x="9456012" y="1536424"/>
                </a:cubicBezTo>
                <a:lnTo>
                  <a:pt x="9456012" y="2742326"/>
                </a:lnTo>
                <a:lnTo>
                  <a:pt x="9389845" y="2742326"/>
                </a:lnTo>
                <a:lnTo>
                  <a:pt x="9389845" y="1536424"/>
                </a:lnTo>
                <a:cubicBezTo>
                  <a:pt x="9389845" y="1466219"/>
                  <a:pt x="9332932" y="1409306"/>
                  <a:pt x="9262727" y="1409306"/>
                </a:cubicBezTo>
                <a:lnTo>
                  <a:pt x="7366192" y="1409306"/>
                </a:lnTo>
                <a:cubicBezTo>
                  <a:pt x="7295987" y="1409306"/>
                  <a:pt x="7239074" y="1466219"/>
                  <a:pt x="7239074" y="1536424"/>
                </a:cubicBezTo>
                <a:lnTo>
                  <a:pt x="7239074" y="2742326"/>
                </a:lnTo>
                <a:lnTo>
                  <a:pt x="7172908" y="2742326"/>
                </a:lnTo>
                <a:lnTo>
                  <a:pt x="7172908" y="1536424"/>
                </a:lnTo>
                <a:cubicBezTo>
                  <a:pt x="7172908" y="1466219"/>
                  <a:pt x="7115995" y="1409306"/>
                  <a:pt x="7045790" y="1409306"/>
                </a:cubicBezTo>
                <a:lnTo>
                  <a:pt x="5149255" y="1409306"/>
                </a:lnTo>
                <a:cubicBezTo>
                  <a:pt x="5079050" y="1409306"/>
                  <a:pt x="5022137" y="1466219"/>
                  <a:pt x="5022137" y="1536424"/>
                </a:cubicBezTo>
                <a:lnTo>
                  <a:pt x="5022137" y="2742326"/>
                </a:lnTo>
                <a:lnTo>
                  <a:pt x="4955971" y="2742326"/>
                </a:lnTo>
                <a:lnTo>
                  <a:pt x="4955971" y="1536424"/>
                </a:lnTo>
                <a:cubicBezTo>
                  <a:pt x="4955971" y="1466219"/>
                  <a:pt x="4899058" y="1409306"/>
                  <a:pt x="4828853" y="1409306"/>
                </a:cubicBezTo>
                <a:lnTo>
                  <a:pt x="2932318" y="1409306"/>
                </a:lnTo>
                <a:cubicBezTo>
                  <a:pt x="2862113" y="1409306"/>
                  <a:pt x="2805200" y="1466219"/>
                  <a:pt x="2805200" y="1536424"/>
                </a:cubicBezTo>
                <a:lnTo>
                  <a:pt x="2805200" y="2742326"/>
                </a:lnTo>
                <a:lnTo>
                  <a:pt x="2739034" y="2742326"/>
                </a:lnTo>
                <a:lnTo>
                  <a:pt x="2739034" y="1536424"/>
                </a:lnTo>
                <a:cubicBezTo>
                  <a:pt x="2739034" y="1466219"/>
                  <a:pt x="2682121" y="1409306"/>
                  <a:pt x="2611916" y="1409306"/>
                </a:cubicBezTo>
                <a:lnTo>
                  <a:pt x="715381" y="1409306"/>
                </a:lnTo>
                <a:cubicBezTo>
                  <a:pt x="645176" y="1409306"/>
                  <a:pt x="588263" y="1466219"/>
                  <a:pt x="588263" y="1536424"/>
                </a:cubicBezTo>
                <a:lnTo>
                  <a:pt x="588263" y="2742326"/>
                </a:lnTo>
                <a:lnTo>
                  <a:pt x="0" y="2742326"/>
                </a:lnTo>
                <a:lnTo>
                  <a:pt x="0" y="0"/>
                </a:lnTo>
                <a:close/>
              </a:path>
            </a:pathLst>
          </a:custGeom>
          <a:solidFill>
            <a:schemeClr val="bg1">
              <a:lumMod val="9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1AFF653F-6E30-8791-A7AA-E1B52DF78439}"/>
              </a:ext>
            </a:extLst>
          </p:cNvPr>
          <p:cNvSpPr>
            <a:spLocks noGrp="1"/>
          </p:cNvSpPr>
          <p:nvPr>
            <p:ph type="title"/>
          </p:nvPr>
        </p:nvSpPr>
        <p:spPr>
          <a:xfrm>
            <a:off x="588263" y="457200"/>
            <a:ext cx="11018520" cy="553998"/>
          </a:xfrm>
        </p:spPr>
        <p:txBody>
          <a:bodyPr/>
          <a:lstStyle/>
          <a:p>
            <a:r>
              <a:rPr lang="en-US" dirty="0"/>
              <a:t>Copilot Studio authoring canvas</a:t>
            </a:r>
            <a:endParaRPr lang="en-GB" dirty="0"/>
          </a:p>
        </p:txBody>
      </p:sp>
      <p:sp>
        <p:nvSpPr>
          <p:cNvPr id="74" name="TextBox 73">
            <a:extLst>
              <a:ext uri="{FF2B5EF4-FFF2-40B4-BE49-F238E27FC236}">
                <a16:creationId xmlns:a16="http://schemas.microsoft.com/office/drawing/2014/main" id="{1E173813-6A35-7E5B-009A-58E8EBFE6114}"/>
              </a:ext>
            </a:extLst>
          </p:cNvPr>
          <p:cNvSpPr txBox="1"/>
          <p:nvPr/>
        </p:nvSpPr>
        <p:spPr>
          <a:xfrm>
            <a:off x="2940308"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Power Fx-based variables system </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5" name="TextBox 74">
            <a:extLst>
              <a:ext uri="{FF2B5EF4-FFF2-40B4-BE49-F238E27FC236}">
                <a16:creationId xmlns:a16="http://schemas.microsoft.com/office/drawing/2014/main" id="{CC38B02A-2F9F-44D3-3DE1-28F421908356}"/>
              </a:ext>
            </a:extLst>
          </p:cNvPr>
          <p:cNvSpPr txBox="1"/>
          <p:nvPr/>
        </p:nvSpPr>
        <p:spPr>
          <a:xfrm>
            <a:off x="7374181" y="2910844"/>
            <a:ext cx="1840547" cy="430887"/>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Event-driven &amp; contextual triggering</a:t>
            </a:r>
          </a:p>
        </p:txBody>
      </p:sp>
      <p:sp>
        <p:nvSpPr>
          <p:cNvPr id="76" name="TextBox 75">
            <a:extLst>
              <a:ext uri="{FF2B5EF4-FFF2-40B4-BE49-F238E27FC236}">
                <a16:creationId xmlns:a16="http://schemas.microsoft.com/office/drawing/2014/main" id="{52B9F8B5-DC27-1BAD-2C60-FB00BC744018}"/>
              </a:ext>
            </a:extLst>
          </p:cNvPr>
          <p:cNvSpPr txBox="1"/>
          <p:nvPr/>
        </p:nvSpPr>
        <p:spPr>
          <a:xfrm>
            <a:off x="723411"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Rich</a:t>
            </a:r>
            <a:b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br>
            <a:r>
              <a:rPr kumimoji="0" lang="en-US" sz="1400" b="0" i="0" u="none" strike="noStrike" kern="1200" cap="none" spc="0" normalizeH="0" baseline="0" noProof="0">
                <a:ln w="3175">
                  <a:noFill/>
                </a:ln>
                <a:solidFill>
                  <a:srgbClr val="0B556A"/>
                </a:solidFill>
                <a:effectLst/>
                <a:uLnTx/>
                <a:uFillTx/>
                <a:latin typeface="Segoe UI Semibold"/>
                <a:ea typeface="+mn-ea"/>
                <a:cs typeface="Segoe UI"/>
              </a:rPr>
              <a:t>Responses</a:t>
            </a:r>
            <a:endParaRPr kumimoji="0" lang="en-GB" sz="1400" b="0" i="0" u="none" strike="noStrike" kern="1200" cap="none" spc="0" normalizeH="0" baseline="0" noProof="0">
              <a:ln w="3175">
                <a:noFill/>
              </a:ln>
              <a:solidFill>
                <a:srgbClr val="0B556A"/>
              </a:solidFill>
              <a:effectLst/>
              <a:uLnTx/>
              <a:uFillTx/>
              <a:latin typeface="Segoe UI Semibold"/>
              <a:ea typeface="+mn-ea"/>
              <a:cs typeface="Segoe UI"/>
            </a:endParaRPr>
          </a:p>
        </p:txBody>
      </p:sp>
      <p:sp>
        <p:nvSpPr>
          <p:cNvPr id="77" name="TextBox 76">
            <a:extLst>
              <a:ext uri="{FF2B5EF4-FFF2-40B4-BE49-F238E27FC236}">
                <a16:creationId xmlns:a16="http://schemas.microsoft.com/office/drawing/2014/main" id="{FC72805F-93A5-15BD-1BA4-500E5EF73B00}"/>
              </a:ext>
            </a:extLst>
          </p:cNvPr>
          <p:cNvSpPr txBox="1"/>
          <p:nvPr/>
        </p:nvSpPr>
        <p:spPr>
          <a:xfrm>
            <a:off x="5157245" y="2910844"/>
            <a:ext cx="1840547" cy="430887"/>
          </a:xfrm>
          <a:prstGeom prst="rect">
            <a:avLst/>
          </a:prstGeom>
          <a:noFill/>
          <a:ln>
            <a:noFill/>
          </a:ln>
        </p:spPr>
        <p:txBody>
          <a:bodyPr wrap="square" lIns="0" tIns="0" rIns="0" bIns="0"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w="3175">
                  <a:noFill/>
                </a:ln>
                <a:solidFill>
                  <a:srgbClr val="0B556A"/>
                </a:solidFill>
                <a:effectLst/>
                <a:uLnTx/>
                <a:uFillTx/>
                <a:latin typeface="Segoe UI Semibold"/>
                <a:ea typeface="+mn-ea"/>
                <a:cs typeface="Segoe UI"/>
              </a:rPr>
              <a:t>Code </a:t>
            </a:r>
            <a:br>
              <a:rPr kumimoji="0" lang="en-US" sz="1400" b="1" i="0" u="none" strike="noStrike" kern="1200" cap="none" spc="0" normalizeH="0" baseline="0" noProof="0" dirty="0">
                <a:ln w="3175">
                  <a:noFill/>
                </a:ln>
                <a:solidFill>
                  <a:srgbClr val="0B556A"/>
                </a:solidFill>
                <a:effectLst/>
                <a:uLnTx/>
                <a:uFillTx/>
                <a:latin typeface="Segoe UI Semibold"/>
                <a:ea typeface="+mn-ea"/>
                <a:cs typeface="Segoe UI"/>
              </a:rPr>
            </a:br>
            <a:r>
              <a:rPr kumimoji="0" lang="en-US" sz="1400" b="1" i="0" u="none" strike="noStrike" kern="1200" cap="none" spc="0" normalizeH="0" baseline="0" noProof="0" dirty="0">
                <a:ln w="3175">
                  <a:noFill/>
                </a:ln>
                <a:solidFill>
                  <a:srgbClr val="0B556A"/>
                </a:solidFill>
                <a:effectLst/>
                <a:uLnTx/>
                <a:uFillTx/>
                <a:latin typeface="Segoe UI Semibold"/>
                <a:ea typeface="+mn-ea"/>
                <a:cs typeface="Segoe UI"/>
              </a:rPr>
              <a:t>side-by-side</a:t>
            </a:r>
            <a:endParaRPr kumimoji="0" lang="en-GB" sz="1400" b="1" i="0" u="none" strike="noStrike" kern="1200" cap="none" spc="0" normalizeH="0" baseline="0" noProof="0" dirty="0">
              <a:ln w="3175">
                <a:noFill/>
              </a:ln>
              <a:solidFill>
                <a:srgbClr val="0B556A"/>
              </a:solidFill>
              <a:effectLst/>
              <a:uLnTx/>
              <a:uFillTx/>
              <a:latin typeface="Segoe UI Semibold"/>
              <a:ea typeface="+mn-ea"/>
              <a:cs typeface="Segoe UI"/>
            </a:endParaRPr>
          </a:p>
        </p:txBody>
      </p:sp>
      <p:sp>
        <p:nvSpPr>
          <p:cNvPr id="78" name="TextBox 77">
            <a:extLst>
              <a:ext uri="{FF2B5EF4-FFF2-40B4-BE49-F238E27FC236}">
                <a16:creationId xmlns:a16="http://schemas.microsoft.com/office/drawing/2014/main" id="{413BEDFF-40F4-B42C-FC9E-E7F356CF2D69}"/>
              </a:ext>
            </a:extLst>
          </p:cNvPr>
          <p:cNvSpPr txBox="1"/>
          <p:nvPr/>
        </p:nvSpPr>
        <p:spPr>
          <a:xfrm>
            <a:off x="9591119" y="2910844"/>
            <a:ext cx="1840547" cy="215444"/>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B556A"/>
                </a:solidFill>
                <a:effectLst/>
                <a:uLnTx/>
                <a:uFillTx/>
                <a:latin typeface="Segoe UI Semibold"/>
                <a:ea typeface="+mn-ea"/>
                <a:cs typeface="+mn-cs"/>
              </a:rPr>
              <a:t>Productivity</a:t>
            </a:r>
          </a:p>
        </p:txBody>
      </p:sp>
      <p:sp>
        <p:nvSpPr>
          <p:cNvPr id="80" name="Rectangle 79">
            <a:extLst>
              <a:ext uri="{FF2B5EF4-FFF2-40B4-BE49-F238E27FC236}">
                <a16:creationId xmlns:a16="http://schemas.microsoft.com/office/drawing/2014/main" id="{48A55A99-5547-8887-9E39-1F0D1BE210C9}"/>
              </a:ext>
            </a:extLst>
          </p:cNvPr>
          <p:cNvSpPr>
            <a:spLocks/>
          </p:cNvSpPr>
          <p:nvPr/>
        </p:nvSpPr>
        <p:spPr bwMode="auto">
          <a:xfrm>
            <a:off x="2940308" y="3464974"/>
            <a:ext cx="1880556" cy="226215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Power Fx integrated formula editor for variable management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List / Record type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Condition nodes with Power Fx formula support</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Iterate over a List with new Loop nodes (coming soon)</a:t>
            </a:r>
          </a:p>
        </p:txBody>
      </p:sp>
      <p:sp>
        <p:nvSpPr>
          <p:cNvPr id="81" name="Rectangle 80">
            <a:extLst>
              <a:ext uri="{FF2B5EF4-FFF2-40B4-BE49-F238E27FC236}">
                <a16:creationId xmlns:a16="http://schemas.microsoft.com/office/drawing/2014/main" id="{523350FF-1CC8-8C2B-21A5-ACC05822BD8D}"/>
              </a:ext>
            </a:extLst>
          </p:cNvPr>
          <p:cNvSpPr>
            <a:spLocks/>
          </p:cNvSpPr>
          <p:nvPr/>
        </p:nvSpPr>
        <p:spPr bwMode="auto">
          <a:xfrm>
            <a:off x="7374181"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Trigger an event that can interrupt Dialogs if it detects a certain value has been received </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Add more nuanced responses to a message when the bot runs into an issue.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Bots can stay within context when a user asks for additional help or more details</a:t>
            </a:r>
          </a:p>
        </p:txBody>
      </p:sp>
      <p:sp>
        <p:nvSpPr>
          <p:cNvPr id="82" name="Rectangle 81">
            <a:extLst>
              <a:ext uri="{FF2B5EF4-FFF2-40B4-BE49-F238E27FC236}">
                <a16:creationId xmlns:a16="http://schemas.microsoft.com/office/drawing/2014/main" id="{C3F1FE2A-5D8B-8925-8000-E21162299595}"/>
              </a:ext>
            </a:extLst>
          </p:cNvPr>
          <p:cNvSpPr>
            <a:spLocks/>
          </p:cNvSpPr>
          <p:nvPr/>
        </p:nvSpPr>
        <p:spPr bwMode="auto">
          <a:xfrm>
            <a:off x="5157245" y="3464974"/>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Move between a visual editor and code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Share and re-use topic logic between developers and bots</a:t>
            </a:r>
          </a:p>
        </p:txBody>
      </p:sp>
      <p:sp>
        <p:nvSpPr>
          <p:cNvPr id="83" name="Rectangle 82">
            <a:extLst>
              <a:ext uri="{FF2B5EF4-FFF2-40B4-BE49-F238E27FC236}">
                <a16:creationId xmlns:a16="http://schemas.microsoft.com/office/drawing/2014/main" id="{7EA8D7E0-9771-AEB5-E797-2F34E2D0BC7C}"/>
              </a:ext>
            </a:extLst>
          </p:cNvPr>
          <p:cNvSpPr>
            <a:spLocks/>
          </p:cNvSpPr>
          <p:nvPr/>
        </p:nvSpPr>
        <p:spPr bwMode="auto">
          <a:xfrm>
            <a:off x="9591119" y="3429000"/>
            <a:ext cx="1880556" cy="270464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itchFamily="34" charset="0"/>
              </a:rPr>
              <a:t>Cut, Copy, Paste</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itchFamily="34" charset="0"/>
              </a:rPr>
              <a:t>Multi-node selection</a:t>
            </a:r>
          </a:p>
          <a:p>
            <a:pPr marL="171450" marR="0" lvl="0" indent="-171450" algn="l" defTabSz="77724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000000"/>
                </a:solidFill>
                <a:effectLst/>
                <a:uLnTx/>
                <a:uFillTx/>
                <a:latin typeface="Segoe UI"/>
                <a:ea typeface="+mn-ea"/>
                <a:cs typeface="Segoe UI" pitchFamily="34" charset="0"/>
              </a:rPr>
              <a:t>Enhanced topic navigation</a:t>
            </a:r>
          </a:p>
        </p:txBody>
      </p:sp>
      <p:sp>
        <p:nvSpPr>
          <p:cNvPr id="86" name="Rectangle 85">
            <a:extLst>
              <a:ext uri="{FF2B5EF4-FFF2-40B4-BE49-F238E27FC236}">
                <a16:creationId xmlns:a16="http://schemas.microsoft.com/office/drawing/2014/main" id="{352DD7C2-B3ED-FA55-E8F5-21A40EAF7FDA}"/>
              </a:ext>
            </a:extLst>
          </p:cNvPr>
          <p:cNvSpPr/>
          <p:nvPr/>
        </p:nvSpPr>
        <p:spPr bwMode="auto">
          <a:xfrm>
            <a:off x="723411" y="3464974"/>
            <a:ext cx="1880474" cy="18466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New features including:</a:t>
            </a:r>
          </a:p>
        </p:txBody>
      </p:sp>
      <p:sp>
        <p:nvSpPr>
          <p:cNvPr id="138" name="Arrow: Bent 137">
            <a:extLst>
              <a:ext uri="{FF2B5EF4-FFF2-40B4-BE49-F238E27FC236}">
                <a16:creationId xmlns:a16="http://schemas.microsoft.com/office/drawing/2014/main" id="{7C069667-319F-6E43-3063-C98080E6D6E4}"/>
              </a:ext>
            </a:extLst>
          </p:cNvPr>
          <p:cNvSpPr/>
          <p:nvPr/>
        </p:nvSpPr>
        <p:spPr bwMode="auto">
          <a:xfrm rot="10800000">
            <a:off x="0" y="2290498"/>
            <a:ext cx="590550"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0" name="Arrow: U-Turn 139">
            <a:extLst>
              <a:ext uri="{FF2B5EF4-FFF2-40B4-BE49-F238E27FC236}">
                <a16:creationId xmlns:a16="http://schemas.microsoft.com/office/drawing/2014/main" id="{241731D7-C4E1-5CFC-2328-088D5B89EAFD}"/>
              </a:ext>
            </a:extLst>
          </p:cNvPr>
          <p:cNvSpPr/>
          <p:nvPr/>
        </p:nvSpPr>
        <p:spPr bwMode="auto">
          <a:xfrm>
            <a:off x="2805200"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3" name="Arrow: U-Turn 142">
            <a:extLst>
              <a:ext uri="{FF2B5EF4-FFF2-40B4-BE49-F238E27FC236}">
                <a16:creationId xmlns:a16="http://schemas.microsoft.com/office/drawing/2014/main" id="{D252AC02-6DCC-9F62-6224-AA7A17B9CF00}"/>
              </a:ext>
            </a:extLst>
          </p:cNvPr>
          <p:cNvSpPr>
            <a:spLocks/>
          </p:cNvSpPr>
          <p:nvPr/>
        </p:nvSpPr>
        <p:spPr bwMode="auto">
          <a:xfrm>
            <a:off x="588263"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1" name="Arrow: U-Turn 140">
            <a:extLst>
              <a:ext uri="{FF2B5EF4-FFF2-40B4-BE49-F238E27FC236}">
                <a16:creationId xmlns:a16="http://schemas.microsoft.com/office/drawing/2014/main" id="{E7D5B114-F0E6-4AB2-192A-4336AD613566}"/>
              </a:ext>
            </a:extLst>
          </p:cNvPr>
          <p:cNvSpPr/>
          <p:nvPr/>
        </p:nvSpPr>
        <p:spPr bwMode="auto">
          <a:xfrm>
            <a:off x="5022137"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4" name="Arrow: U-Turn 143">
            <a:extLst>
              <a:ext uri="{FF2B5EF4-FFF2-40B4-BE49-F238E27FC236}">
                <a16:creationId xmlns:a16="http://schemas.microsoft.com/office/drawing/2014/main" id="{53CE7BCB-6337-70C0-6248-8D9A1FECACF4}"/>
              </a:ext>
            </a:extLst>
          </p:cNvPr>
          <p:cNvSpPr/>
          <p:nvPr/>
        </p:nvSpPr>
        <p:spPr bwMode="auto">
          <a:xfrm>
            <a:off x="7239074"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45" name="Arrow: U-Turn 144">
            <a:extLst>
              <a:ext uri="{FF2B5EF4-FFF2-40B4-BE49-F238E27FC236}">
                <a16:creationId xmlns:a16="http://schemas.microsoft.com/office/drawing/2014/main" id="{25844B8B-6BDF-1B21-46E0-0491FB40D527}"/>
              </a:ext>
            </a:extLst>
          </p:cNvPr>
          <p:cNvSpPr/>
          <p:nvPr/>
        </p:nvSpPr>
        <p:spPr bwMode="auto">
          <a:xfrm>
            <a:off x="9456012" y="1409306"/>
            <a:ext cx="2150771" cy="881193"/>
          </a:xfrm>
          <a:prstGeom prst="uturnArrow">
            <a:avLst>
              <a:gd name="adj1" fmla="val 25000"/>
              <a:gd name="adj2" fmla="val 0"/>
              <a:gd name="adj3" fmla="val 25000"/>
              <a:gd name="adj4" fmla="val 13484"/>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03F078FF-3CB4-8B4F-F97D-88A3EC072307}"/>
              </a:ext>
            </a:extLst>
          </p:cNvPr>
          <p:cNvGrpSpPr/>
          <p:nvPr/>
        </p:nvGrpSpPr>
        <p:grpSpPr>
          <a:xfrm>
            <a:off x="2739652" y="2296360"/>
            <a:ext cx="6716800" cy="3578978"/>
            <a:chOff x="2739652" y="2690060"/>
            <a:chExt cx="6716800" cy="3383843"/>
          </a:xfrm>
        </p:grpSpPr>
        <p:grpSp>
          <p:nvGrpSpPr>
            <p:cNvPr id="192" name="Group 191">
              <a:extLst>
                <a:ext uri="{FF2B5EF4-FFF2-40B4-BE49-F238E27FC236}">
                  <a16:creationId xmlns:a16="http://schemas.microsoft.com/office/drawing/2014/main" id="{04C11A32-D97F-40B9-905D-35504FEA8E1A}"/>
                </a:ext>
              </a:extLst>
            </p:cNvPr>
            <p:cNvGrpSpPr/>
            <p:nvPr/>
          </p:nvGrpSpPr>
          <p:grpSpPr>
            <a:xfrm>
              <a:off x="2740144" y="2975542"/>
              <a:ext cx="6716308" cy="3098361"/>
              <a:chOff x="2740144" y="3141663"/>
              <a:chExt cx="6716308" cy="2432843"/>
            </a:xfrm>
          </p:grpSpPr>
          <p:sp>
            <p:nvSpPr>
              <p:cNvPr id="118" name="Rectangle: Rounded Corners 117">
                <a:extLst>
                  <a:ext uri="{FF2B5EF4-FFF2-40B4-BE49-F238E27FC236}">
                    <a16:creationId xmlns:a16="http://schemas.microsoft.com/office/drawing/2014/main" id="{7E0BCE35-846E-DF88-B97E-CCE950CF1DA6}"/>
                  </a:ext>
                </a:extLst>
              </p:cNvPr>
              <p:cNvSpPr/>
              <p:nvPr/>
            </p:nvSpPr>
            <p:spPr bwMode="auto">
              <a:xfrm>
                <a:off x="274014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0" name="Rectangle: Rounded Corners 149">
                <a:extLst>
                  <a:ext uri="{FF2B5EF4-FFF2-40B4-BE49-F238E27FC236}">
                    <a16:creationId xmlns:a16="http://schemas.microsoft.com/office/drawing/2014/main" id="{1DCD9426-6A9A-8175-C108-9B7FB02A54A0}"/>
                  </a:ext>
                </a:extLst>
              </p:cNvPr>
              <p:cNvSpPr/>
              <p:nvPr/>
            </p:nvSpPr>
            <p:spPr bwMode="auto">
              <a:xfrm>
                <a:off x="4956294"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3" name="Rectangle: Rounded Corners 152">
                <a:extLst>
                  <a:ext uri="{FF2B5EF4-FFF2-40B4-BE49-F238E27FC236}">
                    <a16:creationId xmlns:a16="http://schemas.microsoft.com/office/drawing/2014/main" id="{058D4A37-47E0-FAE0-97CD-611EC13B3490}"/>
                  </a:ext>
                </a:extLst>
              </p:cNvPr>
              <p:cNvSpPr/>
              <p:nvPr/>
            </p:nvSpPr>
            <p:spPr bwMode="auto">
              <a:xfrm>
                <a:off x="7172959"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7" name="Rectangle: Rounded Corners 156">
                <a:extLst>
                  <a:ext uri="{FF2B5EF4-FFF2-40B4-BE49-F238E27FC236}">
                    <a16:creationId xmlns:a16="http://schemas.microsoft.com/office/drawing/2014/main" id="{59901D9D-C0CB-838A-3801-A1C1EB9F527D}"/>
                  </a:ext>
                </a:extLst>
              </p:cNvPr>
              <p:cNvSpPr/>
              <p:nvPr/>
            </p:nvSpPr>
            <p:spPr bwMode="auto">
              <a:xfrm>
                <a:off x="9389896" y="3141663"/>
                <a:ext cx="66556" cy="2432843"/>
              </a:xfrm>
              <a:prstGeom prst="roundRect">
                <a:avLst>
                  <a:gd name="adj" fmla="val 5000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3" name="Group 2">
              <a:extLst>
                <a:ext uri="{FF2B5EF4-FFF2-40B4-BE49-F238E27FC236}">
                  <a16:creationId xmlns:a16="http://schemas.microsoft.com/office/drawing/2014/main" id="{27B0BE08-E7C2-17A3-8005-FD89ABE5EB77}"/>
                </a:ext>
              </a:extLst>
            </p:cNvPr>
            <p:cNvGrpSpPr/>
            <p:nvPr/>
          </p:nvGrpSpPr>
          <p:grpSpPr>
            <a:xfrm>
              <a:off x="2739652" y="2690060"/>
              <a:ext cx="6716309" cy="3383841"/>
              <a:chOff x="2739652" y="2956011"/>
              <a:chExt cx="6716309" cy="2929730"/>
            </a:xfrm>
          </p:grpSpPr>
          <p:sp>
            <p:nvSpPr>
              <p:cNvPr id="119" name="Arrow: U-Turn 118">
                <a:extLst>
                  <a:ext uri="{FF2B5EF4-FFF2-40B4-BE49-F238E27FC236}">
                    <a16:creationId xmlns:a16="http://schemas.microsoft.com/office/drawing/2014/main" id="{D59C8CD2-A066-93A8-59EA-F5A7EAC6385B}"/>
                  </a:ext>
                </a:extLst>
              </p:cNvPr>
              <p:cNvSpPr/>
              <p:nvPr/>
            </p:nvSpPr>
            <p:spPr bwMode="auto">
              <a:xfrm rot="10800000">
                <a:off x="273965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1" name="Arrow: U-Turn 150">
                <a:extLst>
                  <a:ext uri="{FF2B5EF4-FFF2-40B4-BE49-F238E27FC236}">
                    <a16:creationId xmlns:a16="http://schemas.microsoft.com/office/drawing/2014/main" id="{A05A642C-4C49-EF9C-CBDD-848145C242DD}"/>
                  </a:ext>
                </a:extLst>
              </p:cNvPr>
              <p:cNvSpPr/>
              <p:nvPr/>
            </p:nvSpPr>
            <p:spPr bwMode="auto">
              <a:xfrm rot="10800000">
                <a:off x="4955802"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4" name="Arrow: U-Turn 153">
                <a:extLst>
                  <a:ext uri="{FF2B5EF4-FFF2-40B4-BE49-F238E27FC236}">
                    <a16:creationId xmlns:a16="http://schemas.microsoft.com/office/drawing/2014/main" id="{14F8AAA6-050F-5A7C-B60F-052C35DCBEE4}"/>
                  </a:ext>
                </a:extLst>
              </p:cNvPr>
              <p:cNvSpPr/>
              <p:nvPr/>
            </p:nvSpPr>
            <p:spPr bwMode="auto">
              <a:xfrm rot="10800000">
                <a:off x="7172467"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58" name="Arrow: U-Turn 157">
                <a:extLst>
                  <a:ext uri="{FF2B5EF4-FFF2-40B4-BE49-F238E27FC236}">
                    <a16:creationId xmlns:a16="http://schemas.microsoft.com/office/drawing/2014/main" id="{1FDA473D-FEB0-9857-556E-F93183E6D5E5}"/>
                  </a:ext>
                </a:extLst>
              </p:cNvPr>
              <p:cNvSpPr/>
              <p:nvPr/>
            </p:nvSpPr>
            <p:spPr bwMode="auto">
              <a:xfrm rot="10800000">
                <a:off x="9389404" y="2956011"/>
                <a:ext cx="66557" cy="2929730"/>
              </a:xfrm>
              <a:prstGeom prst="uturnArrow">
                <a:avLst>
                  <a:gd name="adj1" fmla="val 25000"/>
                  <a:gd name="adj2" fmla="val 0"/>
                  <a:gd name="adj3" fmla="val 25000"/>
                  <a:gd name="adj4" fmla="val 50000"/>
                  <a:gd name="adj5" fmla="val 99861"/>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sp>
        <p:nvSpPr>
          <p:cNvPr id="160" name="Arrow: Bent 159">
            <a:extLst>
              <a:ext uri="{FF2B5EF4-FFF2-40B4-BE49-F238E27FC236}">
                <a16:creationId xmlns:a16="http://schemas.microsoft.com/office/drawing/2014/main" id="{05D80CD7-8A2C-FCDD-C688-5035FE3A3493}"/>
              </a:ext>
            </a:extLst>
          </p:cNvPr>
          <p:cNvSpPr/>
          <p:nvPr/>
        </p:nvSpPr>
        <p:spPr bwMode="auto">
          <a:xfrm rot="10800000" flipH="1">
            <a:off x="11606213" y="2290496"/>
            <a:ext cx="585786" cy="801949"/>
          </a:xfrm>
          <a:prstGeom prst="bentArrow">
            <a:avLst>
              <a:gd name="adj1" fmla="val 25000"/>
              <a:gd name="adj2" fmla="val 0"/>
              <a:gd name="adj3" fmla="val 25000"/>
              <a:gd name="adj4" fmla="val 18140"/>
            </a:avLst>
          </a:prstGeom>
          <a:solidFill>
            <a:schemeClr val="accent1"/>
          </a:solidFill>
          <a:ln>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81" name="Picture 180" descr="Graphical user interface, application&#10;&#10;Description automatically generated">
            <a:extLst>
              <a:ext uri="{FF2B5EF4-FFF2-40B4-BE49-F238E27FC236}">
                <a16:creationId xmlns:a16="http://schemas.microsoft.com/office/drawing/2014/main" id="{223D1380-3FB0-BC3B-A1B7-8B675D66AA21}"/>
              </a:ext>
            </a:extLst>
          </p:cNvPr>
          <p:cNvPicPr>
            <a:picLocks/>
          </p:cNvPicPr>
          <p:nvPr/>
        </p:nvPicPr>
        <p:blipFill>
          <a:blip r:embed="rId3" cstate="print">
            <a:extLst>
              <a:ext uri="{28A0092B-C50C-407E-A947-70E740481C1C}">
                <a14:useLocalDpi xmlns:a14="http://schemas.microsoft.com/office/drawing/2010/main"/>
              </a:ext>
            </a:extLst>
          </a:blip>
          <a:stretch>
            <a:fillRect/>
          </a:stretch>
        </p:blipFill>
        <p:spPr>
          <a:xfrm>
            <a:off x="2940308"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2" name="Picture 181">
            <a:extLst>
              <a:ext uri="{FF2B5EF4-FFF2-40B4-BE49-F238E27FC236}">
                <a16:creationId xmlns:a16="http://schemas.microsoft.com/office/drawing/2014/main" id="{AD7CF52A-3CA7-A6B6-1B1B-BC574A2C5AE6}"/>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5157245"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3" name="Picture 182" descr="Graphical user interface, application&#10;&#10;Description automatically generated">
            <a:extLst>
              <a:ext uri="{FF2B5EF4-FFF2-40B4-BE49-F238E27FC236}">
                <a16:creationId xmlns:a16="http://schemas.microsoft.com/office/drawing/2014/main" id="{07D72E0B-0CB7-4F1F-E286-007E8F38C213}"/>
              </a:ext>
            </a:extLst>
          </p:cNvPr>
          <p:cNvPicPr>
            <a:picLocks/>
          </p:cNvPicPr>
          <p:nvPr/>
        </p:nvPicPr>
        <p:blipFill>
          <a:blip r:embed="rId5" cstate="print">
            <a:extLst>
              <a:ext uri="{28A0092B-C50C-407E-A947-70E740481C1C}">
                <a14:useLocalDpi xmlns:a14="http://schemas.microsoft.com/office/drawing/2010/main"/>
              </a:ext>
            </a:extLst>
          </a:blip>
          <a:stretch>
            <a:fillRect/>
          </a:stretch>
        </p:blipFill>
        <p:spPr>
          <a:xfrm>
            <a:off x="7374181"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pic>
        <p:nvPicPr>
          <p:cNvPr id="184" name="Picture 183" descr="Graphical user interface, application&#10;&#10;Description automatically generated">
            <a:extLst>
              <a:ext uri="{FF2B5EF4-FFF2-40B4-BE49-F238E27FC236}">
                <a16:creationId xmlns:a16="http://schemas.microsoft.com/office/drawing/2014/main" id="{09D74A1D-D7D7-EEA6-5026-11E1D6375DBE}"/>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a:xfrm>
            <a:off x="9591119" y="15124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nvGrpSpPr>
          <p:cNvPr id="185" name="Group 184">
            <a:extLst>
              <a:ext uri="{FF2B5EF4-FFF2-40B4-BE49-F238E27FC236}">
                <a16:creationId xmlns:a16="http://schemas.microsoft.com/office/drawing/2014/main" id="{A44C4811-45C8-5C9D-1E90-8E52AD0876D1}"/>
              </a:ext>
            </a:extLst>
          </p:cNvPr>
          <p:cNvGrpSpPr/>
          <p:nvPr/>
        </p:nvGrpSpPr>
        <p:grpSpPr>
          <a:xfrm>
            <a:off x="714247" y="1506853"/>
            <a:ext cx="1889638" cy="1269126"/>
            <a:chOff x="714247" y="1900553"/>
            <a:chExt cx="1889638" cy="1269126"/>
          </a:xfrm>
        </p:grpSpPr>
        <p:pic>
          <p:nvPicPr>
            <p:cNvPr id="186" name="Picture 185" descr="Graphical user interface, application&#10;&#10;Description automatically generated">
              <a:extLst>
                <a:ext uri="{FF2B5EF4-FFF2-40B4-BE49-F238E27FC236}">
                  <a16:creationId xmlns:a16="http://schemas.microsoft.com/office/drawing/2014/main" id="{0AD2812A-8F9E-918E-67AB-ACF1DAD43EE3}"/>
                </a:ext>
              </a:extLst>
            </p:cNvPr>
            <p:cNvPicPr>
              <a:picLocks/>
            </p:cNvPicPr>
            <p:nvPr/>
          </p:nvPicPr>
          <p:blipFill>
            <a:blip r:embed="rId6" cstate="print">
              <a:extLst>
                <a:ext uri="{28A0092B-C50C-407E-A947-70E740481C1C}">
                  <a14:useLocalDpi xmlns:a14="http://schemas.microsoft.com/office/drawing/2010/main"/>
                </a:ext>
              </a:extLst>
            </a:blip>
            <a:srcRect/>
            <a:stretch>
              <a:fillRect/>
            </a:stretch>
          </p:blipFill>
          <p:spPr>
            <a:xfrm>
              <a:off x="714247" y="1906190"/>
              <a:ext cx="1880556" cy="1257852"/>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sp>
          <p:nvSpPr>
            <p:cNvPr id="187" name="Rectangle: Rounded Corners 186">
              <a:extLst>
                <a:ext uri="{FF2B5EF4-FFF2-40B4-BE49-F238E27FC236}">
                  <a16:creationId xmlns:a16="http://schemas.microsoft.com/office/drawing/2014/main" id="{1573177A-9573-75CB-1605-13B1C8B98D9C}"/>
                </a:ext>
              </a:extLst>
            </p:cNvPr>
            <p:cNvSpPr/>
            <p:nvPr/>
          </p:nvSpPr>
          <p:spPr bwMode="auto">
            <a:xfrm>
              <a:off x="714247" y="1900553"/>
              <a:ext cx="1880555" cy="1269126"/>
            </a:xfrm>
            <a:prstGeom prst="roundRect">
              <a:avLst>
                <a:gd name="adj" fmla="val 54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8" name="Group 187">
              <a:extLst>
                <a:ext uri="{FF2B5EF4-FFF2-40B4-BE49-F238E27FC236}">
                  <a16:creationId xmlns:a16="http://schemas.microsoft.com/office/drawing/2014/main" id="{B1C3A8F2-1439-26A9-8B43-07355EAACFEB}"/>
                </a:ext>
              </a:extLst>
            </p:cNvPr>
            <p:cNvGrpSpPr/>
            <p:nvPr/>
          </p:nvGrpSpPr>
          <p:grpSpPr>
            <a:xfrm>
              <a:off x="723411" y="1992281"/>
              <a:ext cx="1880474" cy="1085670"/>
              <a:chOff x="50448" y="7390400"/>
              <a:chExt cx="2206723" cy="1256053"/>
            </a:xfrm>
          </p:grpSpPr>
          <p:pic>
            <p:nvPicPr>
              <p:cNvPr id="189" name="Picture 188" descr="Graphical user interface, application&#10;&#10;Description automatically generated">
                <a:extLst>
                  <a:ext uri="{FF2B5EF4-FFF2-40B4-BE49-F238E27FC236}">
                    <a16:creationId xmlns:a16="http://schemas.microsoft.com/office/drawing/2014/main" id="{8451FE41-F539-EB68-07D3-247A5ED7E7F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656593" y="7395859"/>
                <a:ext cx="600578" cy="1250594"/>
              </a:xfrm>
              <a:prstGeom prst="rect">
                <a:avLst/>
              </a:prstGeom>
              <a:ln w="19050">
                <a:noFill/>
              </a:ln>
            </p:spPr>
          </p:pic>
          <p:pic>
            <p:nvPicPr>
              <p:cNvPr id="190" name="Picture 189">
                <a:extLst>
                  <a:ext uri="{FF2B5EF4-FFF2-40B4-BE49-F238E27FC236}">
                    <a16:creationId xmlns:a16="http://schemas.microsoft.com/office/drawing/2014/main" id="{5F1C67AC-3E0F-69E2-B26D-6B7A33C0D215}"/>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153415" y="7398524"/>
                <a:ext cx="503178" cy="1242800"/>
              </a:xfrm>
              <a:prstGeom prst="roundRect">
                <a:avLst>
                  <a:gd name="adj" fmla="val 1545"/>
                </a:avLst>
              </a:prstGeom>
              <a:ln w="19050">
                <a:noFill/>
              </a:ln>
            </p:spPr>
          </p:pic>
          <p:pic>
            <p:nvPicPr>
              <p:cNvPr id="191" name="Picture 190" descr="A picture containing text, person, screenshot&#10;&#10;Description automatically generated">
                <a:extLst>
                  <a:ext uri="{FF2B5EF4-FFF2-40B4-BE49-F238E27FC236}">
                    <a16:creationId xmlns:a16="http://schemas.microsoft.com/office/drawing/2014/main" id="{BC44B3D4-8CFF-369F-79DB-6BBB3083D4CC}"/>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448" y="7390400"/>
                <a:ext cx="1102967" cy="1250924"/>
              </a:xfrm>
              <a:prstGeom prst="rect">
                <a:avLst/>
              </a:prstGeom>
              <a:ln w="19050">
                <a:noFill/>
              </a:ln>
            </p:spPr>
          </p:pic>
        </p:grpSp>
      </p:grpSp>
      <p:cxnSp>
        <p:nvCxnSpPr>
          <p:cNvPr id="197" name="Straight Connector 196">
            <a:extLst>
              <a:ext uri="{FF2B5EF4-FFF2-40B4-BE49-F238E27FC236}">
                <a16:creationId xmlns:a16="http://schemas.microsoft.com/office/drawing/2014/main" id="{CEF47771-5B12-CDAA-3975-99736607CA80}"/>
              </a:ext>
            </a:extLst>
          </p:cNvPr>
          <p:cNvCxnSpPr/>
          <p:nvPr/>
        </p:nvCxnSpPr>
        <p:spPr>
          <a:xfrm>
            <a:off x="7590559" y="1409306"/>
            <a:ext cx="1447800" cy="0"/>
          </a:xfrm>
          <a:prstGeom prst="line">
            <a:avLst/>
          </a:prstGeom>
          <a:ln w="1905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99D8818-6E8D-52D6-8AC3-50B3BB935AC2}"/>
              </a:ext>
            </a:extLst>
          </p:cNvPr>
          <p:cNvSpPr txBox="1"/>
          <p:nvPr/>
        </p:nvSpPr>
        <p:spPr>
          <a:xfrm>
            <a:off x="723411" y="4606227"/>
            <a:ext cx="635316" cy="369332"/>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Adaptive </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Cards</a:t>
            </a:r>
          </a:p>
        </p:txBody>
      </p:sp>
      <p:sp>
        <p:nvSpPr>
          <p:cNvPr id="7" name="TextBox 6">
            <a:extLst>
              <a:ext uri="{FF2B5EF4-FFF2-40B4-BE49-F238E27FC236}">
                <a16:creationId xmlns:a16="http://schemas.microsoft.com/office/drawing/2014/main" id="{4E9A2D3D-A701-18CE-96DA-B895190B677A}"/>
              </a:ext>
            </a:extLst>
          </p:cNvPr>
          <p:cNvSpPr txBox="1"/>
          <p:nvPr/>
        </p:nvSpPr>
        <p:spPr>
          <a:xfrm>
            <a:off x="1712558" y="4606226"/>
            <a:ext cx="494662"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Images</a:t>
            </a:r>
          </a:p>
        </p:txBody>
      </p:sp>
      <p:sp>
        <p:nvSpPr>
          <p:cNvPr id="8" name="TextBox 7">
            <a:extLst>
              <a:ext uri="{FF2B5EF4-FFF2-40B4-BE49-F238E27FC236}">
                <a16:creationId xmlns:a16="http://schemas.microsoft.com/office/drawing/2014/main" id="{60E862EE-F85A-97A0-B426-54AE3AC2169D}"/>
              </a:ext>
            </a:extLst>
          </p:cNvPr>
          <p:cNvSpPr txBox="1"/>
          <p:nvPr/>
        </p:nvSpPr>
        <p:spPr>
          <a:xfrm>
            <a:off x="723411" y="5768492"/>
            <a:ext cx="464634"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Videos</a:t>
            </a:r>
          </a:p>
        </p:txBody>
      </p:sp>
      <p:sp>
        <p:nvSpPr>
          <p:cNvPr id="9" name="TextBox 8">
            <a:extLst>
              <a:ext uri="{FF2B5EF4-FFF2-40B4-BE49-F238E27FC236}">
                <a16:creationId xmlns:a16="http://schemas.microsoft.com/office/drawing/2014/main" id="{ABE17F38-A3EC-E721-B7A3-4A06553D26A1}"/>
              </a:ext>
            </a:extLst>
          </p:cNvPr>
          <p:cNvSpPr txBox="1">
            <a:spLocks/>
          </p:cNvSpPr>
          <p:nvPr/>
        </p:nvSpPr>
        <p:spPr>
          <a:xfrm>
            <a:off x="1712558" y="5768492"/>
            <a:ext cx="926108" cy="184666"/>
          </a:xfrm>
          <a:prstGeom prst="rect">
            <a:avLst/>
          </a:prstGeom>
        </p:spPr>
        <p:txBody>
          <a:bodyPr wrap="none" lIns="0" tIns="0" rIns="0" bIns="0" rtlCol="0">
            <a:spAutoFit/>
          </a:bodyPr>
          <a:lstStyle/>
          <a:p>
            <a:pPr marL="0" marR="0" lvl="0" indent="0" algn="l" defTabSz="77724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Quick Replies</a:t>
            </a:r>
          </a:p>
        </p:txBody>
      </p:sp>
      <p:sp>
        <p:nvSpPr>
          <p:cNvPr id="10" name="Oval 9">
            <a:extLst>
              <a:ext uri="{FF2B5EF4-FFF2-40B4-BE49-F238E27FC236}">
                <a16:creationId xmlns:a16="http://schemas.microsoft.com/office/drawing/2014/main" id="{167306F8-8ABE-CA6C-6027-D50EC9B19F70}"/>
              </a:ext>
            </a:extLst>
          </p:cNvPr>
          <p:cNvSpPr/>
          <p:nvPr/>
        </p:nvSpPr>
        <p:spPr bwMode="auto">
          <a:xfrm>
            <a:off x="1758009" y="4057035"/>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 name="Oval 10">
            <a:extLst>
              <a:ext uri="{FF2B5EF4-FFF2-40B4-BE49-F238E27FC236}">
                <a16:creationId xmlns:a16="http://schemas.microsoft.com/office/drawing/2014/main" id="{D738405B-D49B-0D4F-DB5A-3101C1E51771}"/>
              </a:ext>
            </a:extLst>
          </p:cNvPr>
          <p:cNvSpPr/>
          <p:nvPr/>
        </p:nvSpPr>
        <p:spPr bwMode="auto">
          <a:xfrm>
            <a:off x="766941" y="4056242"/>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Oval 11">
            <a:extLst>
              <a:ext uri="{FF2B5EF4-FFF2-40B4-BE49-F238E27FC236}">
                <a16:creationId xmlns:a16="http://schemas.microsoft.com/office/drawing/2014/main" id="{42D3B15D-0977-CA88-2234-95046305A6EE}"/>
              </a:ext>
            </a:extLst>
          </p:cNvPr>
          <p:cNvSpPr/>
          <p:nvPr/>
        </p:nvSpPr>
        <p:spPr bwMode="auto">
          <a:xfrm>
            <a:off x="766941" y="51203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nvGrpSpPr>
          <p:cNvPr id="13" name="Group 12">
            <a:extLst>
              <a:ext uri="{FF2B5EF4-FFF2-40B4-BE49-F238E27FC236}">
                <a16:creationId xmlns:a16="http://schemas.microsoft.com/office/drawing/2014/main" id="{BDCC0105-42C0-D4A1-9DCA-7221F3CF4FA0}"/>
              </a:ext>
            </a:extLst>
          </p:cNvPr>
          <p:cNvGrpSpPr/>
          <p:nvPr/>
        </p:nvGrpSpPr>
        <p:grpSpPr>
          <a:xfrm>
            <a:off x="1758009" y="5120336"/>
            <a:ext cx="424241" cy="424241"/>
            <a:chOff x="1758009" y="5044136"/>
            <a:chExt cx="424241" cy="424241"/>
          </a:xfrm>
        </p:grpSpPr>
        <p:sp>
          <p:nvSpPr>
            <p:cNvPr id="14" name="Oval 13">
              <a:extLst>
                <a:ext uri="{FF2B5EF4-FFF2-40B4-BE49-F238E27FC236}">
                  <a16:creationId xmlns:a16="http://schemas.microsoft.com/office/drawing/2014/main" id="{EBADD278-1BFB-E52F-562C-825910B9A0A5}"/>
                </a:ext>
              </a:extLst>
            </p:cNvPr>
            <p:cNvSpPr/>
            <p:nvPr/>
          </p:nvSpPr>
          <p:spPr bwMode="auto">
            <a:xfrm>
              <a:off x="1758009" y="5044136"/>
              <a:ext cx="424241" cy="424241"/>
            </a:xfrm>
            <a:prstGeom prst="ellipse">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15" name="Graphic 14">
              <a:extLst>
                <a:ext uri="{FF2B5EF4-FFF2-40B4-BE49-F238E27FC236}">
                  <a16:creationId xmlns:a16="http://schemas.microsoft.com/office/drawing/2014/main" id="{EEED7205-8950-5F47-9BD5-A11C655968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853403" y="5139339"/>
              <a:ext cx="233454" cy="233834"/>
            </a:xfrm>
            <a:prstGeom prst="rect">
              <a:avLst/>
            </a:prstGeom>
          </p:spPr>
        </p:pic>
      </p:grpSp>
      <p:pic>
        <p:nvPicPr>
          <p:cNvPr id="16" name="Graphic 15">
            <a:extLst>
              <a:ext uri="{FF2B5EF4-FFF2-40B4-BE49-F238E27FC236}">
                <a16:creationId xmlns:a16="http://schemas.microsoft.com/office/drawing/2014/main" id="{62B400AC-BCAB-6E0C-8B6D-D81404BD5C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6078" y="4176938"/>
            <a:ext cx="265966" cy="182850"/>
          </a:xfrm>
          <a:prstGeom prst="rect">
            <a:avLst/>
          </a:prstGeom>
        </p:spPr>
      </p:pic>
      <p:pic>
        <p:nvPicPr>
          <p:cNvPr id="17" name="Graphic 16">
            <a:extLst>
              <a:ext uri="{FF2B5EF4-FFF2-40B4-BE49-F238E27FC236}">
                <a16:creationId xmlns:a16="http://schemas.microsoft.com/office/drawing/2014/main" id="{37FD93C6-6300-4E2C-D6F4-05BB45FA001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51902" y="4157901"/>
            <a:ext cx="236454" cy="222508"/>
          </a:xfrm>
          <a:prstGeom prst="rect">
            <a:avLst/>
          </a:prstGeom>
        </p:spPr>
      </p:pic>
      <p:pic>
        <p:nvPicPr>
          <p:cNvPr id="18" name="Graphic 17">
            <a:extLst>
              <a:ext uri="{FF2B5EF4-FFF2-40B4-BE49-F238E27FC236}">
                <a16:creationId xmlns:a16="http://schemas.microsoft.com/office/drawing/2014/main" id="{CA1C32CC-E13C-9874-B432-BB950A6EBE0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52855" y="5206501"/>
            <a:ext cx="252413" cy="251911"/>
          </a:xfrm>
          <a:prstGeom prst="rect">
            <a:avLst/>
          </a:prstGeom>
        </p:spPr>
      </p:pic>
    </p:spTree>
    <p:extLst>
      <p:ext uri="{BB962C8B-B14F-4D97-AF65-F5344CB8AC3E}">
        <p14:creationId xmlns:p14="http://schemas.microsoft.com/office/powerpoint/2010/main" val="594887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2A4672E5-5301-F679-6908-FD130C552F97}"/>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02 [60] minutes</a:t>
            </a:r>
          </a:p>
        </p:txBody>
      </p:sp>
    </p:spTree>
    <p:extLst>
      <p:ext uri="{BB962C8B-B14F-4D97-AF65-F5344CB8AC3E}">
        <p14:creationId xmlns:p14="http://schemas.microsoft.com/office/powerpoint/2010/main" val="28722441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88AF77-B2AA-A6DA-79B0-2D360A01C8EB}"/>
            </a:ext>
          </a:extLst>
        </p:cNvPr>
        <p:cNvGrpSpPr/>
        <p:nvPr/>
      </p:nvGrpSpPr>
      <p:grpSpPr>
        <a:xfrm>
          <a:off x="0" y="0"/>
          <a:ext cx="0" cy="0"/>
          <a:chOff x="0" y="0"/>
          <a:chExt cx="0" cy="0"/>
        </a:xfrm>
      </p:grpSpPr>
      <p:sp>
        <p:nvSpPr>
          <p:cNvPr id="23" name="Rectangle: Top Corners Rounded 22">
            <a:extLst>
              <a:ext uri="{FF2B5EF4-FFF2-40B4-BE49-F238E27FC236}">
                <a16:creationId xmlns:a16="http://schemas.microsoft.com/office/drawing/2014/main" id="{FB065F4D-1571-6798-289B-FEE1CFE4BD2B}"/>
              </a:ext>
            </a:extLst>
          </p:cNvPr>
          <p:cNvSpPr/>
          <p:nvPr/>
        </p:nvSpPr>
        <p:spPr bwMode="auto">
          <a:xfrm>
            <a:off x="781050" y="4118997"/>
            <a:ext cx="10629900" cy="2730500"/>
          </a:xfrm>
          <a:prstGeom prst="round2SameRect">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 name="Title 1">
            <a:extLst>
              <a:ext uri="{FF2B5EF4-FFF2-40B4-BE49-F238E27FC236}">
                <a16:creationId xmlns:a16="http://schemas.microsoft.com/office/drawing/2014/main" id="{924FEA6C-92AF-9405-5CEE-12369BC31B12}"/>
              </a:ext>
            </a:extLst>
          </p:cNvPr>
          <p:cNvSpPr>
            <a:spLocks noGrp="1"/>
          </p:cNvSpPr>
          <p:nvPr>
            <p:ph type="title"/>
          </p:nvPr>
        </p:nvSpPr>
        <p:spPr>
          <a:xfrm>
            <a:off x="2470655" y="821303"/>
            <a:ext cx="7250690" cy="677108"/>
          </a:xfrm>
        </p:spPr>
        <p:txBody>
          <a:bodyPr/>
          <a:lstStyle/>
          <a:p>
            <a:pPr algn="ctr"/>
            <a:r>
              <a:rPr lang="en-US" sz="4400"/>
              <a:t>What is a </a:t>
            </a:r>
            <a:r>
              <a:rPr lang="en-US" sz="4400">
                <a:gradFill>
                  <a:gsLst>
                    <a:gs pos="100000">
                      <a:srgbClr val="49C5B1"/>
                    </a:gs>
                    <a:gs pos="0">
                      <a:srgbClr val="FFA38B"/>
                    </a:gs>
                    <a:gs pos="32000">
                      <a:srgbClr val="D59ED7"/>
                    </a:gs>
                    <a:gs pos="68000">
                      <a:srgbClr val="8DC8E8"/>
                    </a:gs>
                  </a:gsLst>
                  <a:path path="circle">
                    <a:fillToRect l="100000" t="100000"/>
                  </a:path>
                </a:gradFill>
                <a:ea typeface="+mj-lt"/>
                <a:cs typeface="Segoe UI Semibold" panose="020B0702040204020203" pitchFamily="34" charset="0"/>
              </a:rPr>
              <a:t>copilot?</a:t>
            </a:r>
          </a:p>
        </p:txBody>
      </p:sp>
      <p:sp>
        <p:nvSpPr>
          <p:cNvPr id="4" name="TextBox 3">
            <a:extLst>
              <a:ext uri="{FF2B5EF4-FFF2-40B4-BE49-F238E27FC236}">
                <a16:creationId xmlns:a16="http://schemas.microsoft.com/office/drawing/2014/main" id="{1CE20BC8-6BF7-B2D5-9DE5-F49C11D95BDD}"/>
              </a:ext>
            </a:extLst>
          </p:cNvPr>
          <p:cNvSpPr txBox="1"/>
          <p:nvPr/>
        </p:nvSpPr>
        <p:spPr>
          <a:xfrm>
            <a:off x="1739900" y="2165779"/>
            <a:ext cx="8712200" cy="1218590"/>
          </a:xfrm>
          <a:prstGeom prst="roundRect">
            <a:avLst>
              <a:gd name="adj" fmla="val 50000"/>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p:txBody>
      </p:sp>
      <p:cxnSp>
        <p:nvCxnSpPr>
          <p:cNvPr id="11" name="Straight Connector 10">
            <a:extLst>
              <a:ext uri="{FF2B5EF4-FFF2-40B4-BE49-F238E27FC236}">
                <a16:creationId xmlns:a16="http://schemas.microsoft.com/office/drawing/2014/main" id="{F76CDEF3-FED0-D0DD-6572-9E6D3F699CC4}"/>
              </a:ext>
              <a:ext uri="{C183D7F6-B498-43B3-948B-1728B52AA6E4}">
                <adec:decorative xmlns:adec="http://schemas.microsoft.com/office/drawing/2017/decorative" val="1"/>
              </a:ext>
            </a:extLst>
          </p:cNvPr>
          <p:cNvCxnSpPr>
            <a:cxnSpLocks/>
          </p:cNvCxnSpPr>
          <p:nvPr/>
        </p:nvCxnSpPr>
        <p:spPr>
          <a:xfrm>
            <a:off x="4290558" y="4765954"/>
            <a:ext cx="0" cy="1128560"/>
          </a:xfrm>
          <a:prstGeom prst="line">
            <a:avLst/>
          </a:prstGeom>
          <a:noFill/>
          <a:ln w="9525" cap="flat" cmpd="sng" algn="ctr">
            <a:solidFill>
              <a:srgbClr val="0078D4"/>
            </a:solidFill>
            <a:prstDash val="solid"/>
            <a:headEnd type="none" w="lg" len="med"/>
            <a:tailEnd type="none" w="lg" len="med"/>
          </a:ln>
          <a:effectLst/>
        </p:spPr>
      </p:cxnSp>
      <p:cxnSp>
        <p:nvCxnSpPr>
          <p:cNvPr id="12" name="Straight Connector 11">
            <a:extLst>
              <a:ext uri="{FF2B5EF4-FFF2-40B4-BE49-F238E27FC236}">
                <a16:creationId xmlns:a16="http://schemas.microsoft.com/office/drawing/2014/main" id="{289A6297-91DF-898E-8FFF-41A3E95646FB}"/>
              </a:ext>
              <a:ext uri="{C183D7F6-B498-43B3-948B-1728B52AA6E4}">
                <adec:decorative xmlns:adec="http://schemas.microsoft.com/office/drawing/2017/decorative" val="1"/>
              </a:ext>
            </a:extLst>
          </p:cNvPr>
          <p:cNvCxnSpPr>
            <a:cxnSpLocks/>
          </p:cNvCxnSpPr>
          <p:nvPr/>
        </p:nvCxnSpPr>
        <p:spPr>
          <a:xfrm>
            <a:off x="7828211" y="4765954"/>
            <a:ext cx="0" cy="1128560"/>
          </a:xfrm>
          <a:prstGeom prst="line">
            <a:avLst/>
          </a:prstGeom>
          <a:noFill/>
          <a:ln w="9525" cap="flat" cmpd="sng" algn="ctr">
            <a:solidFill>
              <a:srgbClr val="0078D4"/>
            </a:solidFill>
            <a:prstDash val="solid"/>
            <a:headEnd type="none" w="lg" len="med"/>
            <a:tailEnd type="none" w="lg" len="med"/>
          </a:ln>
          <a:effectLst/>
        </p:spPr>
      </p:cxnSp>
      <p:sp>
        <p:nvSpPr>
          <p:cNvPr id="19" name="TextBox 18">
            <a:extLst>
              <a:ext uri="{FF2B5EF4-FFF2-40B4-BE49-F238E27FC236}">
                <a16:creationId xmlns:a16="http://schemas.microsoft.com/office/drawing/2014/main" id="{1CDE3F89-9628-C9EA-9932-5D306D56EFD2}"/>
              </a:ext>
            </a:extLst>
          </p:cNvPr>
          <p:cNvSpPr txBox="1"/>
          <p:nvPr/>
        </p:nvSpPr>
        <p:spPr>
          <a:xfrm>
            <a:off x="1866900" y="2261513"/>
            <a:ext cx="8458201" cy="1027122"/>
          </a:xfrm>
          <a:prstGeom prst="roundRect">
            <a:avLst>
              <a:gd name="adj" fmla="val 50000"/>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R="0" lvl="0" indent="0" defTabSz="932472" fontAlgn="base">
              <a:lnSpc>
                <a:spcPct val="11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Calibri" panose="020F0502020204030204"/>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An experience using </a:t>
            </a:r>
            <a:r>
              <a:rPr lang="en-US" spc="-50">
                <a:ln w="3175">
                  <a:noFill/>
                </a:ln>
                <a:gradFill>
                  <a:gsLst>
                    <a:gs pos="100000">
                      <a:srgbClr val="49C5B1"/>
                    </a:gs>
                    <a:gs pos="0">
                      <a:srgbClr val="FFA38B"/>
                    </a:gs>
                    <a:gs pos="32000">
                      <a:srgbClr val="D59ED7"/>
                    </a:gs>
                    <a:gs pos="68000">
                      <a:srgbClr val="8DC8E8"/>
                    </a:gs>
                  </a:gsLst>
                  <a:path path="circle">
                    <a:fillToRect l="100000" t="100000"/>
                  </a:path>
                </a:gradFill>
                <a:latin typeface="+mj-lt"/>
                <a:ea typeface="+mj-lt"/>
                <a:cs typeface="Segoe UI Semibold" panose="020B0702040204020203" pitchFamily="34" charset="0"/>
              </a:rPr>
              <a:t>generative AI </a:t>
            </a:r>
            <a:r>
              <a:rPr kumimoji="0" lang="en-US" sz="20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rPr>
              <a:t>to assist humans with</a:t>
            </a:r>
          </a:p>
          <a:p>
            <a:pPr marL="0" marR="0" lvl="0" indent="0" algn="ctr" defTabSz="932472" rtl="0" eaLnBrk="1" fontAlgn="base" latinLnBrk="0" hangingPunct="1">
              <a:lnSpc>
                <a:spcPct val="110000"/>
              </a:lnSpc>
              <a:spcBef>
                <a:spcPct val="0"/>
              </a:spcBef>
              <a:spcAft>
                <a:spcPct val="0"/>
              </a:spcAft>
              <a:buClrTx/>
              <a:buSzTx/>
              <a:buFontTx/>
              <a:buNone/>
              <a:tabLst/>
              <a:defRPr/>
            </a:pPr>
            <a:r>
              <a:rPr lang="en-US" spc="-50">
                <a:ln w="3175">
                  <a:noFill/>
                </a:ln>
                <a:gradFill>
                  <a:gsLst>
                    <a:gs pos="100000">
                      <a:srgbClr val="49C5B1"/>
                    </a:gs>
                    <a:gs pos="0">
                      <a:srgbClr val="FFA38B"/>
                    </a:gs>
                    <a:gs pos="32000">
                      <a:srgbClr val="D59ED7"/>
                    </a:gs>
                    <a:gs pos="68000">
                      <a:srgbClr val="8DC8E8"/>
                    </a:gs>
                  </a:gsLst>
                  <a:path path="circle">
                    <a:fillToRect l="100000" t="100000"/>
                  </a:path>
                </a:gradFill>
                <a:latin typeface="+mj-lt"/>
                <a:ea typeface="+mj-lt"/>
                <a:cs typeface="Segoe UI Semibold" panose="020B0702040204020203" pitchFamily="34" charset="0"/>
              </a:rPr>
              <a:t>complex cognitive tasks.</a:t>
            </a:r>
          </a:p>
        </p:txBody>
      </p:sp>
      <p:sp>
        <p:nvSpPr>
          <p:cNvPr id="24" name="TextBox 23">
            <a:extLst>
              <a:ext uri="{FF2B5EF4-FFF2-40B4-BE49-F238E27FC236}">
                <a16:creationId xmlns:a16="http://schemas.microsoft.com/office/drawing/2014/main" id="{C08E5C3B-D522-39E0-2FE3-655327388F73}"/>
              </a:ext>
            </a:extLst>
          </p:cNvPr>
          <p:cNvSpPr txBox="1"/>
          <p:nvPr/>
        </p:nvSpPr>
        <p:spPr>
          <a:xfrm>
            <a:off x="1146056"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Chat using natural language (and code)</a:t>
            </a:r>
          </a:p>
        </p:txBody>
      </p:sp>
      <p:sp>
        <p:nvSpPr>
          <p:cNvPr id="25" name="TextBox 24">
            <a:extLst>
              <a:ext uri="{FF2B5EF4-FFF2-40B4-BE49-F238E27FC236}">
                <a16:creationId xmlns:a16="http://schemas.microsoft.com/office/drawing/2014/main" id="{7C10669E-A7E3-D884-4830-978ABE8EFF3D}"/>
              </a:ext>
            </a:extLst>
          </p:cNvPr>
          <p:cNvSpPr txBox="1"/>
          <p:nvPr/>
        </p:nvSpPr>
        <p:spPr>
          <a:xfrm>
            <a:off x="4699000"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You determine, </a:t>
            </a:r>
            <a:br>
              <a:rPr lang="en-US"/>
            </a:br>
            <a:r>
              <a:rPr lang="en-US"/>
              <a:t>guide, and approve </a:t>
            </a:r>
            <a:br>
              <a:rPr lang="en-US"/>
            </a:br>
            <a:r>
              <a:rPr lang="en-US"/>
              <a:t>the output</a:t>
            </a:r>
          </a:p>
        </p:txBody>
      </p:sp>
      <p:sp>
        <p:nvSpPr>
          <p:cNvPr id="26" name="TextBox 25">
            <a:extLst>
              <a:ext uri="{FF2B5EF4-FFF2-40B4-BE49-F238E27FC236}">
                <a16:creationId xmlns:a16="http://schemas.microsoft.com/office/drawing/2014/main" id="{F584F527-29A1-7A25-6CC7-C0AD02E4402E}"/>
              </a:ext>
            </a:extLst>
          </p:cNvPr>
          <p:cNvSpPr txBox="1"/>
          <p:nvPr/>
        </p:nvSpPr>
        <p:spPr>
          <a:xfrm>
            <a:off x="8254450" y="4416403"/>
            <a:ext cx="2794000" cy="1827662"/>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40640" rIns="144000" bIns="40640" numCol="1" spcCol="0" rtlCol="0" fromWordArt="0" anchor="ctr" anchorCtr="0" forceAA="0" compatLnSpc="1">
            <a:prstTxWarp prst="textNoShape">
              <a:avLst/>
            </a:prstTxWarp>
            <a:noAutofit/>
          </a:bodyPr>
          <a:lstStyle>
            <a:defPPr>
              <a:defRPr lang="en-US"/>
            </a:defPPr>
            <a:lvl1pPr algn="ctr" defTabSz="857219" fontAlgn="base">
              <a:spcBef>
                <a:spcPct val="0"/>
              </a:spcBef>
              <a:spcAft>
                <a:spcPct val="0"/>
              </a:spcAft>
              <a:defRPr sz="1800" kern="0">
                <a:ln w="3175">
                  <a:noFill/>
                </a:ln>
                <a:gradFill>
                  <a:gsLst>
                    <a:gs pos="53933">
                      <a:srgbClr val="FFFFFF"/>
                    </a:gs>
                    <a:gs pos="38000">
                      <a:srgbClr val="FFFFFF"/>
                    </a:gs>
                  </a:gsLst>
                  <a:path path="circle">
                    <a:fillToRect l="100000" b="100000"/>
                  </a:path>
                </a:gra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Its value increases with complexity</a:t>
            </a:r>
          </a:p>
        </p:txBody>
      </p:sp>
      <p:cxnSp>
        <p:nvCxnSpPr>
          <p:cNvPr id="29" name="Connector: Elbow 28">
            <a:extLst>
              <a:ext uri="{FF2B5EF4-FFF2-40B4-BE49-F238E27FC236}">
                <a16:creationId xmlns:a16="http://schemas.microsoft.com/office/drawing/2014/main" id="{70948CE5-8716-FBC0-8A92-471F64262656}"/>
              </a:ext>
            </a:extLst>
          </p:cNvPr>
          <p:cNvCxnSpPr>
            <a:cxnSpLocks/>
            <a:stCxn id="4" idx="2"/>
            <a:endCxn id="24" idx="0"/>
          </p:cNvCxnSpPr>
          <p:nvPr/>
        </p:nvCxnSpPr>
        <p:spPr>
          <a:xfrm rot="5400000">
            <a:off x="3803511" y="2123914"/>
            <a:ext cx="1032034" cy="3552944"/>
          </a:xfrm>
          <a:prstGeom prst="bentConnector3">
            <a:avLst>
              <a:gd name="adj1" fmla="val 38925"/>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91036853-60E4-F70B-F353-FDE6653323F1}"/>
              </a:ext>
            </a:extLst>
          </p:cNvPr>
          <p:cNvCxnSpPr>
            <a:cxnSpLocks/>
          </p:cNvCxnSpPr>
          <p:nvPr/>
        </p:nvCxnSpPr>
        <p:spPr>
          <a:xfrm rot="16200000" flipH="1">
            <a:off x="7356455" y="2123914"/>
            <a:ext cx="1032034" cy="3552944"/>
          </a:xfrm>
          <a:prstGeom prst="bentConnector3">
            <a:avLst>
              <a:gd name="adj1" fmla="val 38925"/>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15312D7-5FDF-E6A9-3D1A-F4069E8BB64D}"/>
              </a:ext>
            </a:extLst>
          </p:cNvPr>
          <p:cNvCxnSpPr>
            <a:cxnSpLocks/>
            <a:endCxn id="25" idx="0"/>
          </p:cNvCxnSpPr>
          <p:nvPr/>
        </p:nvCxnSpPr>
        <p:spPr>
          <a:xfrm>
            <a:off x="6096000" y="3384368"/>
            <a:ext cx="0" cy="1032035"/>
          </a:xfrm>
          <a:prstGeom prst="line">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0196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100"/>
                                  </p:stCondLst>
                                  <p:childTnLst>
                                    <p:animMotion origin="layout" path="M 1.45833E-6 -4.07407E-6 L 1.45833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200"/>
                                  </p:stCondLst>
                                  <p:childTnLst>
                                    <p:animMotion origin="layout" path="M 0 5.55112E-17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1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42" presetClass="path" presetSubtype="0" decel="100000" fill="hold" grpId="1" nodeType="withEffect">
                                  <p:stCondLst>
                                    <p:cond delay="100"/>
                                  </p:stCondLst>
                                  <p:childTnLst>
                                    <p:animMotion origin="layout" path="M 1.45833E-6 -4.07407E-6 L 1.45833E-6 0.03542 " pathEditMode="relative" rAng="0" ptsTypes="AA">
                                      <p:cBhvr>
                                        <p:cTn id="25" dur="700" spd="-100000" fill="hold"/>
                                        <p:tgtEl>
                                          <p:spTgt spid="19"/>
                                        </p:tgtEl>
                                        <p:attrNameLst>
                                          <p:attrName>ppt_x</p:attrName>
                                          <p:attrName>ppt_y</p:attrName>
                                        </p:attrNameLst>
                                      </p:cBhvr>
                                      <p:rCtr x="0" y="1759"/>
                                    </p:animMotion>
                                  </p:childTnLst>
                                </p:cTn>
                              </p:par>
                              <p:par>
                                <p:cTn id="26" presetID="10" presetClass="entr" presetSubtype="0" fill="hold" grpId="0" nodeType="withEffect">
                                  <p:stCondLst>
                                    <p:cond delay="10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42" presetClass="path" presetSubtype="0" decel="100000" fill="hold" grpId="1" nodeType="withEffect">
                                  <p:stCondLst>
                                    <p:cond delay="100"/>
                                  </p:stCondLst>
                                  <p:childTnLst>
                                    <p:animMotion origin="layout" path="M 1.45833E-6 -4.07407E-6 L 1.45833E-6 0.03542 " pathEditMode="relative" rAng="0" ptsTypes="AA">
                                      <p:cBhvr>
                                        <p:cTn id="30" dur="700" spd="-100000" fill="hold"/>
                                        <p:tgtEl>
                                          <p:spTgt spid="24"/>
                                        </p:tgtEl>
                                        <p:attrNameLst>
                                          <p:attrName>ppt_x</p:attrName>
                                          <p:attrName>ppt_y</p:attrName>
                                        </p:attrNameLst>
                                      </p:cBhvr>
                                      <p:rCtr x="0" y="1759"/>
                                    </p:animMotion>
                                  </p:childTnLst>
                                </p:cTn>
                              </p:par>
                              <p:par>
                                <p:cTn id="31" presetID="10" presetClass="entr" presetSubtype="0" fill="hold" grpId="0" nodeType="withEffect">
                                  <p:stCondLst>
                                    <p:cond delay="10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42" presetClass="path" presetSubtype="0" decel="100000" fill="hold" grpId="1" nodeType="withEffect">
                                  <p:stCondLst>
                                    <p:cond delay="100"/>
                                  </p:stCondLst>
                                  <p:childTnLst>
                                    <p:animMotion origin="layout" path="M 1.45833E-6 -4.07407E-6 L 1.45833E-6 0.03542 " pathEditMode="relative" rAng="0" ptsTypes="AA">
                                      <p:cBhvr>
                                        <p:cTn id="35" dur="700" spd="-100000" fill="hold"/>
                                        <p:tgtEl>
                                          <p:spTgt spid="25"/>
                                        </p:tgtEl>
                                        <p:attrNameLst>
                                          <p:attrName>ppt_x</p:attrName>
                                          <p:attrName>ppt_y</p:attrName>
                                        </p:attrNameLst>
                                      </p:cBhvr>
                                      <p:rCtr x="0" y="1759"/>
                                    </p:animMotion>
                                  </p:childTnLst>
                                </p:cTn>
                              </p:par>
                              <p:par>
                                <p:cTn id="36" presetID="10" presetClass="entr" presetSubtype="0" fill="hold" grpId="0" nodeType="withEffect">
                                  <p:stCondLst>
                                    <p:cond delay="1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42" presetClass="path" presetSubtype="0" decel="100000" fill="hold" grpId="1" nodeType="withEffect">
                                  <p:stCondLst>
                                    <p:cond delay="100"/>
                                  </p:stCondLst>
                                  <p:childTnLst>
                                    <p:animMotion origin="layout" path="M 1.45833E-6 -4.07407E-6 L 1.45833E-6 0.03542 " pathEditMode="relative" rAng="0" ptsTypes="AA">
                                      <p:cBhvr>
                                        <p:cTn id="40" dur="700" spd="-100000" fill="hold"/>
                                        <p:tgtEl>
                                          <p:spTgt spid="2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animBg="1"/>
      <p:bldP spid="4" grpId="1" animBg="1"/>
      <p:bldP spid="19" grpId="0" animBg="1"/>
      <p:bldP spid="19" grpId="1" animBg="1"/>
      <p:bldP spid="24" grpId="0" animBg="1"/>
      <p:bldP spid="24" grpId="1" animBg="1"/>
      <p:bldP spid="25" grpId="0" animBg="1"/>
      <p:bldP spid="25" grpId="1" animBg="1"/>
      <p:bldP spid="26" grpId="0" animBg="1"/>
      <p:bldP spid="26"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F3C623A-E6EB-4A78-338E-23929657767E}"/>
              </a:ext>
            </a:extLst>
          </p:cNvPr>
          <p:cNvSpPr>
            <a:spLocks noGrp="1"/>
          </p:cNvSpPr>
          <p:nvPr>
            <p:ph type="title"/>
          </p:nvPr>
        </p:nvSpPr>
        <p:spPr>
          <a:xfrm>
            <a:off x="588263" y="457200"/>
            <a:ext cx="11018520" cy="553998"/>
          </a:xfrm>
        </p:spPr>
        <p:txBody>
          <a:bodyPr/>
          <a:lstStyle/>
          <a:p>
            <a:r>
              <a:rPr lang="en-US"/>
              <a:t>Disambiguation with topic design</a:t>
            </a:r>
          </a:p>
        </p:txBody>
      </p:sp>
      <p:graphicFrame>
        <p:nvGraphicFramePr>
          <p:cNvPr id="351" name="Table 2" descr="What happens when the copilot is not given enough details in their query or if there is a conflict between topics?&#10;&#10;Trigger phrases are associated to two main topics, that then break down their logic into multiple sub-topics that are called with redirect actions.&#10;Some topics can be called by multiple other topics: that's typically the case with the End Of Conversation topic.&#10;Thanks to slot filling and entity extraction, if a user says &quot;I need to unblock my credit card&quot;, the Card topic will get triggered and both Debit/Credit and Block/Unblock questions will be skipped, as the Card Type and Operation Type will be deduced from the trigger phrase. That way, the appropriate Credit Card child topic will automatically be called, without the user providing any additional input or even noticing they went through the disambiguation topic.">
            <a:extLst>
              <a:ext uri="{FF2B5EF4-FFF2-40B4-BE49-F238E27FC236}">
                <a16:creationId xmlns:a16="http://schemas.microsoft.com/office/drawing/2014/main" id="{20AA6B57-B346-5F61-2E29-220580C0A2A8}"/>
              </a:ext>
            </a:extLst>
          </p:cNvPr>
          <p:cNvGraphicFramePr>
            <a:graphicFrameLocks noGrp="1"/>
          </p:cNvGraphicFramePr>
          <p:nvPr/>
        </p:nvGraphicFramePr>
        <p:xfrm>
          <a:off x="1218636" y="1161329"/>
          <a:ext cx="9754728" cy="5448025"/>
        </p:xfrm>
        <a:graphic>
          <a:graphicData uri="http://schemas.openxmlformats.org/drawingml/2006/table">
            <a:tbl>
              <a:tblPr firstRow="1">
                <a:tableStyleId>{8799B23B-EC83-4686-B30A-512413B5E67A}</a:tableStyleId>
              </a:tblPr>
              <a:tblGrid>
                <a:gridCol w="3133626">
                  <a:extLst>
                    <a:ext uri="{9D8B030D-6E8A-4147-A177-3AD203B41FA5}">
                      <a16:colId xmlns:a16="http://schemas.microsoft.com/office/drawing/2014/main" val="3345673983"/>
                    </a:ext>
                  </a:extLst>
                </a:gridCol>
                <a:gridCol w="3333919">
                  <a:extLst>
                    <a:ext uri="{9D8B030D-6E8A-4147-A177-3AD203B41FA5}">
                      <a16:colId xmlns:a16="http://schemas.microsoft.com/office/drawing/2014/main" val="3821226278"/>
                    </a:ext>
                  </a:extLst>
                </a:gridCol>
                <a:gridCol w="3287183">
                  <a:extLst>
                    <a:ext uri="{9D8B030D-6E8A-4147-A177-3AD203B41FA5}">
                      <a16:colId xmlns:a16="http://schemas.microsoft.com/office/drawing/2014/main" val="3618510609"/>
                    </a:ext>
                  </a:extLst>
                </a:gridCol>
              </a:tblGrid>
              <a:tr h="466261">
                <a:tc>
                  <a:txBody>
                    <a:bodyPr/>
                    <a:lstStyle/>
                    <a:p>
                      <a:pPr algn="ctr"/>
                      <a:r>
                        <a:rPr lang="en-US" sz="1200">
                          <a:solidFill>
                            <a:schemeClr val="bg1"/>
                          </a:solidFill>
                        </a:rPr>
                        <a:t>Natural Language Understanding</a:t>
                      </a:r>
                    </a:p>
                    <a:p>
                      <a:pPr algn="ctr"/>
                      <a:r>
                        <a:rPr lang="en-US" sz="1100" b="0">
                          <a:solidFill>
                            <a:schemeClr val="bg1"/>
                          </a:solidFill>
                        </a:rPr>
                        <a:t>Trigger phrases</a:t>
                      </a:r>
                      <a:endParaRPr lang="en-US" sz="1100" b="0">
                        <a:solidFill>
                          <a:schemeClr val="bg1"/>
                        </a:solidFill>
                        <a:latin typeface="Segoe UI" panose="020B0502040204020203" pitchFamily="34" charset="0"/>
                        <a:cs typeface="Segoe UI" panose="020B0502040204020203" pitchFamily="34" charset="0"/>
                      </a:endParaRPr>
                    </a:p>
                  </a:txBody>
                  <a:tcPr>
                    <a:lnL w="12700" cmpd="sng">
                      <a:noFill/>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“Trigger Phrases” Topics</a:t>
                      </a:r>
                    </a:p>
                    <a:p>
                      <a:pPr marL="0" algn="ctr" defTabSz="914400" rtl="0" eaLnBrk="1" latinLnBrk="0" hangingPunct="1"/>
                      <a:r>
                        <a:rPr lang="en-US" sz="1100" b="0" kern="1200">
                          <a:solidFill>
                            <a:schemeClr val="bg1"/>
                          </a:solidFill>
                        </a:rPr>
                        <a:t>Triggered from trigger phrases or redirects</a:t>
                      </a:r>
                      <a:endParaRPr lang="en-US" sz="1100" b="0" kern="1200">
                        <a:solidFill>
                          <a:schemeClr val="bg1"/>
                        </a:solidFill>
                        <a:latin typeface="Segoe UI" panose="020B0502040204020203" pitchFamily="34" charset="0"/>
                        <a:ea typeface="+mn-ea"/>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200" b="1" kern="1200">
                          <a:solidFill>
                            <a:schemeClr val="bg1"/>
                          </a:solidFill>
                        </a:rPr>
                        <a:t>Reusable, Bite-Size, Topics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0" kern="1200" noProof="0">
                          <a:solidFill>
                            <a:schemeClr val="bg1"/>
                          </a:solidFill>
                          <a:latin typeface="+mn-lt"/>
                          <a:ea typeface="+mn-ea"/>
                          <a:cs typeface="+mn-cs"/>
                        </a:rPr>
                        <a:t>Explicitly called by topics</a:t>
                      </a:r>
                    </a:p>
                  </a:txBody>
                  <a:tcPr>
                    <a:lnL w="12700"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065941729"/>
                  </a:ext>
                </a:extLst>
              </a:tr>
              <a:tr h="2819864">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12700" cap="flat" cmpd="sng" algn="ctr">
                      <a:noFill/>
                      <a:prstDash val="solid"/>
                      <a:round/>
                      <a:headEnd type="none" w="med" len="med"/>
                      <a:tailEnd type="none" w="med" len="med"/>
                    </a:lnT>
                    <a:lnB w="635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tcPr>
                </a:tc>
                <a:tc rowSpan="2">
                  <a:txBody>
                    <a:bodyPr/>
                    <a:lstStyle/>
                    <a:p>
                      <a:r>
                        <a:rPr lang="en-US" sz="1050"/>
                        <a:t> </a:t>
                      </a:r>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70474341"/>
                  </a:ext>
                </a:extLst>
              </a:tr>
              <a:tr h="2161900">
                <a:tc>
                  <a:txBody>
                    <a:bodyPr/>
                    <a:lstStyle/>
                    <a:p>
                      <a:pPr marL="85725"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Segoe UI" panose="020B0502040204020203" pitchFamily="34" charset="0"/>
                        <a:ea typeface="+mn-ea"/>
                        <a:cs typeface="Segoe UI" panose="020B0502040204020203" pitchFamily="34" charset="0"/>
                      </a:endParaRPr>
                    </a:p>
                  </a:txBody>
                  <a:tcPr>
                    <a:lnL w="12700" cmpd="sng">
                      <a:noFill/>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sz="1050">
                        <a:latin typeface="Segoe UI" panose="020B0502040204020203" pitchFamily="34" charset="0"/>
                        <a:cs typeface="Segoe UI" panose="020B0502040204020203" pitchFamily="34" charset="0"/>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tcPr>
                </a:tc>
                <a:tc vMerge="1">
                  <a:txBody>
                    <a:bodyPr/>
                    <a:lstStyle/>
                    <a:p>
                      <a:endParaRPr lang="en-US" sz="105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022897037"/>
                  </a:ext>
                </a:extLst>
              </a:tr>
            </a:tbl>
          </a:graphicData>
        </a:graphic>
      </p:graphicFrame>
      <p:cxnSp>
        <p:nvCxnSpPr>
          <p:cNvPr id="250" name="Connector: Elbow 249">
            <a:extLst>
              <a:ext uri="{FF2B5EF4-FFF2-40B4-BE49-F238E27FC236}">
                <a16:creationId xmlns:a16="http://schemas.microsoft.com/office/drawing/2014/main" id="{0C18F6BE-A563-5194-8715-4788E825314F}"/>
              </a:ext>
              <a:ext uri="{C183D7F6-B498-43B3-948B-1728B52AA6E4}">
                <adec:decorative xmlns:adec="http://schemas.microsoft.com/office/drawing/2017/decorative" val="1"/>
              </a:ext>
            </a:extLst>
          </p:cNvPr>
          <p:cNvCxnSpPr>
            <a:cxnSpLocks/>
          </p:cNvCxnSpPr>
          <p:nvPr/>
        </p:nvCxnSpPr>
        <p:spPr>
          <a:xfrm>
            <a:off x="6905474" y="2845184"/>
            <a:ext cx="996653" cy="25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1" name="Connector: Elbow 250">
            <a:extLst>
              <a:ext uri="{FF2B5EF4-FFF2-40B4-BE49-F238E27FC236}">
                <a16:creationId xmlns:a16="http://schemas.microsoft.com/office/drawing/2014/main" id="{D28A9DB6-9C55-F91E-F3D3-541771FEDCCC}"/>
              </a:ext>
              <a:ext uri="{C183D7F6-B498-43B3-948B-1728B52AA6E4}">
                <adec:decorative xmlns:adec="http://schemas.microsoft.com/office/drawing/2017/decorative" val="1"/>
              </a:ext>
            </a:extLst>
          </p:cNvPr>
          <p:cNvCxnSpPr>
            <a:cxnSpLocks/>
          </p:cNvCxnSpPr>
          <p:nvPr/>
        </p:nvCxnSpPr>
        <p:spPr>
          <a:xfrm flipV="1">
            <a:off x="6905474" y="2099448"/>
            <a:ext cx="999467" cy="612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47C4EFD-2BBB-F783-BD22-3C0EEBB433F3}"/>
              </a:ext>
              <a:ext uri="{C183D7F6-B498-43B3-948B-1728B52AA6E4}">
                <adec:decorative xmlns:adec="http://schemas.microsoft.com/office/drawing/2017/decorative" val="1"/>
              </a:ext>
            </a:extLst>
          </p:cNvPr>
          <p:cNvCxnSpPr>
            <a:cxnSpLocks/>
          </p:cNvCxnSpPr>
          <p:nvPr/>
        </p:nvCxnSpPr>
        <p:spPr>
          <a:xfrm flipV="1">
            <a:off x="7913374" y="2261361"/>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53" name="Rectangle: Single Corner Rounded 252">
            <a:extLst>
              <a:ext uri="{FF2B5EF4-FFF2-40B4-BE49-F238E27FC236}">
                <a16:creationId xmlns:a16="http://schemas.microsoft.com/office/drawing/2014/main" id="{630A7EED-0EE1-925C-BBB7-DA0FC39EDE73}"/>
              </a:ext>
              <a:ext uri="{C183D7F6-B498-43B3-948B-1728B52AA6E4}">
                <adec:decorative xmlns:adec="http://schemas.microsoft.com/office/drawing/2017/decorative" val="1"/>
              </a:ext>
            </a:extLst>
          </p:cNvPr>
          <p:cNvSpPr/>
          <p:nvPr/>
        </p:nvSpPr>
        <p:spPr>
          <a:xfrm flipH="1">
            <a:off x="7896525" y="1917553"/>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4" name="Graphic 253">
            <a:extLst>
              <a:ext uri="{FF2B5EF4-FFF2-40B4-BE49-F238E27FC236}">
                <a16:creationId xmlns:a16="http://schemas.microsoft.com/office/drawing/2014/main" id="{BDC60AD9-CCBB-B8F1-29C8-F5A17FB9C5A5}"/>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88263" y="2008082"/>
            <a:ext cx="190588" cy="188476"/>
          </a:xfrm>
          <a:prstGeom prst="rect">
            <a:avLst/>
          </a:prstGeom>
        </p:spPr>
      </p:pic>
      <p:grpSp>
        <p:nvGrpSpPr>
          <p:cNvPr id="255" name="Group 254">
            <a:extLst>
              <a:ext uri="{FF2B5EF4-FFF2-40B4-BE49-F238E27FC236}">
                <a16:creationId xmlns:a16="http://schemas.microsoft.com/office/drawing/2014/main" id="{7FDDAF40-59EA-5169-D71D-47EB8B6AEC0E}"/>
              </a:ext>
              <a:ext uri="{C183D7F6-B498-43B3-948B-1728B52AA6E4}">
                <adec:decorative xmlns:adec="http://schemas.microsoft.com/office/drawing/2017/decorative" val="1"/>
              </a:ext>
            </a:extLst>
          </p:cNvPr>
          <p:cNvGrpSpPr/>
          <p:nvPr/>
        </p:nvGrpSpPr>
        <p:grpSpPr>
          <a:xfrm>
            <a:off x="8116451" y="2427373"/>
            <a:ext cx="1691582" cy="249493"/>
            <a:chOff x="8272518" y="1830385"/>
            <a:chExt cx="1917130" cy="282759"/>
          </a:xfrm>
        </p:grpSpPr>
        <p:grpSp>
          <p:nvGrpSpPr>
            <p:cNvPr id="346" name="Group 345">
              <a:extLst>
                <a:ext uri="{FF2B5EF4-FFF2-40B4-BE49-F238E27FC236}">
                  <a16:creationId xmlns:a16="http://schemas.microsoft.com/office/drawing/2014/main" id="{D9053A01-9673-139E-175C-B675CF02FEF8}"/>
                </a:ext>
              </a:extLst>
            </p:cNvPr>
            <p:cNvGrpSpPr/>
            <p:nvPr/>
          </p:nvGrpSpPr>
          <p:grpSpPr>
            <a:xfrm>
              <a:off x="8272518" y="1830385"/>
              <a:ext cx="1917130" cy="282759"/>
              <a:chOff x="738240" y="3844109"/>
              <a:chExt cx="3204988" cy="472707"/>
            </a:xfrm>
          </p:grpSpPr>
          <p:sp>
            <p:nvSpPr>
              <p:cNvPr id="349" name="Rectangle 348">
                <a:extLst>
                  <a:ext uri="{FF2B5EF4-FFF2-40B4-BE49-F238E27FC236}">
                    <a16:creationId xmlns:a16="http://schemas.microsoft.com/office/drawing/2014/main" id="{D7320CFF-3D94-C3D6-42A5-C84FFD5460B3}"/>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50" name="Rectangle 349">
                <a:extLst>
                  <a:ext uri="{FF2B5EF4-FFF2-40B4-BE49-F238E27FC236}">
                    <a16:creationId xmlns:a16="http://schemas.microsoft.com/office/drawing/2014/main" id="{FED4D4C0-D6D1-EACB-BBC4-E2BA425A20D0}"/>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7" name="Rectangle 346">
              <a:extLst>
                <a:ext uri="{FF2B5EF4-FFF2-40B4-BE49-F238E27FC236}">
                  <a16:creationId xmlns:a16="http://schemas.microsoft.com/office/drawing/2014/main" id="{462FE74C-F2CD-0938-46D8-40A120B9D22F}"/>
                </a:ext>
              </a:extLst>
            </p:cNvPr>
            <p:cNvSpPr/>
            <p:nvPr/>
          </p:nvSpPr>
          <p:spPr>
            <a:xfrm>
              <a:off x="8272518" y="1831463"/>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8" name="Graphic 347">
              <a:extLst>
                <a:ext uri="{FF2B5EF4-FFF2-40B4-BE49-F238E27FC236}">
                  <a16:creationId xmlns:a16="http://schemas.microsoft.com/office/drawing/2014/main" id="{8409BED3-8DCB-06F6-050B-12B5EFE33365}"/>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65309" y="1879334"/>
              <a:ext cx="133494" cy="180000"/>
            </a:xfrm>
            <a:prstGeom prst="rect">
              <a:avLst/>
            </a:prstGeom>
          </p:spPr>
        </p:pic>
      </p:grpSp>
      <p:sp>
        <p:nvSpPr>
          <p:cNvPr id="256" name="Rectangle: Single Corner Rounded 255">
            <a:extLst>
              <a:ext uri="{FF2B5EF4-FFF2-40B4-BE49-F238E27FC236}">
                <a16:creationId xmlns:a16="http://schemas.microsoft.com/office/drawing/2014/main" id="{7074A273-2F79-F5F5-B7B2-3D750D41351B}"/>
              </a:ext>
              <a:ext uri="{C183D7F6-B498-43B3-948B-1728B52AA6E4}">
                <adec:decorative xmlns:adec="http://schemas.microsoft.com/office/drawing/2017/decorative" val="1"/>
              </a:ext>
            </a:extLst>
          </p:cNvPr>
          <p:cNvSpPr/>
          <p:nvPr/>
        </p:nvSpPr>
        <p:spPr>
          <a:xfrm flipH="1">
            <a:off x="7909450" y="2948585"/>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57" name="Graphic 256">
            <a:extLst>
              <a:ext uri="{FF2B5EF4-FFF2-40B4-BE49-F238E27FC236}">
                <a16:creationId xmlns:a16="http://schemas.microsoft.com/office/drawing/2014/main" id="{CCA43D48-21E9-4005-2F2F-FB1C036E737E}"/>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7996806" y="3044822"/>
            <a:ext cx="190588" cy="188476"/>
          </a:xfrm>
          <a:prstGeom prst="rect">
            <a:avLst/>
          </a:prstGeom>
        </p:spPr>
      </p:pic>
      <p:grpSp>
        <p:nvGrpSpPr>
          <p:cNvPr id="258" name="Group 257">
            <a:extLst>
              <a:ext uri="{FF2B5EF4-FFF2-40B4-BE49-F238E27FC236}">
                <a16:creationId xmlns:a16="http://schemas.microsoft.com/office/drawing/2014/main" id="{92ECFFB7-A2CA-B9DE-9DE8-DEFEA9A694F7}"/>
              </a:ext>
              <a:ext uri="{C183D7F6-B498-43B3-948B-1728B52AA6E4}">
                <adec:decorative xmlns:adec="http://schemas.microsoft.com/office/drawing/2017/decorative" val="1"/>
              </a:ext>
            </a:extLst>
          </p:cNvPr>
          <p:cNvGrpSpPr/>
          <p:nvPr/>
        </p:nvGrpSpPr>
        <p:grpSpPr>
          <a:xfrm>
            <a:off x="8113636" y="3450471"/>
            <a:ext cx="1691582" cy="249493"/>
            <a:chOff x="8269328" y="2989898"/>
            <a:chExt cx="1917130" cy="282759"/>
          </a:xfrm>
        </p:grpSpPr>
        <p:grpSp>
          <p:nvGrpSpPr>
            <p:cNvPr id="341" name="Group 340">
              <a:extLst>
                <a:ext uri="{FF2B5EF4-FFF2-40B4-BE49-F238E27FC236}">
                  <a16:creationId xmlns:a16="http://schemas.microsoft.com/office/drawing/2014/main" id="{83F73FC3-43D1-2321-DE66-D284662BDFC8}"/>
                </a:ext>
              </a:extLst>
            </p:cNvPr>
            <p:cNvGrpSpPr/>
            <p:nvPr/>
          </p:nvGrpSpPr>
          <p:grpSpPr>
            <a:xfrm>
              <a:off x="8269328" y="2989898"/>
              <a:ext cx="1917130" cy="282759"/>
              <a:chOff x="738240" y="3844109"/>
              <a:chExt cx="3204988" cy="472707"/>
            </a:xfrm>
          </p:grpSpPr>
          <p:sp>
            <p:nvSpPr>
              <p:cNvPr id="344" name="Rectangle 343">
                <a:extLst>
                  <a:ext uri="{FF2B5EF4-FFF2-40B4-BE49-F238E27FC236}">
                    <a16:creationId xmlns:a16="http://schemas.microsoft.com/office/drawing/2014/main" id="{68EF450D-6303-311E-0616-997BB12E58E5}"/>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5" name="Rectangle 344">
                <a:extLst>
                  <a:ext uri="{FF2B5EF4-FFF2-40B4-BE49-F238E27FC236}">
                    <a16:creationId xmlns:a16="http://schemas.microsoft.com/office/drawing/2014/main" id="{84E47685-B747-8447-612A-8C5DE723EA63}"/>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42" name="Rectangle 341">
              <a:extLst>
                <a:ext uri="{FF2B5EF4-FFF2-40B4-BE49-F238E27FC236}">
                  <a16:creationId xmlns:a16="http://schemas.microsoft.com/office/drawing/2014/main" id="{49F8C18D-7263-004B-4816-D2EF57C57D70}"/>
                </a:ext>
              </a:extLst>
            </p:cNvPr>
            <p:cNvSpPr/>
            <p:nvPr/>
          </p:nvSpPr>
          <p:spPr>
            <a:xfrm>
              <a:off x="8269328" y="2990976"/>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43" name="Graphic 342">
              <a:extLst>
                <a:ext uri="{FF2B5EF4-FFF2-40B4-BE49-F238E27FC236}">
                  <a16:creationId xmlns:a16="http://schemas.microsoft.com/office/drawing/2014/main" id="{81E1FF60-EE81-1B58-4DB2-384F5A1BA519}"/>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41544" y="3048127"/>
              <a:ext cx="133494" cy="180000"/>
            </a:xfrm>
            <a:prstGeom prst="rect">
              <a:avLst/>
            </a:prstGeom>
          </p:spPr>
        </p:pic>
      </p:grpSp>
      <p:sp>
        <p:nvSpPr>
          <p:cNvPr id="259" name="Rectangle: Single Corner Rounded 258">
            <a:extLst>
              <a:ext uri="{FF2B5EF4-FFF2-40B4-BE49-F238E27FC236}">
                <a16:creationId xmlns:a16="http://schemas.microsoft.com/office/drawing/2014/main" id="{BC17D211-6DA2-8572-C8FA-5166A70D0DA1}"/>
              </a:ext>
              <a:ext uri="{C183D7F6-B498-43B3-948B-1728B52AA6E4}">
                <adec:decorative xmlns:adec="http://schemas.microsoft.com/office/drawing/2017/decorative" val="1"/>
              </a:ext>
            </a:extLst>
          </p:cNvPr>
          <p:cNvSpPr/>
          <p:nvPr/>
        </p:nvSpPr>
        <p:spPr>
          <a:xfrm flipH="1">
            <a:off x="7924179" y="4199281"/>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0" name="Graphic 259">
            <a:extLst>
              <a:ext uri="{FF2B5EF4-FFF2-40B4-BE49-F238E27FC236}">
                <a16:creationId xmlns:a16="http://schemas.microsoft.com/office/drawing/2014/main" id="{E9A6DA64-2B81-6811-A826-3AC43189100D}"/>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8812" y="4286940"/>
            <a:ext cx="190588" cy="188476"/>
          </a:xfrm>
          <a:prstGeom prst="rect">
            <a:avLst/>
          </a:prstGeom>
        </p:spPr>
      </p:pic>
      <p:grpSp>
        <p:nvGrpSpPr>
          <p:cNvPr id="261" name="Group 260">
            <a:extLst>
              <a:ext uri="{FF2B5EF4-FFF2-40B4-BE49-F238E27FC236}">
                <a16:creationId xmlns:a16="http://schemas.microsoft.com/office/drawing/2014/main" id="{3B6DDE0E-1641-5954-2A22-2C9DB7EF661C}"/>
              </a:ext>
              <a:ext uri="{C183D7F6-B498-43B3-948B-1728B52AA6E4}">
                <adec:decorative xmlns:adec="http://schemas.microsoft.com/office/drawing/2017/decorative" val="1"/>
              </a:ext>
            </a:extLst>
          </p:cNvPr>
          <p:cNvGrpSpPr/>
          <p:nvPr/>
        </p:nvGrpSpPr>
        <p:grpSpPr>
          <a:xfrm>
            <a:off x="8124218" y="4686915"/>
            <a:ext cx="1691582" cy="249493"/>
            <a:chOff x="8281321" y="4391204"/>
            <a:chExt cx="1917130" cy="282759"/>
          </a:xfrm>
        </p:grpSpPr>
        <p:grpSp>
          <p:nvGrpSpPr>
            <p:cNvPr id="336" name="Group 335">
              <a:extLst>
                <a:ext uri="{FF2B5EF4-FFF2-40B4-BE49-F238E27FC236}">
                  <a16:creationId xmlns:a16="http://schemas.microsoft.com/office/drawing/2014/main" id="{78508980-79FC-B814-FC05-532FA46DA0EA}"/>
                </a:ext>
              </a:extLst>
            </p:cNvPr>
            <p:cNvGrpSpPr/>
            <p:nvPr/>
          </p:nvGrpSpPr>
          <p:grpSpPr>
            <a:xfrm>
              <a:off x="8281321" y="4391204"/>
              <a:ext cx="1917130" cy="282759"/>
              <a:chOff x="738240" y="3844109"/>
              <a:chExt cx="3204988" cy="472707"/>
            </a:xfrm>
          </p:grpSpPr>
          <p:sp>
            <p:nvSpPr>
              <p:cNvPr id="339" name="Rectangle 338">
                <a:extLst>
                  <a:ext uri="{FF2B5EF4-FFF2-40B4-BE49-F238E27FC236}">
                    <a16:creationId xmlns:a16="http://schemas.microsoft.com/office/drawing/2014/main" id="{DC52FF00-CA6F-2AB9-A62B-33E62EE97A8C}"/>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40" name="Rectangle 339">
                <a:extLst>
                  <a:ext uri="{FF2B5EF4-FFF2-40B4-BE49-F238E27FC236}">
                    <a16:creationId xmlns:a16="http://schemas.microsoft.com/office/drawing/2014/main" id="{D6512079-0BAD-6143-0F85-6D6F94BB3A5B}"/>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37" name="Rectangle 336">
              <a:extLst>
                <a:ext uri="{FF2B5EF4-FFF2-40B4-BE49-F238E27FC236}">
                  <a16:creationId xmlns:a16="http://schemas.microsoft.com/office/drawing/2014/main" id="{DCBE46E0-B972-E71B-D682-7181F7DD98A7}"/>
                </a:ext>
              </a:extLst>
            </p:cNvPr>
            <p:cNvSpPr/>
            <p:nvPr/>
          </p:nvSpPr>
          <p:spPr>
            <a:xfrm>
              <a:off x="8281321" y="4392282"/>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8" name="Graphic 337">
              <a:extLst>
                <a:ext uri="{FF2B5EF4-FFF2-40B4-BE49-F238E27FC236}">
                  <a16:creationId xmlns:a16="http://schemas.microsoft.com/office/drawing/2014/main" id="{698014FB-22F7-0F1F-297C-F3042C3354CE}"/>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4449433"/>
              <a:ext cx="133494" cy="180000"/>
            </a:xfrm>
            <a:prstGeom prst="rect">
              <a:avLst/>
            </a:prstGeom>
          </p:spPr>
        </p:pic>
      </p:grpSp>
      <p:cxnSp>
        <p:nvCxnSpPr>
          <p:cNvPr id="262" name="Connector: Elbow 261">
            <a:extLst>
              <a:ext uri="{FF2B5EF4-FFF2-40B4-BE49-F238E27FC236}">
                <a16:creationId xmlns:a16="http://schemas.microsoft.com/office/drawing/2014/main" id="{A8A498F5-3073-10D0-D323-1F62567DB86C}"/>
              </a:ext>
              <a:ext uri="{C183D7F6-B498-43B3-948B-1728B52AA6E4}">
                <adec:decorative xmlns:adec="http://schemas.microsoft.com/office/drawing/2017/decorative" val="1"/>
              </a:ext>
            </a:extLst>
          </p:cNvPr>
          <p:cNvCxnSpPr>
            <a:cxnSpLocks/>
          </p:cNvCxnSpPr>
          <p:nvPr/>
        </p:nvCxnSpPr>
        <p:spPr>
          <a:xfrm>
            <a:off x="6905474" y="3473834"/>
            <a:ext cx="1007236"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3" name="Rectangle: Rounded Corners 262">
            <a:extLst>
              <a:ext uri="{FF2B5EF4-FFF2-40B4-BE49-F238E27FC236}">
                <a16:creationId xmlns:a16="http://schemas.microsoft.com/office/drawing/2014/main" id="{5323251E-7455-7DCB-3CFC-47D8CCDEDD95}"/>
              </a:ext>
              <a:ext uri="{C183D7F6-B498-43B3-948B-1728B52AA6E4}">
                <adec:decorative xmlns:adec="http://schemas.microsoft.com/office/drawing/2017/decorative" val="1"/>
              </a:ext>
            </a:extLst>
          </p:cNvPr>
          <p:cNvSpPr/>
          <p:nvPr/>
        </p:nvSpPr>
        <p:spPr>
          <a:xfrm>
            <a:off x="1829860" y="2427374"/>
            <a:ext cx="2036892" cy="1320372"/>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tx1">
                    <a:lumMod val="95000"/>
                  </a:schemeClr>
                </a:solidFill>
                <a:latin typeface="Segoe UI" panose="020B0502040204020203" pitchFamily="34" charset="0"/>
                <a:cs typeface="Segoe UI" panose="020B0502040204020203" pitchFamily="34" charset="0"/>
              </a:rPr>
              <a:t>Issue with my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Block card </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I need to block my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help blocking debit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Unblock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Need to unblock credit card</a:t>
            </a:r>
          </a:p>
          <a:p>
            <a:pPr marL="171450" indent="-85725" algn="l" defTabSz="914400" rtl="0" eaLnBrk="1" latinLnBrk="0" hangingPunct="1">
              <a:buFont typeface="Arial" panose="020B0604020202020204" pitchFamily="34" charset="0"/>
              <a:buChar char="•"/>
            </a:pPr>
            <a:r>
              <a:rPr lang="en-US" sz="1000" kern="1200">
                <a:solidFill>
                  <a:schemeClr val="tx1">
                    <a:lumMod val="95000"/>
                  </a:schemeClr>
                </a:solidFill>
                <a:latin typeface="Segoe UI" panose="020B0502040204020203" pitchFamily="34" charset="0"/>
                <a:cs typeface="Segoe UI" panose="020B0502040204020203" pitchFamily="34" charset="0"/>
              </a:rPr>
              <a:t>How to unblock my debit card</a:t>
            </a:r>
          </a:p>
        </p:txBody>
      </p:sp>
      <p:cxnSp>
        <p:nvCxnSpPr>
          <p:cNvPr id="264" name="Connector: Elbow 95">
            <a:extLst>
              <a:ext uri="{FF2B5EF4-FFF2-40B4-BE49-F238E27FC236}">
                <a16:creationId xmlns:a16="http://schemas.microsoft.com/office/drawing/2014/main" id="{F471CFA3-95D1-BA87-9AE8-C5727630ADEC}"/>
              </a:ext>
              <a:ext uri="{C183D7F6-B498-43B3-948B-1728B52AA6E4}">
                <adec:decorative xmlns:adec="http://schemas.microsoft.com/office/drawing/2017/decorative" val="1"/>
              </a:ext>
            </a:extLst>
          </p:cNvPr>
          <p:cNvCxnSpPr>
            <a:cxnSpLocks/>
            <a:stCxn id="263" idx="3"/>
            <a:endCxn id="307" idx="1"/>
          </p:cNvCxnSpPr>
          <p:nvPr/>
        </p:nvCxnSpPr>
        <p:spPr>
          <a:xfrm>
            <a:off x="3866752" y="3087560"/>
            <a:ext cx="1001830" cy="527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Rounded Corners 264">
            <a:extLst>
              <a:ext uri="{FF2B5EF4-FFF2-40B4-BE49-F238E27FC236}">
                <a16:creationId xmlns:a16="http://schemas.microsoft.com/office/drawing/2014/main" id="{442052E8-80BD-384B-3831-F7A3F26A3D70}"/>
              </a:ext>
              <a:ext uri="{C183D7F6-B498-43B3-948B-1728B52AA6E4}">
                <adec:decorative xmlns:adec="http://schemas.microsoft.com/office/drawing/2017/decorative" val="1"/>
              </a:ext>
            </a:extLst>
          </p:cNvPr>
          <p:cNvSpPr/>
          <p:nvPr/>
        </p:nvSpPr>
        <p:spPr>
          <a:xfrm>
            <a:off x="1827846" y="5106336"/>
            <a:ext cx="2036892" cy="99381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ctr"/>
          <a:lstStyle/>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my nearest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Check branch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a bank</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Find me your nearest location</a:t>
            </a:r>
          </a:p>
          <a:p>
            <a:pPr marL="171450" marR="0" lvl="0" indent="-85725" fontAlgn="auto">
              <a:lnSpc>
                <a:spcPct val="100000"/>
              </a:lnSpc>
              <a:spcBef>
                <a:spcPts val="0"/>
              </a:spcBef>
              <a:spcAft>
                <a:spcPts val="0"/>
              </a:spcAft>
              <a:buClrTx/>
              <a:buSzTx/>
              <a:buFont typeface="Arial" panose="020B0604020202020204" pitchFamily="34" charset="0"/>
              <a:buChar char="•"/>
              <a:tabLst/>
              <a:defRPr/>
            </a:pPr>
            <a:r>
              <a:rPr lang="en-US" sz="1000">
                <a:solidFill>
                  <a:schemeClr val="tx1">
                    <a:lumMod val="95000"/>
                  </a:schemeClr>
                </a:solidFill>
                <a:latin typeface="Segoe UI" panose="020B0502040204020203" pitchFamily="34" charset="0"/>
                <a:cs typeface="Segoe UI" panose="020B0502040204020203" pitchFamily="34" charset="0"/>
              </a:rPr>
              <a:t>Banks near me</a:t>
            </a:r>
          </a:p>
        </p:txBody>
      </p:sp>
      <p:cxnSp>
        <p:nvCxnSpPr>
          <p:cNvPr id="266" name="Straight Connector 265">
            <a:extLst>
              <a:ext uri="{FF2B5EF4-FFF2-40B4-BE49-F238E27FC236}">
                <a16:creationId xmlns:a16="http://schemas.microsoft.com/office/drawing/2014/main" id="{9E339B3E-7E8E-E705-F44D-060977F5C347}"/>
              </a:ext>
              <a:ext uri="{C183D7F6-B498-43B3-948B-1728B52AA6E4}">
                <adec:decorative xmlns:adec="http://schemas.microsoft.com/office/drawing/2017/decorative" val="1"/>
              </a:ext>
            </a:extLst>
          </p:cNvPr>
          <p:cNvCxnSpPr>
            <a:cxnSpLocks/>
          </p:cNvCxnSpPr>
          <p:nvPr/>
        </p:nvCxnSpPr>
        <p:spPr>
          <a:xfrm>
            <a:off x="4878109" y="5075597"/>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grpSp>
        <p:nvGrpSpPr>
          <p:cNvPr id="267" name="Group 266">
            <a:extLst>
              <a:ext uri="{FF2B5EF4-FFF2-40B4-BE49-F238E27FC236}">
                <a16:creationId xmlns:a16="http://schemas.microsoft.com/office/drawing/2014/main" id="{527DF3F4-5A7A-A974-8857-E6B347B05BB8}"/>
              </a:ext>
              <a:ext uri="{C183D7F6-B498-43B3-948B-1728B52AA6E4}">
                <adec:decorative xmlns:adec="http://schemas.microsoft.com/office/drawing/2017/decorative" val="1"/>
              </a:ext>
            </a:extLst>
          </p:cNvPr>
          <p:cNvGrpSpPr/>
          <p:nvPr/>
        </p:nvGrpSpPr>
        <p:grpSpPr>
          <a:xfrm>
            <a:off x="5072034" y="5214630"/>
            <a:ext cx="1688873" cy="253833"/>
            <a:chOff x="5079446" y="5101903"/>
            <a:chExt cx="1914060" cy="287678"/>
          </a:xfrm>
        </p:grpSpPr>
        <p:sp>
          <p:nvSpPr>
            <p:cNvPr id="332" name="Rectangle 331">
              <a:extLst>
                <a:ext uri="{FF2B5EF4-FFF2-40B4-BE49-F238E27FC236}">
                  <a16:creationId xmlns:a16="http://schemas.microsoft.com/office/drawing/2014/main" id="{57A16157-3095-97FA-104A-A084F3D63683}"/>
                </a:ext>
              </a:extLst>
            </p:cNvPr>
            <p:cNvSpPr/>
            <p:nvPr/>
          </p:nvSpPr>
          <p:spPr>
            <a:xfrm>
              <a:off x="5079446" y="5101903"/>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33" name="Rectangle 332">
              <a:extLst>
                <a:ext uri="{FF2B5EF4-FFF2-40B4-BE49-F238E27FC236}">
                  <a16:creationId xmlns:a16="http://schemas.microsoft.com/office/drawing/2014/main" id="{1968DAF8-3401-6FF6-D5D6-6D9E3FAC5E99}"/>
                </a:ext>
              </a:extLst>
            </p:cNvPr>
            <p:cNvSpPr/>
            <p:nvPr/>
          </p:nvSpPr>
          <p:spPr>
            <a:xfrm>
              <a:off x="5079446" y="5106361"/>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34" name="Graphic 333">
              <a:extLst>
                <a:ext uri="{FF2B5EF4-FFF2-40B4-BE49-F238E27FC236}">
                  <a16:creationId xmlns:a16="http://schemas.microsoft.com/office/drawing/2014/main" id="{9D535B9F-609D-76C1-44BC-54BD4A1753B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155742"/>
              <a:ext cx="180000" cy="180000"/>
            </a:xfrm>
            <a:prstGeom prst="rect">
              <a:avLst/>
            </a:prstGeom>
          </p:spPr>
        </p:pic>
        <p:sp>
          <p:nvSpPr>
            <p:cNvPr id="335" name="Rectangle 334">
              <a:extLst>
                <a:ext uri="{FF2B5EF4-FFF2-40B4-BE49-F238E27FC236}">
                  <a16:creationId xmlns:a16="http://schemas.microsoft.com/office/drawing/2014/main" id="{9DCE7A07-F9C4-5FE8-4FEB-64FC2FF3B0F9}"/>
                </a:ext>
              </a:extLst>
            </p:cNvPr>
            <p:cNvSpPr/>
            <p:nvPr/>
          </p:nvSpPr>
          <p:spPr>
            <a:xfrm>
              <a:off x="5353154" y="5106172"/>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Location</a:t>
              </a:r>
            </a:p>
          </p:txBody>
        </p:sp>
      </p:grpSp>
      <p:sp>
        <p:nvSpPr>
          <p:cNvPr id="268" name="Rectangle: Single Corner Rounded 267">
            <a:extLst>
              <a:ext uri="{FF2B5EF4-FFF2-40B4-BE49-F238E27FC236}">
                <a16:creationId xmlns:a16="http://schemas.microsoft.com/office/drawing/2014/main" id="{E6D81ACB-30D9-DF1F-1D4A-D764DF5DB742}"/>
              </a:ext>
              <a:ext uri="{C183D7F6-B498-43B3-948B-1728B52AA6E4}">
                <adec:decorative xmlns:adec="http://schemas.microsoft.com/office/drawing/2017/decorative" val="1"/>
              </a:ext>
            </a:extLst>
          </p:cNvPr>
          <p:cNvSpPr/>
          <p:nvPr/>
        </p:nvSpPr>
        <p:spPr>
          <a:xfrm flipH="1">
            <a:off x="4868582" y="4726186"/>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69" name="Graphic 268">
            <a:extLst>
              <a:ext uri="{FF2B5EF4-FFF2-40B4-BE49-F238E27FC236}">
                <a16:creationId xmlns:a16="http://schemas.microsoft.com/office/drawing/2014/main" id="{8E575C82-DB52-F140-C5BD-AABA6A545D93}"/>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60320" y="4816715"/>
            <a:ext cx="190588" cy="188476"/>
          </a:xfrm>
          <a:prstGeom prst="rect">
            <a:avLst/>
          </a:prstGeom>
        </p:spPr>
      </p:pic>
      <p:grpSp>
        <p:nvGrpSpPr>
          <p:cNvPr id="271" name="Group 270">
            <a:extLst>
              <a:ext uri="{FF2B5EF4-FFF2-40B4-BE49-F238E27FC236}">
                <a16:creationId xmlns:a16="http://schemas.microsoft.com/office/drawing/2014/main" id="{2699FA28-8B13-7069-6E23-DAFD67DD745F}"/>
              </a:ext>
              <a:ext uri="{C183D7F6-B498-43B3-948B-1728B52AA6E4}">
                <adec:decorative xmlns:adec="http://schemas.microsoft.com/office/drawing/2017/decorative" val="1"/>
              </a:ext>
            </a:extLst>
          </p:cNvPr>
          <p:cNvGrpSpPr/>
          <p:nvPr/>
        </p:nvGrpSpPr>
        <p:grpSpPr>
          <a:xfrm>
            <a:off x="5072034" y="6141809"/>
            <a:ext cx="1686115" cy="254488"/>
            <a:chOff x="5079446" y="6152708"/>
            <a:chExt cx="1910934" cy="288420"/>
          </a:xfrm>
        </p:grpSpPr>
        <p:sp>
          <p:nvSpPr>
            <p:cNvPr id="329" name="Rectangle 328">
              <a:extLst>
                <a:ext uri="{FF2B5EF4-FFF2-40B4-BE49-F238E27FC236}">
                  <a16:creationId xmlns:a16="http://schemas.microsoft.com/office/drawing/2014/main" id="{1554B19B-A5A8-8DEC-12CE-545606FEBF3B}"/>
                </a:ext>
              </a:extLst>
            </p:cNvPr>
            <p:cNvSpPr/>
            <p:nvPr/>
          </p:nvSpPr>
          <p:spPr>
            <a:xfrm>
              <a:off x="5087476" y="6153450"/>
              <a:ext cx="1902904" cy="287678"/>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30" name="Rectangle 329">
              <a:extLst>
                <a:ext uri="{FF2B5EF4-FFF2-40B4-BE49-F238E27FC236}">
                  <a16:creationId xmlns:a16="http://schemas.microsoft.com/office/drawing/2014/main" id="{94D1B356-BBF0-01AE-1872-421B017DFB44}"/>
                </a:ext>
              </a:extLst>
            </p:cNvPr>
            <p:cNvSpPr/>
            <p:nvPr/>
          </p:nvSpPr>
          <p:spPr>
            <a:xfrm>
              <a:off x="5079446" y="6152708"/>
              <a:ext cx="280800" cy="280800"/>
            </a:xfrm>
            <a:prstGeom prst="rect">
              <a:avLst/>
            </a:prstGeom>
            <a:solidFill>
              <a:srgbClr val="F0F8E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31" name="Graphic 330">
              <a:extLst>
                <a:ext uri="{FF2B5EF4-FFF2-40B4-BE49-F238E27FC236}">
                  <a16:creationId xmlns:a16="http://schemas.microsoft.com/office/drawing/2014/main" id="{403871D7-C56F-1AF5-53CB-63B292EAADE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141117" y="6195165"/>
              <a:ext cx="180000" cy="180000"/>
            </a:xfrm>
            <a:prstGeom prst="rect">
              <a:avLst/>
            </a:prstGeom>
          </p:spPr>
        </p:pic>
      </p:grpSp>
      <p:grpSp>
        <p:nvGrpSpPr>
          <p:cNvPr id="272" name="Group 271">
            <a:extLst>
              <a:ext uri="{FF2B5EF4-FFF2-40B4-BE49-F238E27FC236}">
                <a16:creationId xmlns:a16="http://schemas.microsoft.com/office/drawing/2014/main" id="{25DAA0F6-DA47-AD8F-F0D1-24124CBD448C}"/>
              </a:ext>
              <a:ext uri="{C183D7F6-B498-43B3-948B-1728B52AA6E4}">
                <adec:decorative xmlns:adec="http://schemas.microsoft.com/office/drawing/2017/decorative" val="1"/>
              </a:ext>
            </a:extLst>
          </p:cNvPr>
          <p:cNvGrpSpPr/>
          <p:nvPr/>
        </p:nvGrpSpPr>
        <p:grpSpPr>
          <a:xfrm>
            <a:off x="5072034" y="5849204"/>
            <a:ext cx="1688873" cy="253833"/>
            <a:chOff x="5079446" y="5821088"/>
            <a:chExt cx="1914060" cy="287678"/>
          </a:xfrm>
        </p:grpSpPr>
        <p:sp>
          <p:nvSpPr>
            <p:cNvPr id="325" name="Rectangle 324">
              <a:extLst>
                <a:ext uri="{FF2B5EF4-FFF2-40B4-BE49-F238E27FC236}">
                  <a16:creationId xmlns:a16="http://schemas.microsoft.com/office/drawing/2014/main" id="{4CB1A778-0505-A3CF-8261-23A2018934E9}"/>
                </a:ext>
              </a:extLst>
            </p:cNvPr>
            <p:cNvSpPr/>
            <p:nvPr/>
          </p:nvSpPr>
          <p:spPr>
            <a:xfrm>
              <a:off x="5079446" y="5821088"/>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26" name="Rectangle 325">
              <a:extLst>
                <a:ext uri="{FF2B5EF4-FFF2-40B4-BE49-F238E27FC236}">
                  <a16:creationId xmlns:a16="http://schemas.microsoft.com/office/drawing/2014/main" id="{D789D001-AA68-DE21-6665-15DD3CE9A85D}"/>
                </a:ext>
              </a:extLst>
            </p:cNvPr>
            <p:cNvSpPr/>
            <p:nvPr/>
          </p:nvSpPr>
          <p:spPr>
            <a:xfrm>
              <a:off x="5079446" y="5825546"/>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27" name="Graphic 326">
              <a:extLst>
                <a:ext uri="{FF2B5EF4-FFF2-40B4-BE49-F238E27FC236}">
                  <a16:creationId xmlns:a16="http://schemas.microsoft.com/office/drawing/2014/main" id="{E1E6B9AA-0EA3-D733-ED13-88B8E2A7249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129688" y="5874927"/>
              <a:ext cx="180000" cy="180000"/>
            </a:xfrm>
            <a:prstGeom prst="rect">
              <a:avLst/>
            </a:prstGeom>
          </p:spPr>
        </p:pic>
        <p:sp>
          <p:nvSpPr>
            <p:cNvPr id="328" name="Rectangle 327">
              <a:extLst>
                <a:ext uri="{FF2B5EF4-FFF2-40B4-BE49-F238E27FC236}">
                  <a16:creationId xmlns:a16="http://schemas.microsoft.com/office/drawing/2014/main" id="{3F29D9BC-68AC-239C-30EC-10EA25257248}"/>
                </a:ext>
              </a:extLst>
            </p:cNvPr>
            <p:cNvSpPr/>
            <p:nvPr/>
          </p:nvSpPr>
          <p:spPr>
            <a:xfrm>
              <a:off x="5353154" y="5825357"/>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Message</a:t>
              </a:r>
              <a:endParaRPr lang="en-US" sz="700">
                <a:solidFill>
                  <a:schemeClr val="tx1">
                    <a:lumMod val="95000"/>
                  </a:schemeClr>
                </a:solidFill>
                <a:latin typeface="Segoe UI" panose="020B0502040204020203" pitchFamily="34" charset="0"/>
                <a:cs typeface="Segoe UI" panose="020B0502040204020203" pitchFamily="34" charset="0"/>
              </a:endParaRPr>
            </a:p>
          </p:txBody>
        </p:sp>
      </p:grpSp>
      <p:sp>
        <p:nvSpPr>
          <p:cNvPr id="273" name="Rectangle 272">
            <a:extLst>
              <a:ext uri="{FF2B5EF4-FFF2-40B4-BE49-F238E27FC236}">
                <a16:creationId xmlns:a16="http://schemas.microsoft.com/office/drawing/2014/main" id="{701E0CBB-638B-D8F7-2490-A78369822DCE}"/>
              </a:ext>
              <a:ext uri="{C183D7F6-B498-43B3-948B-1728B52AA6E4}">
                <adec:decorative xmlns:adec="http://schemas.microsoft.com/office/drawing/2017/decorative" val="1"/>
              </a:ext>
            </a:extLst>
          </p:cNvPr>
          <p:cNvSpPr/>
          <p:nvPr/>
        </p:nvSpPr>
        <p:spPr>
          <a:xfrm>
            <a:off x="5072033" y="5530355"/>
            <a:ext cx="1682677"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Location</a:t>
            </a:r>
          </a:p>
        </p:txBody>
      </p:sp>
      <p:sp>
        <p:nvSpPr>
          <p:cNvPr id="274" name="Rectangle 273">
            <a:extLst>
              <a:ext uri="{FF2B5EF4-FFF2-40B4-BE49-F238E27FC236}">
                <a16:creationId xmlns:a16="http://schemas.microsoft.com/office/drawing/2014/main" id="{E2356AD5-2341-601E-8F59-D269B2FC2BC3}"/>
              </a:ext>
              <a:ext uri="{C183D7F6-B498-43B3-948B-1728B52AA6E4}">
                <adec:decorative xmlns:adec="http://schemas.microsoft.com/office/drawing/2017/decorative" val="1"/>
              </a:ext>
            </a:extLst>
          </p:cNvPr>
          <p:cNvSpPr/>
          <p:nvPr/>
        </p:nvSpPr>
        <p:spPr>
          <a:xfrm>
            <a:off x="5072034" y="5529700"/>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cxnSp>
        <p:nvCxnSpPr>
          <p:cNvPr id="275" name="Connector: Elbow 274">
            <a:extLst>
              <a:ext uri="{FF2B5EF4-FFF2-40B4-BE49-F238E27FC236}">
                <a16:creationId xmlns:a16="http://schemas.microsoft.com/office/drawing/2014/main" id="{72FEA7F2-6DBA-AAE5-6AB8-FAFAB5289419}"/>
              </a:ext>
              <a:ext uri="{C183D7F6-B498-43B3-948B-1728B52AA6E4}">
                <adec:decorative xmlns:adec="http://schemas.microsoft.com/office/drawing/2017/decorative" val="1"/>
              </a:ext>
            </a:extLst>
          </p:cNvPr>
          <p:cNvCxnSpPr>
            <a:cxnSpLocks/>
          </p:cNvCxnSpPr>
          <p:nvPr/>
        </p:nvCxnSpPr>
        <p:spPr>
          <a:xfrm flipV="1">
            <a:off x="6913892" y="4444715"/>
            <a:ext cx="998818" cy="828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Connector: Elbow 95">
            <a:extLst>
              <a:ext uri="{FF2B5EF4-FFF2-40B4-BE49-F238E27FC236}">
                <a16:creationId xmlns:a16="http://schemas.microsoft.com/office/drawing/2014/main" id="{32C6B6C4-9162-8A32-D548-B55D7D647DB7}"/>
              </a:ext>
              <a:ext uri="{C183D7F6-B498-43B3-948B-1728B52AA6E4}">
                <adec:decorative xmlns:adec="http://schemas.microsoft.com/office/drawing/2017/decorative" val="1"/>
              </a:ext>
            </a:extLst>
          </p:cNvPr>
          <p:cNvCxnSpPr>
            <a:cxnSpLocks/>
            <a:stCxn id="265" idx="3"/>
            <a:endCxn id="270" idx="1"/>
          </p:cNvCxnSpPr>
          <p:nvPr/>
        </p:nvCxnSpPr>
        <p:spPr>
          <a:xfrm>
            <a:off x="3864738" y="5603242"/>
            <a:ext cx="1012262" cy="13792"/>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85FE18B5-75BA-84F3-497E-7A68AA0D4DE5}"/>
              </a:ext>
              <a:ext uri="{C183D7F6-B498-43B3-948B-1728B52AA6E4}">
                <adec:decorative xmlns:adec="http://schemas.microsoft.com/office/drawing/2017/decorative" val="1"/>
              </a:ext>
            </a:extLst>
          </p:cNvPr>
          <p:cNvCxnSpPr>
            <a:cxnSpLocks/>
          </p:cNvCxnSpPr>
          <p:nvPr/>
        </p:nvCxnSpPr>
        <p:spPr>
          <a:xfrm flipV="1">
            <a:off x="7918977" y="3292519"/>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0ED0FEF-37FE-5614-B012-9C88E2741DE9}"/>
              </a:ext>
              <a:ext uri="{C183D7F6-B498-43B3-948B-1728B52AA6E4}">
                <adec:decorative xmlns:adec="http://schemas.microsoft.com/office/drawing/2017/decorative" val="1"/>
              </a:ext>
            </a:extLst>
          </p:cNvPr>
          <p:cNvCxnSpPr>
            <a:cxnSpLocks/>
          </p:cNvCxnSpPr>
          <p:nvPr/>
        </p:nvCxnSpPr>
        <p:spPr>
          <a:xfrm flipV="1">
            <a:off x="7920032" y="4549168"/>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79" name="Rectangle: Rounded Corners 278">
            <a:extLst>
              <a:ext uri="{FF2B5EF4-FFF2-40B4-BE49-F238E27FC236}">
                <a16:creationId xmlns:a16="http://schemas.microsoft.com/office/drawing/2014/main" id="{6299A90C-50E0-193C-2DD1-73323ACB8BB9}"/>
              </a:ext>
              <a:ext uri="{C183D7F6-B498-43B3-948B-1728B52AA6E4}">
                <adec:decorative xmlns:adec="http://schemas.microsoft.com/office/drawing/2017/decorative" val="1"/>
              </a:ext>
            </a:extLst>
          </p:cNvPr>
          <p:cNvSpPr/>
          <p:nvPr/>
        </p:nvSpPr>
        <p:spPr>
          <a:xfrm>
            <a:off x="7902127" y="2939558"/>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Credit Card</a:t>
            </a:r>
          </a:p>
        </p:txBody>
      </p:sp>
      <p:sp>
        <p:nvSpPr>
          <p:cNvPr id="280" name="Rectangle: Rounded Corners 279">
            <a:extLst>
              <a:ext uri="{FF2B5EF4-FFF2-40B4-BE49-F238E27FC236}">
                <a16:creationId xmlns:a16="http://schemas.microsoft.com/office/drawing/2014/main" id="{1E490CBF-AB10-2D1D-50D3-04BF24991DC3}"/>
              </a:ext>
              <a:ext uri="{C183D7F6-B498-43B3-948B-1728B52AA6E4}">
                <adec:decorative xmlns:adec="http://schemas.microsoft.com/office/drawing/2017/decorative" val="1"/>
              </a:ext>
            </a:extLst>
          </p:cNvPr>
          <p:cNvSpPr/>
          <p:nvPr/>
        </p:nvSpPr>
        <p:spPr>
          <a:xfrm>
            <a:off x="7912710" y="4185527"/>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End of Conversation</a:t>
            </a:r>
          </a:p>
        </p:txBody>
      </p:sp>
      <p:sp>
        <p:nvSpPr>
          <p:cNvPr id="281" name="Rectangle: Single Corner Rounded 280">
            <a:extLst>
              <a:ext uri="{FF2B5EF4-FFF2-40B4-BE49-F238E27FC236}">
                <a16:creationId xmlns:a16="http://schemas.microsoft.com/office/drawing/2014/main" id="{A8BB0ADA-A2EE-C742-73A2-833A58B1C9DD}"/>
              </a:ext>
              <a:ext uri="{C183D7F6-B498-43B3-948B-1728B52AA6E4}">
                <adec:decorative xmlns:adec="http://schemas.microsoft.com/office/drawing/2017/decorative" val="1"/>
              </a:ext>
            </a:extLst>
          </p:cNvPr>
          <p:cNvSpPr/>
          <p:nvPr/>
        </p:nvSpPr>
        <p:spPr>
          <a:xfrm flipH="1">
            <a:off x="7920032" y="5445700"/>
            <a:ext cx="349411" cy="349411"/>
          </a:xfrm>
          <a:prstGeom prst="round1Rect">
            <a:avLst>
              <a:gd name="adj" fmla="val 4964"/>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282" name="Graphic 281">
            <a:extLst>
              <a:ext uri="{FF2B5EF4-FFF2-40B4-BE49-F238E27FC236}">
                <a16:creationId xmlns:a16="http://schemas.microsoft.com/office/drawing/2014/main" id="{41C1D5D2-DF35-8B7D-02CF-3D5788FCB687}"/>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8007388" y="5541937"/>
            <a:ext cx="190588" cy="188476"/>
          </a:xfrm>
          <a:prstGeom prst="rect">
            <a:avLst/>
          </a:prstGeom>
        </p:spPr>
      </p:pic>
      <p:grpSp>
        <p:nvGrpSpPr>
          <p:cNvPr id="283" name="Group 282">
            <a:extLst>
              <a:ext uri="{FF2B5EF4-FFF2-40B4-BE49-F238E27FC236}">
                <a16:creationId xmlns:a16="http://schemas.microsoft.com/office/drawing/2014/main" id="{6CF8DDAC-29B3-AFA7-E5BB-859F4D3DDF68}"/>
              </a:ext>
              <a:ext uri="{C183D7F6-B498-43B3-948B-1728B52AA6E4}">
                <adec:decorative xmlns:adec="http://schemas.microsoft.com/office/drawing/2017/decorative" val="1"/>
              </a:ext>
            </a:extLst>
          </p:cNvPr>
          <p:cNvGrpSpPr/>
          <p:nvPr/>
        </p:nvGrpSpPr>
        <p:grpSpPr>
          <a:xfrm>
            <a:off x="8124218" y="5947586"/>
            <a:ext cx="1691582" cy="249493"/>
            <a:chOff x="8281321" y="5819967"/>
            <a:chExt cx="1917130" cy="282759"/>
          </a:xfrm>
        </p:grpSpPr>
        <p:grpSp>
          <p:nvGrpSpPr>
            <p:cNvPr id="320" name="Group 319">
              <a:extLst>
                <a:ext uri="{FF2B5EF4-FFF2-40B4-BE49-F238E27FC236}">
                  <a16:creationId xmlns:a16="http://schemas.microsoft.com/office/drawing/2014/main" id="{37790DAF-557F-64C8-29C5-8A4EE2F54D8A}"/>
                </a:ext>
              </a:extLst>
            </p:cNvPr>
            <p:cNvGrpSpPr/>
            <p:nvPr/>
          </p:nvGrpSpPr>
          <p:grpSpPr>
            <a:xfrm>
              <a:off x="8281321" y="5819967"/>
              <a:ext cx="1917130" cy="282759"/>
              <a:chOff x="738240" y="3844109"/>
              <a:chExt cx="3204988" cy="472707"/>
            </a:xfrm>
          </p:grpSpPr>
          <p:sp>
            <p:nvSpPr>
              <p:cNvPr id="323" name="Rectangle 322">
                <a:extLst>
                  <a:ext uri="{FF2B5EF4-FFF2-40B4-BE49-F238E27FC236}">
                    <a16:creationId xmlns:a16="http://schemas.microsoft.com/office/drawing/2014/main" id="{23C9CE88-39A1-A9CF-C41D-860BBE44500F}"/>
                  </a:ext>
                </a:extLst>
              </p:cNvPr>
              <p:cNvSpPr/>
              <p:nvPr/>
            </p:nvSpPr>
            <p:spPr>
              <a:xfrm>
                <a:off x="738240" y="3844109"/>
                <a:ext cx="3193676" cy="47270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sp>
            <p:nvSpPr>
              <p:cNvPr id="324" name="Rectangle 323">
                <a:extLst>
                  <a:ext uri="{FF2B5EF4-FFF2-40B4-BE49-F238E27FC236}">
                    <a16:creationId xmlns:a16="http://schemas.microsoft.com/office/drawing/2014/main" id="{37B38C57-E42A-331D-30D5-1D24D4842D6D}"/>
                  </a:ext>
                </a:extLst>
              </p:cNvPr>
              <p:cNvSpPr/>
              <p:nvPr/>
            </p:nvSpPr>
            <p:spPr>
              <a:xfrm>
                <a:off x="1217961" y="3845911"/>
                <a:ext cx="2725267" cy="468000"/>
              </a:xfrm>
              <a:prstGeom prst="rect">
                <a:avLst/>
              </a:prstGeom>
              <a:solidFill>
                <a:schemeClr val="bg1"/>
              </a:solidFill>
              <a:ln>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a:t>
                </a:r>
              </a:p>
            </p:txBody>
          </p:sp>
        </p:grpSp>
        <p:sp>
          <p:nvSpPr>
            <p:cNvPr id="321" name="Rectangle 320">
              <a:extLst>
                <a:ext uri="{FF2B5EF4-FFF2-40B4-BE49-F238E27FC236}">
                  <a16:creationId xmlns:a16="http://schemas.microsoft.com/office/drawing/2014/main" id="{2E56FE9B-0F64-7D11-594C-48E6D2DE8783}"/>
                </a:ext>
              </a:extLst>
            </p:cNvPr>
            <p:cNvSpPr/>
            <p:nvPr/>
          </p:nvSpPr>
          <p:spPr>
            <a:xfrm>
              <a:off x="8281321" y="5821045"/>
              <a:ext cx="279944" cy="279943"/>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22" name="Graphic 321">
              <a:extLst>
                <a:ext uri="{FF2B5EF4-FFF2-40B4-BE49-F238E27FC236}">
                  <a16:creationId xmlns:a16="http://schemas.microsoft.com/office/drawing/2014/main" id="{A7B06A6B-72FC-AE38-E99C-B8C3A26333FF}"/>
                </a:ext>
              </a:extLst>
            </p:cNvPr>
            <p:cNvPicPr>
              <a:picLocks noChangeAspect="1"/>
            </p:cNvPicPr>
            <p:nvPr/>
          </p:nvPicPr>
          <p:blipFill rotWithShape="1">
            <a:blip r:embed="rId5" cstate="hqprint">
              <a:extLst>
                <a:ext uri="{28A0092B-C50C-407E-A947-70E740481C1C}">
                  <a14:useLocalDpi xmlns:a14="http://schemas.microsoft.com/office/drawing/2010/main"/>
                </a:ext>
                <a:ext uri="{96DAC541-7B7A-43D3-8B79-37D633B846F1}">
                  <asvg:svgBlip xmlns:asvg="http://schemas.microsoft.com/office/drawing/2016/SVG/main" r:embed="rId6"/>
                </a:ext>
              </a:extLst>
            </a:blip>
            <a:srcRect l="25837"/>
            <a:stretch/>
          </p:blipFill>
          <p:spPr>
            <a:xfrm>
              <a:off x="8353537" y="5878196"/>
              <a:ext cx="133494" cy="180000"/>
            </a:xfrm>
            <a:prstGeom prst="rect">
              <a:avLst/>
            </a:prstGeom>
          </p:spPr>
        </p:pic>
      </p:grpSp>
      <p:cxnSp>
        <p:nvCxnSpPr>
          <p:cNvPr id="284" name="Straight Connector 283">
            <a:extLst>
              <a:ext uri="{FF2B5EF4-FFF2-40B4-BE49-F238E27FC236}">
                <a16:creationId xmlns:a16="http://schemas.microsoft.com/office/drawing/2014/main" id="{390301E9-0928-9710-9486-664E0F58323F}"/>
              </a:ext>
              <a:ext uri="{C183D7F6-B498-43B3-948B-1728B52AA6E4}">
                <adec:decorative xmlns:adec="http://schemas.microsoft.com/office/drawing/2017/decorative" val="1"/>
              </a:ext>
            </a:extLst>
          </p:cNvPr>
          <p:cNvCxnSpPr>
            <a:cxnSpLocks/>
          </p:cNvCxnSpPr>
          <p:nvPr/>
        </p:nvCxnSpPr>
        <p:spPr>
          <a:xfrm flipV="1">
            <a:off x="7929559" y="5789634"/>
            <a:ext cx="2103363" cy="11906"/>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pic>
        <p:nvPicPr>
          <p:cNvPr id="285" name="Graphic 284">
            <a:extLst>
              <a:ext uri="{FF2B5EF4-FFF2-40B4-BE49-F238E27FC236}">
                <a16:creationId xmlns:a16="http://schemas.microsoft.com/office/drawing/2014/main" id="{3503E97D-1830-F80B-87BE-9579717F685E}"/>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120063" y="5579422"/>
            <a:ext cx="158823" cy="158823"/>
          </a:xfrm>
          <a:prstGeom prst="rect">
            <a:avLst/>
          </a:prstGeom>
        </p:spPr>
      </p:pic>
      <p:cxnSp>
        <p:nvCxnSpPr>
          <p:cNvPr id="286" name="Straight Connector 285">
            <a:extLst>
              <a:ext uri="{FF2B5EF4-FFF2-40B4-BE49-F238E27FC236}">
                <a16:creationId xmlns:a16="http://schemas.microsoft.com/office/drawing/2014/main" id="{A5CEA281-D6BD-A859-35A2-13976E37C5D1}"/>
              </a:ext>
              <a:ext uri="{C183D7F6-B498-43B3-948B-1728B52AA6E4}">
                <adec:decorative xmlns:adec="http://schemas.microsoft.com/office/drawing/2017/decorative" val="1"/>
              </a:ext>
            </a:extLst>
          </p:cNvPr>
          <p:cNvCxnSpPr>
            <a:cxnSpLocks/>
          </p:cNvCxnSpPr>
          <p:nvPr/>
        </p:nvCxnSpPr>
        <p:spPr>
          <a:xfrm>
            <a:off x="4869692" y="2175343"/>
            <a:ext cx="2035783" cy="0"/>
          </a:xfrm>
          <a:prstGeom prst="line">
            <a:avLst/>
          </a:prstGeom>
          <a:ln w="19050">
            <a:solidFill>
              <a:srgbClr val="ECEBE9"/>
            </a:solidFill>
          </a:ln>
        </p:spPr>
        <p:style>
          <a:lnRef idx="1">
            <a:schemeClr val="accent1"/>
          </a:lnRef>
          <a:fillRef idx="0">
            <a:schemeClr val="accent1"/>
          </a:fillRef>
          <a:effectRef idx="0">
            <a:schemeClr val="accent1"/>
          </a:effectRef>
          <a:fontRef idx="minor">
            <a:schemeClr val="tx1"/>
          </a:fontRef>
        </p:style>
      </p:cxnSp>
      <p:sp>
        <p:nvSpPr>
          <p:cNvPr id="287" name="Rectangle 286">
            <a:extLst>
              <a:ext uri="{FF2B5EF4-FFF2-40B4-BE49-F238E27FC236}">
                <a16:creationId xmlns:a16="http://schemas.microsoft.com/office/drawing/2014/main" id="{5BEC7622-2157-6FA2-E08A-7FDCF231B945}"/>
              </a:ext>
              <a:ext uri="{C183D7F6-B498-43B3-948B-1728B52AA6E4}">
                <adec:decorative xmlns:adec="http://schemas.microsoft.com/office/drawing/2017/decorative" val="1"/>
              </a:ext>
            </a:extLst>
          </p:cNvPr>
          <p:cNvSpPr/>
          <p:nvPr/>
        </p:nvSpPr>
        <p:spPr>
          <a:xfrm>
            <a:off x="4949679" y="3533354"/>
            <a:ext cx="823986"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Debit</a:t>
            </a:r>
          </a:p>
        </p:txBody>
      </p:sp>
      <p:grpSp>
        <p:nvGrpSpPr>
          <p:cNvPr id="288" name="Group 287">
            <a:extLst>
              <a:ext uri="{FF2B5EF4-FFF2-40B4-BE49-F238E27FC236}">
                <a16:creationId xmlns:a16="http://schemas.microsoft.com/office/drawing/2014/main" id="{5A412453-18BB-49DC-0DC3-3C8668B69758}"/>
              </a:ext>
              <a:ext uri="{C183D7F6-B498-43B3-948B-1728B52AA6E4}">
                <adec:decorative xmlns:adec="http://schemas.microsoft.com/office/drawing/2017/decorative" val="1"/>
              </a:ext>
            </a:extLst>
          </p:cNvPr>
          <p:cNvGrpSpPr/>
          <p:nvPr/>
        </p:nvGrpSpPr>
        <p:grpSpPr>
          <a:xfrm>
            <a:off x="5031402" y="2319073"/>
            <a:ext cx="1688873" cy="253833"/>
            <a:chOff x="5033396" y="1744700"/>
            <a:chExt cx="1914060" cy="287678"/>
          </a:xfrm>
        </p:grpSpPr>
        <p:sp>
          <p:nvSpPr>
            <p:cNvPr id="316" name="Rectangle 315">
              <a:extLst>
                <a:ext uri="{FF2B5EF4-FFF2-40B4-BE49-F238E27FC236}">
                  <a16:creationId xmlns:a16="http://schemas.microsoft.com/office/drawing/2014/main" id="{991EF26B-418E-949F-F04F-95823A0CAFB7}"/>
                </a:ext>
              </a:extLst>
            </p:cNvPr>
            <p:cNvSpPr/>
            <p:nvPr/>
          </p:nvSpPr>
          <p:spPr>
            <a:xfrm>
              <a:off x="5033396" y="1744700"/>
              <a:ext cx="1914060"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7" name="Rectangle 316">
              <a:extLst>
                <a:ext uri="{FF2B5EF4-FFF2-40B4-BE49-F238E27FC236}">
                  <a16:creationId xmlns:a16="http://schemas.microsoft.com/office/drawing/2014/main" id="{2BC183E6-1C0C-063E-50CE-E3FC6EE9F13D}"/>
                </a:ext>
              </a:extLst>
            </p:cNvPr>
            <p:cNvSpPr/>
            <p:nvPr/>
          </p:nvSpPr>
          <p:spPr>
            <a:xfrm>
              <a:off x="5033396" y="174915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8" name="Graphic 317">
              <a:extLst>
                <a:ext uri="{FF2B5EF4-FFF2-40B4-BE49-F238E27FC236}">
                  <a16:creationId xmlns:a16="http://schemas.microsoft.com/office/drawing/2014/main" id="{FC2C5153-6F23-912E-2478-0CA9EB7D9AF5}"/>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8" y="1798539"/>
              <a:ext cx="180000" cy="180000"/>
            </a:xfrm>
            <a:prstGeom prst="rect">
              <a:avLst/>
            </a:prstGeom>
          </p:spPr>
        </p:pic>
        <p:sp>
          <p:nvSpPr>
            <p:cNvPr id="319" name="Rectangle 318">
              <a:extLst>
                <a:ext uri="{FF2B5EF4-FFF2-40B4-BE49-F238E27FC236}">
                  <a16:creationId xmlns:a16="http://schemas.microsoft.com/office/drawing/2014/main" id="{1E3AE292-61F3-9162-197D-8FA198B2C720}"/>
                </a:ext>
              </a:extLst>
            </p:cNvPr>
            <p:cNvSpPr/>
            <p:nvPr/>
          </p:nvSpPr>
          <p:spPr>
            <a:xfrm>
              <a:off x="5307104" y="174896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Debit/Credit</a:t>
              </a:r>
            </a:p>
          </p:txBody>
        </p:sp>
      </p:grpSp>
      <p:grpSp>
        <p:nvGrpSpPr>
          <p:cNvPr id="289" name="Group 288">
            <a:extLst>
              <a:ext uri="{FF2B5EF4-FFF2-40B4-BE49-F238E27FC236}">
                <a16:creationId xmlns:a16="http://schemas.microsoft.com/office/drawing/2014/main" id="{B082030A-BF5A-096F-19D5-45B02B77D1E0}"/>
              </a:ext>
              <a:ext uri="{C183D7F6-B498-43B3-948B-1728B52AA6E4}">
                <adec:decorative xmlns:adec="http://schemas.microsoft.com/office/drawing/2017/decorative" val="1"/>
              </a:ext>
            </a:extLst>
          </p:cNvPr>
          <p:cNvGrpSpPr/>
          <p:nvPr/>
        </p:nvGrpSpPr>
        <p:grpSpPr>
          <a:xfrm>
            <a:off x="5031400" y="2607117"/>
            <a:ext cx="1688873" cy="253833"/>
            <a:chOff x="5033394" y="2071150"/>
            <a:chExt cx="1914059" cy="287678"/>
          </a:xfrm>
        </p:grpSpPr>
        <p:sp>
          <p:nvSpPr>
            <p:cNvPr id="312" name="Rectangle 311">
              <a:extLst>
                <a:ext uri="{FF2B5EF4-FFF2-40B4-BE49-F238E27FC236}">
                  <a16:creationId xmlns:a16="http://schemas.microsoft.com/office/drawing/2014/main" id="{78803EFC-3CD3-D21E-E539-F583E8E28CE0}"/>
                </a:ext>
              </a:extLst>
            </p:cNvPr>
            <p:cNvSpPr/>
            <p:nvPr/>
          </p:nvSpPr>
          <p:spPr>
            <a:xfrm>
              <a:off x="5033394" y="2071150"/>
              <a:ext cx="1914059" cy="28767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313" name="Rectangle 312">
              <a:extLst>
                <a:ext uri="{FF2B5EF4-FFF2-40B4-BE49-F238E27FC236}">
                  <a16:creationId xmlns:a16="http://schemas.microsoft.com/office/drawing/2014/main" id="{B5DFC462-CDCF-3513-7E0F-16E09E089B88}"/>
                </a:ext>
              </a:extLst>
            </p:cNvPr>
            <p:cNvSpPr/>
            <p:nvPr/>
          </p:nvSpPr>
          <p:spPr>
            <a:xfrm>
              <a:off x="5033394" y="2075608"/>
              <a:ext cx="280485" cy="280485"/>
            </a:xfrm>
            <a:prstGeom prst="rect">
              <a:avLst/>
            </a:prstGeom>
            <a:solidFill>
              <a:srgbClr val="F0E9F0"/>
            </a:solidFill>
            <a:ln w="12700">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pic>
          <p:nvPicPr>
            <p:cNvPr id="314" name="Graphic 313">
              <a:extLst>
                <a:ext uri="{FF2B5EF4-FFF2-40B4-BE49-F238E27FC236}">
                  <a16:creationId xmlns:a16="http://schemas.microsoft.com/office/drawing/2014/main" id="{738D1DE5-CBC9-36A3-1877-4C7F0977B49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083636" y="2124989"/>
              <a:ext cx="180000" cy="180000"/>
            </a:xfrm>
            <a:prstGeom prst="rect">
              <a:avLst/>
            </a:prstGeom>
          </p:spPr>
        </p:pic>
        <p:sp>
          <p:nvSpPr>
            <p:cNvPr id="315" name="Rectangle 314">
              <a:extLst>
                <a:ext uri="{FF2B5EF4-FFF2-40B4-BE49-F238E27FC236}">
                  <a16:creationId xmlns:a16="http://schemas.microsoft.com/office/drawing/2014/main" id="{BDDA9E9B-EB79-3757-E8AE-7C0A4B0BA7C8}"/>
                </a:ext>
              </a:extLst>
            </p:cNvPr>
            <p:cNvSpPr/>
            <p:nvPr/>
          </p:nvSpPr>
          <p:spPr>
            <a:xfrm>
              <a:off x="5307102" y="2075419"/>
              <a:ext cx="1633329" cy="280485"/>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Question</a:t>
              </a:r>
              <a:r>
                <a:rPr lang="en-US" sz="700">
                  <a:solidFill>
                    <a:schemeClr val="tx1">
                      <a:lumMod val="95000"/>
                    </a:schemeClr>
                  </a:solidFill>
                  <a:latin typeface="Segoe UI" panose="020B0502040204020203" pitchFamily="34" charset="0"/>
                  <a:cs typeface="Segoe UI" panose="020B0502040204020203" pitchFamily="34" charset="0"/>
                </a:rPr>
                <a:t>: Block/Unblock</a:t>
              </a:r>
            </a:p>
          </p:txBody>
        </p:sp>
      </p:grpSp>
      <p:sp>
        <p:nvSpPr>
          <p:cNvPr id="290" name="Rectangle 289">
            <a:extLst>
              <a:ext uri="{FF2B5EF4-FFF2-40B4-BE49-F238E27FC236}">
                <a16:creationId xmlns:a16="http://schemas.microsoft.com/office/drawing/2014/main" id="{63509391-9F82-8AE6-5341-7898449778CF}"/>
              </a:ext>
              <a:ext uri="{C183D7F6-B498-43B3-948B-1728B52AA6E4}">
                <adec:decorative xmlns:adec="http://schemas.microsoft.com/office/drawing/2017/decorative" val="1"/>
              </a:ext>
            </a:extLst>
          </p:cNvPr>
          <p:cNvSpPr/>
          <p:nvPr/>
        </p:nvSpPr>
        <p:spPr>
          <a:xfrm>
            <a:off x="5031402" y="2916375"/>
            <a:ext cx="1688873" cy="253833"/>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solidFill>
                <a:schemeClr val="tx1">
                  <a:lumMod val="95000"/>
                </a:schemeClr>
              </a:solidFill>
            </a:endParaRPr>
          </a:p>
        </p:txBody>
      </p:sp>
      <p:sp>
        <p:nvSpPr>
          <p:cNvPr id="291" name="Rectangle 290">
            <a:extLst>
              <a:ext uri="{FF2B5EF4-FFF2-40B4-BE49-F238E27FC236}">
                <a16:creationId xmlns:a16="http://schemas.microsoft.com/office/drawing/2014/main" id="{8A7BE751-37D7-623E-9E46-5CBFE3CCBD39}"/>
              </a:ext>
              <a:ext uri="{C183D7F6-B498-43B3-948B-1728B52AA6E4}">
                <adec:decorative xmlns:adec="http://schemas.microsoft.com/office/drawing/2017/decorative" val="1"/>
              </a:ext>
            </a:extLst>
          </p:cNvPr>
          <p:cNvSpPr/>
          <p:nvPr/>
        </p:nvSpPr>
        <p:spPr>
          <a:xfrm>
            <a:off x="5272908" y="2920142"/>
            <a:ext cx="1441170" cy="247486"/>
          </a:xfrm>
          <a:prstGeom prst="rect">
            <a:avLst/>
          </a:prstGeom>
          <a:solidFill>
            <a:schemeClr val="bg1"/>
          </a:solidFill>
          <a:ln>
            <a:solidFill>
              <a:srgbClr val="F0E9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700">
                <a:solidFill>
                  <a:schemeClr val="tx1">
                    <a:lumMod val="95000"/>
                  </a:schemeClr>
                </a:solidFill>
                <a:latin typeface="Segoe UI Semibold" panose="020B0702040204020203" pitchFamily="34" charset="0"/>
                <a:cs typeface="Segoe UI Semibold" panose="020B0702040204020203" pitchFamily="34" charset="0"/>
              </a:rPr>
              <a:t>Condition</a:t>
            </a:r>
            <a:endParaRPr lang="en-US" sz="700">
              <a:solidFill>
                <a:schemeClr val="tx1">
                  <a:lumMod val="95000"/>
                </a:schemeClr>
              </a:solidFill>
              <a:latin typeface="Segoe UI" panose="020B0502040204020203" pitchFamily="34" charset="0"/>
              <a:cs typeface="Segoe UI" panose="020B0502040204020203" pitchFamily="34" charset="0"/>
            </a:endParaRPr>
          </a:p>
        </p:txBody>
      </p:sp>
      <p:sp>
        <p:nvSpPr>
          <p:cNvPr id="292" name="Rectangle 291">
            <a:extLst>
              <a:ext uri="{FF2B5EF4-FFF2-40B4-BE49-F238E27FC236}">
                <a16:creationId xmlns:a16="http://schemas.microsoft.com/office/drawing/2014/main" id="{CFA8FFC1-A824-BD11-205F-042413FB19CD}"/>
              </a:ext>
              <a:ext uri="{C183D7F6-B498-43B3-948B-1728B52AA6E4}">
                <adec:decorative xmlns:adec="http://schemas.microsoft.com/office/drawing/2017/decorative" val="1"/>
              </a:ext>
            </a:extLst>
          </p:cNvPr>
          <p:cNvSpPr/>
          <p:nvPr/>
        </p:nvSpPr>
        <p:spPr>
          <a:xfrm>
            <a:off x="5028690" y="2916745"/>
            <a:ext cx="247764" cy="247764"/>
          </a:xfrm>
          <a:prstGeom prst="rect">
            <a:avLst/>
          </a:prstGeom>
          <a:solidFill>
            <a:srgbClr val="E7F4FF"/>
          </a:solidFill>
          <a:ln w="12700">
            <a:solidFill>
              <a:srgbClr val="E7F4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3" name="Graphic 292">
            <a:extLst>
              <a:ext uri="{FF2B5EF4-FFF2-40B4-BE49-F238E27FC236}">
                <a16:creationId xmlns:a16="http://schemas.microsoft.com/office/drawing/2014/main" id="{2641F8D0-7F46-2ED5-09D1-354B05A3EE51}"/>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064278" y="2961216"/>
            <a:ext cx="155812" cy="158823"/>
          </a:xfrm>
          <a:prstGeom prst="rect">
            <a:avLst/>
          </a:prstGeom>
        </p:spPr>
      </p:pic>
      <p:sp>
        <p:nvSpPr>
          <p:cNvPr id="294" name="Rectangle 293">
            <a:extLst>
              <a:ext uri="{FF2B5EF4-FFF2-40B4-BE49-F238E27FC236}">
                <a16:creationId xmlns:a16="http://schemas.microsoft.com/office/drawing/2014/main" id="{93D71D94-F2AA-4F38-BC7E-3D8271588029}"/>
              </a:ext>
              <a:ext uri="{C183D7F6-B498-43B3-948B-1728B52AA6E4}">
                <adec:decorative xmlns:adec="http://schemas.microsoft.com/office/drawing/2017/decorative" val="1"/>
              </a:ext>
            </a:extLst>
          </p:cNvPr>
          <p:cNvSpPr/>
          <p:nvPr/>
        </p:nvSpPr>
        <p:spPr>
          <a:xfrm>
            <a:off x="5923130" y="3533354"/>
            <a:ext cx="873702"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lgn="ctr"/>
            <a:r>
              <a:rPr lang="en-US" sz="700">
                <a:solidFill>
                  <a:schemeClr val="tx1">
                    <a:lumMod val="95000"/>
                  </a:schemeClr>
                </a:solidFill>
                <a:latin typeface="Segoe UI Semibold" panose="020B0702040204020203" pitchFamily="34" charset="0"/>
                <a:cs typeface="Segoe UI Semibold" panose="020B0702040204020203" pitchFamily="34" charset="0"/>
              </a:rPr>
              <a:t>Credit</a:t>
            </a:r>
          </a:p>
        </p:txBody>
      </p:sp>
      <p:sp>
        <p:nvSpPr>
          <p:cNvPr id="295" name="Rectangle 294">
            <a:extLst>
              <a:ext uri="{FF2B5EF4-FFF2-40B4-BE49-F238E27FC236}">
                <a16:creationId xmlns:a16="http://schemas.microsoft.com/office/drawing/2014/main" id="{0E337514-2563-56C2-7D10-713B7B440188}"/>
              </a:ext>
              <a:ext uri="{C183D7F6-B498-43B3-948B-1728B52AA6E4}">
                <adec:decorative xmlns:adec="http://schemas.microsoft.com/office/drawing/2017/decorative" val="1"/>
              </a:ext>
            </a:extLst>
          </p:cNvPr>
          <p:cNvSpPr/>
          <p:nvPr/>
        </p:nvSpPr>
        <p:spPr>
          <a:xfrm>
            <a:off x="4948152"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6" name="Graphic 295">
            <a:extLst>
              <a:ext uri="{FF2B5EF4-FFF2-40B4-BE49-F238E27FC236}">
                <a16:creationId xmlns:a16="http://schemas.microsoft.com/office/drawing/2014/main" id="{800D76D9-7203-67D2-8A00-D508D03958B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570161"/>
            <a:ext cx="158823" cy="158823"/>
          </a:xfrm>
          <a:prstGeom prst="rect">
            <a:avLst/>
          </a:prstGeom>
        </p:spPr>
      </p:pic>
      <p:sp>
        <p:nvSpPr>
          <p:cNvPr id="297" name="Rectangle 296">
            <a:extLst>
              <a:ext uri="{FF2B5EF4-FFF2-40B4-BE49-F238E27FC236}">
                <a16:creationId xmlns:a16="http://schemas.microsoft.com/office/drawing/2014/main" id="{6021371D-B4D4-975D-BD36-8511F810194A}"/>
              </a:ext>
              <a:ext uri="{C183D7F6-B498-43B3-948B-1728B52AA6E4}">
                <adec:decorative xmlns:adec="http://schemas.microsoft.com/office/drawing/2017/decorative" val="1"/>
              </a:ext>
            </a:extLst>
          </p:cNvPr>
          <p:cNvSpPr/>
          <p:nvPr/>
        </p:nvSpPr>
        <p:spPr>
          <a:xfrm>
            <a:off x="5916045" y="3532699"/>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298" name="Graphic 297">
            <a:extLst>
              <a:ext uri="{FF2B5EF4-FFF2-40B4-BE49-F238E27FC236}">
                <a16:creationId xmlns:a16="http://schemas.microsoft.com/office/drawing/2014/main" id="{F698C37B-E58C-C998-2B00-833F81EB03BD}"/>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70460" y="3570161"/>
            <a:ext cx="158823" cy="158823"/>
          </a:xfrm>
          <a:prstGeom prst="rect">
            <a:avLst/>
          </a:prstGeom>
        </p:spPr>
      </p:pic>
      <p:sp>
        <p:nvSpPr>
          <p:cNvPr id="299" name="Rectangle: Single Corner Rounded 298">
            <a:extLst>
              <a:ext uri="{FF2B5EF4-FFF2-40B4-BE49-F238E27FC236}">
                <a16:creationId xmlns:a16="http://schemas.microsoft.com/office/drawing/2014/main" id="{E634F31C-B7F1-6EAC-F57D-B05A7F8FD497}"/>
              </a:ext>
              <a:ext uri="{C183D7F6-B498-43B3-948B-1728B52AA6E4}">
                <adec:decorative xmlns:adec="http://schemas.microsoft.com/office/drawing/2017/decorative" val="1"/>
              </a:ext>
            </a:extLst>
          </p:cNvPr>
          <p:cNvSpPr/>
          <p:nvPr/>
        </p:nvSpPr>
        <p:spPr>
          <a:xfrm flipH="1">
            <a:off x="4860165" y="1825932"/>
            <a:ext cx="349411" cy="349411"/>
          </a:xfrm>
          <a:prstGeom prst="round1Rect">
            <a:avLst>
              <a:gd name="adj" fmla="val 19396"/>
            </a:avLst>
          </a:prstGeom>
          <a:solidFill>
            <a:srgbClr val="E7F4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solidFill>
                <a:schemeClr val="tx1">
                  <a:lumMod val="95000"/>
                </a:schemeClr>
              </a:solidFill>
            </a:endParaRPr>
          </a:p>
        </p:txBody>
      </p:sp>
      <p:pic>
        <p:nvPicPr>
          <p:cNvPr id="300" name="Graphic 299">
            <a:extLst>
              <a:ext uri="{FF2B5EF4-FFF2-40B4-BE49-F238E27FC236}">
                <a16:creationId xmlns:a16="http://schemas.microsoft.com/office/drawing/2014/main" id="{DE6EC6E6-C538-DCF0-29C1-8A4CF6F15592}"/>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l="28800" b="735"/>
          <a:stretch/>
        </p:blipFill>
        <p:spPr>
          <a:xfrm>
            <a:off x="4951903" y="1916460"/>
            <a:ext cx="190588" cy="188476"/>
          </a:xfrm>
          <a:prstGeom prst="rect">
            <a:avLst/>
          </a:prstGeom>
        </p:spPr>
      </p:pic>
      <p:cxnSp>
        <p:nvCxnSpPr>
          <p:cNvPr id="301" name="Connector: Elbow 300">
            <a:extLst>
              <a:ext uri="{FF2B5EF4-FFF2-40B4-BE49-F238E27FC236}">
                <a16:creationId xmlns:a16="http://schemas.microsoft.com/office/drawing/2014/main" id="{23341F36-6A24-56CE-D048-A3DA5C238F7A}"/>
              </a:ext>
              <a:ext uri="{C183D7F6-B498-43B3-948B-1728B52AA6E4}">
                <adec:decorative xmlns:adec="http://schemas.microsoft.com/office/drawing/2017/decorative" val="1"/>
              </a:ext>
            </a:extLst>
          </p:cNvPr>
          <p:cNvCxnSpPr>
            <a:cxnSpLocks/>
            <a:stCxn id="290" idx="2"/>
            <a:endCxn id="287" idx="0"/>
          </p:cNvCxnSpPr>
          <p:nvPr/>
        </p:nvCxnSpPr>
        <p:spPr>
          <a:xfrm rot="5400000">
            <a:off x="5437183" y="3094698"/>
            <a:ext cx="363146" cy="514166"/>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Connector: Elbow 301">
            <a:extLst>
              <a:ext uri="{FF2B5EF4-FFF2-40B4-BE49-F238E27FC236}">
                <a16:creationId xmlns:a16="http://schemas.microsoft.com/office/drawing/2014/main" id="{CA7D7345-AB79-3194-09B4-E4E803DD1577}"/>
              </a:ext>
              <a:ext uri="{C183D7F6-B498-43B3-948B-1728B52AA6E4}">
                <adec:decorative xmlns:adec="http://schemas.microsoft.com/office/drawing/2017/decorative" val="1"/>
              </a:ext>
            </a:extLst>
          </p:cNvPr>
          <p:cNvCxnSpPr>
            <a:cxnSpLocks/>
            <a:stCxn id="290" idx="2"/>
            <a:endCxn id="294" idx="0"/>
          </p:cNvCxnSpPr>
          <p:nvPr/>
        </p:nvCxnSpPr>
        <p:spPr>
          <a:xfrm rot="16200000" flipH="1">
            <a:off x="5936337" y="3109710"/>
            <a:ext cx="363146" cy="484143"/>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3" name="Rectangle 302">
            <a:extLst>
              <a:ext uri="{FF2B5EF4-FFF2-40B4-BE49-F238E27FC236}">
                <a16:creationId xmlns:a16="http://schemas.microsoft.com/office/drawing/2014/main" id="{0DBA9359-343B-485B-EA1C-D635F5FA80BD}"/>
              </a:ext>
              <a:ext uri="{C183D7F6-B498-43B3-948B-1728B52AA6E4}">
                <adec:decorative xmlns:adec="http://schemas.microsoft.com/office/drawing/2017/decorative" val="1"/>
              </a:ext>
            </a:extLst>
          </p:cNvPr>
          <p:cNvSpPr/>
          <p:nvPr/>
        </p:nvSpPr>
        <p:spPr>
          <a:xfrm>
            <a:off x="4955237" y="3927681"/>
            <a:ext cx="1841594" cy="253833"/>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68288"/>
            <a:r>
              <a:rPr lang="en-US" sz="700">
                <a:solidFill>
                  <a:schemeClr val="tx1">
                    <a:lumMod val="95000"/>
                  </a:schemeClr>
                </a:solidFill>
                <a:latin typeface="Segoe UI Semibold" panose="020B0702040204020203" pitchFamily="34" charset="0"/>
                <a:cs typeface="Segoe UI Semibold" panose="020B0702040204020203" pitchFamily="34" charset="0"/>
              </a:rPr>
              <a:t>End of Conversation</a:t>
            </a:r>
          </a:p>
        </p:txBody>
      </p:sp>
      <p:sp>
        <p:nvSpPr>
          <p:cNvPr id="304" name="Rectangle 303">
            <a:extLst>
              <a:ext uri="{FF2B5EF4-FFF2-40B4-BE49-F238E27FC236}">
                <a16:creationId xmlns:a16="http://schemas.microsoft.com/office/drawing/2014/main" id="{4B7BEB1D-0A62-1E5C-9C89-3E5C75D87127}"/>
              </a:ext>
              <a:ext uri="{C183D7F6-B498-43B3-948B-1728B52AA6E4}">
                <adec:decorative xmlns:adec="http://schemas.microsoft.com/office/drawing/2017/decorative" val="1"/>
              </a:ext>
            </a:extLst>
          </p:cNvPr>
          <p:cNvSpPr/>
          <p:nvPr/>
        </p:nvSpPr>
        <p:spPr>
          <a:xfrm>
            <a:off x="4948152" y="3927027"/>
            <a:ext cx="247764" cy="247764"/>
          </a:xfrm>
          <a:prstGeom prst="rect">
            <a:avLst/>
          </a:prstGeom>
          <a:solidFill>
            <a:srgbClr val="F0F8E6"/>
          </a:solidFill>
          <a:ln w="12700">
            <a:solidFill>
              <a:srgbClr val="F0F8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1">
                  <a:lumMod val="95000"/>
                </a:schemeClr>
              </a:solidFill>
            </a:endParaRPr>
          </a:p>
        </p:txBody>
      </p:sp>
      <p:pic>
        <p:nvPicPr>
          <p:cNvPr id="305" name="Graphic 304">
            <a:extLst>
              <a:ext uri="{FF2B5EF4-FFF2-40B4-BE49-F238E27FC236}">
                <a16:creationId xmlns:a16="http://schemas.microsoft.com/office/drawing/2014/main" id="{538C1986-CC8B-0825-9AAD-D9476364D0F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02567" y="3964489"/>
            <a:ext cx="158823" cy="158823"/>
          </a:xfrm>
          <a:prstGeom prst="rect">
            <a:avLst/>
          </a:prstGeom>
        </p:spPr>
      </p:pic>
      <p:cxnSp>
        <p:nvCxnSpPr>
          <p:cNvPr id="306" name="Connector: Elbow 305">
            <a:extLst>
              <a:ext uri="{FF2B5EF4-FFF2-40B4-BE49-F238E27FC236}">
                <a16:creationId xmlns:a16="http://schemas.microsoft.com/office/drawing/2014/main" id="{AECDD90F-5649-5BFB-C965-B151A7C1AC96}"/>
              </a:ext>
              <a:ext uri="{C183D7F6-B498-43B3-948B-1728B52AA6E4}">
                <adec:decorative xmlns:adec="http://schemas.microsoft.com/office/drawing/2017/decorative" val="1"/>
              </a:ext>
            </a:extLst>
          </p:cNvPr>
          <p:cNvCxnSpPr>
            <a:cxnSpLocks/>
          </p:cNvCxnSpPr>
          <p:nvPr/>
        </p:nvCxnSpPr>
        <p:spPr>
          <a:xfrm>
            <a:off x="6913892" y="5464634"/>
            <a:ext cx="998818" cy="180000"/>
          </a:xfrm>
          <a:prstGeom prst="bent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07" name="Rectangle: Rounded Corners 306">
            <a:extLst>
              <a:ext uri="{FF2B5EF4-FFF2-40B4-BE49-F238E27FC236}">
                <a16:creationId xmlns:a16="http://schemas.microsoft.com/office/drawing/2014/main" id="{7B42A4FB-DE00-BE79-1D01-D71989A10600}"/>
              </a:ext>
              <a:ext uri="{C183D7F6-B498-43B3-948B-1728B52AA6E4}">
                <adec:decorative xmlns:adec="http://schemas.microsoft.com/office/drawing/2017/decorative" val="1"/>
              </a:ext>
            </a:extLst>
          </p:cNvPr>
          <p:cNvSpPr/>
          <p:nvPr/>
        </p:nvSpPr>
        <p:spPr>
          <a:xfrm>
            <a:off x="4868582" y="1824838"/>
            <a:ext cx="2036892" cy="2535991"/>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Card</a:t>
            </a:r>
          </a:p>
        </p:txBody>
      </p:sp>
      <p:pic>
        <p:nvPicPr>
          <p:cNvPr id="308" name="Graphic 307">
            <a:extLst>
              <a:ext uri="{FF2B5EF4-FFF2-40B4-BE49-F238E27FC236}">
                <a16:creationId xmlns:a16="http://schemas.microsoft.com/office/drawing/2014/main" id="{BA33C6CF-CD54-7127-878D-D1B26BCBF20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19571" y="2667782"/>
            <a:ext cx="381176" cy="381176"/>
          </a:xfrm>
          <a:prstGeom prst="rect">
            <a:avLst/>
          </a:prstGeom>
        </p:spPr>
      </p:pic>
      <p:pic>
        <p:nvPicPr>
          <p:cNvPr id="309" name="Graphic 308">
            <a:extLst>
              <a:ext uri="{FF2B5EF4-FFF2-40B4-BE49-F238E27FC236}">
                <a16:creationId xmlns:a16="http://schemas.microsoft.com/office/drawing/2014/main" id="{549B7CD7-2EAA-B2DE-471F-B100846F088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924060" y="5178190"/>
            <a:ext cx="381176" cy="381176"/>
          </a:xfrm>
          <a:prstGeom prst="rect">
            <a:avLst/>
          </a:prstGeom>
        </p:spPr>
      </p:pic>
      <p:sp>
        <p:nvSpPr>
          <p:cNvPr id="310" name="Rectangle: Rounded Corners 309">
            <a:extLst>
              <a:ext uri="{FF2B5EF4-FFF2-40B4-BE49-F238E27FC236}">
                <a16:creationId xmlns:a16="http://schemas.microsoft.com/office/drawing/2014/main" id="{30430F0C-44A8-9ECF-C897-0ABE8149CB6F}"/>
              </a:ext>
              <a:ext uri="{C183D7F6-B498-43B3-948B-1728B52AA6E4}">
                <adec:decorative xmlns:adec="http://schemas.microsoft.com/office/drawing/2017/decorative" val="1"/>
              </a:ext>
            </a:extLst>
          </p:cNvPr>
          <p:cNvSpPr/>
          <p:nvPr/>
        </p:nvSpPr>
        <p:spPr>
          <a:xfrm>
            <a:off x="7904941" y="1916460"/>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Debit Card</a:t>
            </a:r>
          </a:p>
        </p:txBody>
      </p:sp>
      <p:sp>
        <p:nvSpPr>
          <p:cNvPr id="311" name="Rectangle: Rounded Corners 310">
            <a:extLst>
              <a:ext uri="{FF2B5EF4-FFF2-40B4-BE49-F238E27FC236}">
                <a16:creationId xmlns:a16="http://schemas.microsoft.com/office/drawing/2014/main" id="{7717EFF8-0944-70E3-8971-F0A1E0D3859C}"/>
              </a:ext>
              <a:ext uri="{C183D7F6-B498-43B3-948B-1728B52AA6E4}">
                <adec:decorative xmlns:adec="http://schemas.microsoft.com/office/drawing/2017/decorative" val="1"/>
              </a:ext>
            </a:extLst>
          </p:cNvPr>
          <p:cNvSpPr/>
          <p:nvPr/>
        </p:nvSpPr>
        <p:spPr>
          <a:xfrm>
            <a:off x="7912710" y="5436673"/>
            <a:ext cx="2127039" cy="880325"/>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 Check</a:t>
            </a:r>
          </a:p>
        </p:txBody>
      </p:sp>
      <p:sp>
        <p:nvSpPr>
          <p:cNvPr id="270" name="Rectangle: Rounded Corners 269">
            <a:extLst>
              <a:ext uri="{FF2B5EF4-FFF2-40B4-BE49-F238E27FC236}">
                <a16:creationId xmlns:a16="http://schemas.microsoft.com/office/drawing/2014/main" id="{F757BBF0-96CD-5CEB-62FC-0C1C9A978ED7}"/>
              </a:ext>
              <a:ext uri="{C183D7F6-B498-43B3-948B-1728B52AA6E4}">
                <adec:decorative xmlns:adec="http://schemas.microsoft.com/office/drawing/2017/decorative" val="1"/>
              </a:ext>
            </a:extLst>
          </p:cNvPr>
          <p:cNvSpPr/>
          <p:nvPr/>
        </p:nvSpPr>
        <p:spPr>
          <a:xfrm>
            <a:off x="4877000" y="4725092"/>
            <a:ext cx="2036892" cy="1783884"/>
          </a:xfrm>
          <a:prstGeom prst="roundRect">
            <a:avLst>
              <a:gd name="adj" fmla="val 2799"/>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108000" rIns="72000" bIns="72000" rtlCol="0" anchor="t"/>
          <a:lstStyle/>
          <a:p>
            <a:pPr marL="449263">
              <a:tabLst>
                <a:tab pos="449263" algn="l"/>
              </a:tabLst>
            </a:pPr>
            <a:r>
              <a:rPr lang="en-US" sz="1000">
                <a:solidFill>
                  <a:schemeClr val="tx1">
                    <a:lumMod val="95000"/>
                  </a:schemeClr>
                </a:solidFill>
                <a:latin typeface="Segoe UI Semibold" panose="020B0702040204020203" pitchFamily="34" charset="0"/>
                <a:cs typeface="Segoe UI Semibold" panose="020B0702040204020203" pitchFamily="34" charset="0"/>
              </a:rPr>
              <a:t>Topic: Location</a:t>
            </a:r>
          </a:p>
        </p:txBody>
      </p:sp>
    </p:spTree>
    <p:extLst>
      <p:ext uri="{BB962C8B-B14F-4D97-AF65-F5344CB8AC3E}">
        <p14:creationId xmlns:p14="http://schemas.microsoft.com/office/powerpoint/2010/main" val="24844887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Natural language understanding</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grpSp>
        <p:nvGrpSpPr>
          <p:cNvPr id="204" name="Group 203">
            <a:extLst>
              <a:ext uri="{FF2B5EF4-FFF2-40B4-BE49-F238E27FC236}">
                <a16:creationId xmlns:a16="http://schemas.microsoft.com/office/drawing/2014/main" id="{D8B9923F-37D4-CC90-81A1-60EF4987F2E7}"/>
              </a:ext>
              <a:ext uri="{C183D7F6-B498-43B3-948B-1728B52AA6E4}">
                <adec:decorative xmlns:adec="http://schemas.microsoft.com/office/drawing/2017/decorative" val="1"/>
              </a:ext>
            </a:extLst>
          </p:cNvPr>
          <p:cNvGrpSpPr/>
          <p:nvPr/>
        </p:nvGrpSpPr>
        <p:grpSpPr>
          <a:xfrm>
            <a:off x="1764108" y="1423940"/>
            <a:ext cx="2371528" cy="360000"/>
            <a:chOff x="1116977" y="1634508"/>
            <a:chExt cx="2371528" cy="360000"/>
          </a:xfrm>
        </p:grpSpPr>
        <p:pic>
          <p:nvPicPr>
            <p:cNvPr id="43" name="Graphic 42">
              <a:extLst>
                <a:ext uri="{FF2B5EF4-FFF2-40B4-BE49-F238E27FC236}">
                  <a16:creationId xmlns:a16="http://schemas.microsoft.com/office/drawing/2014/main" id="{69F3F151-555B-7110-24E7-98ED503242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6977" y="1634508"/>
              <a:ext cx="360000" cy="360000"/>
            </a:xfrm>
            <a:prstGeom prst="rect">
              <a:avLst/>
            </a:prstGeom>
          </p:spPr>
        </p:pic>
        <p:sp>
          <p:nvSpPr>
            <p:cNvPr id="196" name="TextBox 195">
              <a:extLst>
                <a:ext uri="{FF2B5EF4-FFF2-40B4-BE49-F238E27FC236}">
                  <a16:creationId xmlns:a16="http://schemas.microsoft.com/office/drawing/2014/main" id="{C0923601-07F2-CD62-34C5-BB9ACCACAD41}"/>
                </a:ext>
              </a:extLst>
            </p:cNvPr>
            <p:cNvSpPr txBox="1"/>
            <p:nvPr/>
          </p:nvSpPr>
          <p:spPr>
            <a:xfrm>
              <a:off x="1476825" y="1676008"/>
              <a:ext cx="2011680" cy="276999"/>
            </a:xfrm>
            <a:prstGeom prst="rect">
              <a:avLst/>
            </a:prstGeom>
            <a:noFill/>
          </p:spPr>
          <p:txBody>
            <a:bodyPr wrap="square" anchor="ctr">
              <a:spAutoFit/>
            </a:bodyPr>
            <a:lstStyle/>
            <a:p>
              <a:r>
                <a:rPr lang="en-US" sz="1200">
                  <a:latin typeface="+mj-lt"/>
                </a:rPr>
                <a:t>Standard NLU model</a:t>
              </a:r>
            </a:p>
          </p:txBody>
        </p:sp>
      </p:grpSp>
      <p:grpSp>
        <p:nvGrpSpPr>
          <p:cNvPr id="205" name="Group 204">
            <a:extLst>
              <a:ext uri="{FF2B5EF4-FFF2-40B4-BE49-F238E27FC236}">
                <a16:creationId xmlns:a16="http://schemas.microsoft.com/office/drawing/2014/main" id="{038AF6CD-3F54-D23A-7CE6-861B155A66AE}"/>
              </a:ext>
              <a:ext uri="{C183D7F6-B498-43B3-948B-1728B52AA6E4}">
                <adec:decorative xmlns:adec="http://schemas.microsoft.com/office/drawing/2017/decorative" val="1"/>
              </a:ext>
            </a:extLst>
          </p:cNvPr>
          <p:cNvGrpSpPr/>
          <p:nvPr/>
        </p:nvGrpSpPr>
        <p:grpSpPr>
          <a:xfrm>
            <a:off x="5145656" y="1423940"/>
            <a:ext cx="2371680" cy="360000"/>
            <a:chOff x="3661383" y="1634510"/>
            <a:chExt cx="2371680" cy="360000"/>
          </a:xfrm>
        </p:grpSpPr>
        <p:pic>
          <p:nvPicPr>
            <p:cNvPr id="45" name="Graphic 44">
              <a:extLst>
                <a:ext uri="{FF2B5EF4-FFF2-40B4-BE49-F238E27FC236}">
                  <a16:creationId xmlns:a16="http://schemas.microsoft.com/office/drawing/2014/main" id="{ED5249AB-B88F-36DB-F4F6-C58B21042A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61383" y="1634510"/>
              <a:ext cx="360000" cy="360000"/>
            </a:xfrm>
            <a:prstGeom prst="rect">
              <a:avLst/>
            </a:prstGeom>
          </p:spPr>
        </p:pic>
        <p:sp>
          <p:nvSpPr>
            <p:cNvPr id="197" name="TextBox 196">
              <a:extLst>
                <a:ext uri="{FF2B5EF4-FFF2-40B4-BE49-F238E27FC236}">
                  <a16:creationId xmlns:a16="http://schemas.microsoft.com/office/drawing/2014/main" id="{89C979F6-D552-EDC4-DF84-D95D0C840AB1}"/>
                </a:ext>
              </a:extLst>
            </p:cNvPr>
            <p:cNvSpPr txBox="1"/>
            <p:nvPr/>
          </p:nvSpPr>
          <p:spPr>
            <a:xfrm>
              <a:off x="4021383" y="1678994"/>
              <a:ext cx="2011680" cy="276999"/>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latin typeface="+mj-lt"/>
                </a:rPr>
                <a:t>Custom Azure CLU model</a:t>
              </a:r>
            </a:p>
          </p:txBody>
        </p:sp>
      </p:grpSp>
      <p:grpSp>
        <p:nvGrpSpPr>
          <p:cNvPr id="206" name="Group 205">
            <a:extLst>
              <a:ext uri="{FF2B5EF4-FFF2-40B4-BE49-F238E27FC236}">
                <a16:creationId xmlns:a16="http://schemas.microsoft.com/office/drawing/2014/main" id="{A15339CC-35C9-A392-ADE7-9207B43882DD}"/>
              </a:ext>
              <a:ext uri="{C183D7F6-B498-43B3-948B-1728B52AA6E4}">
                <adec:decorative xmlns:adec="http://schemas.microsoft.com/office/drawing/2017/decorative" val="1"/>
              </a:ext>
            </a:extLst>
          </p:cNvPr>
          <p:cNvGrpSpPr/>
          <p:nvPr/>
        </p:nvGrpSpPr>
        <p:grpSpPr>
          <a:xfrm>
            <a:off x="8527283" y="1423940"/>
            <a:ext cx="2750317" cy="360000"/>
            <a:chOff x="6471563" y="1634508"/>
            <a:chExt cx="2750317" cy="360000"/>
          </a:xfrm>
        </p:grpSpPr>
        <p:pic>
          <p:nvPicPr>
            <p:cNvPr id="44" name="Graphic 43">
              <a:extLst>
                <a:ext uri="{FF2B5EF4-FFF2-40B4-BE49-F238E27FC236}">
                  <a16:creationId xmlns:a16="http://schemas.microsoft.com/office/drawing/2014/main" id="{EC9B4212-1013-84EB-EC35-B2A08E6855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471563" y="1634508"/>
              <a:ext cx="360000" cy="360000"/>
            </a:xfrm>
            <a:prstGeom prst="rect">
              <a:avLst/>
            </a:prstGeom>
          </p:spPr>
        </p:pic>
        <p:sp>
          <p:nvSpPr>
            <p:cNvPr id="198" name="TextBox 197">
              <a:extLst>
                <a:ext uri="{FF2B5EF4-FFF2-40B4-BE49-F238E27FC236}">
                  <a16:creationId xmlns:a16="http://schemas.microsoft.com/office/drawing/2014/main" id="{6C04741E-3A88-D015-F0A8-3CFA33CED55B}"/>
                </a:ext>
              </a:extLst>
            </p:cNvPr>
            <p:cNvSpPr txBox="1"/>
            <p:nvPr/>
          </p:nvSpPr>
          <p:spPr>
            <a:xfrm>
              <a:off x="6783126" y="1678992"/>
              <a:ext cx="2438754" cy="276999"/>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latin typeface="+mj-lt"/>
                </a:rPr>
                <a:t>Generative AI orchestration</a:t>
              </a:r>
            </a:p>
          </p:txBody>
        </p:sp>
      </p:gr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lgn="l">
              <a:spcAft>
                <a:spcPts val="400"/>
              </a:spcAft>
              <a:buClr>
                <a:srgbClr val="4BC17A"/>
              </a:buClr>
              <a:buFont typeface="Wingdings" panose="05000000000000000000" pitchFamily="2" charset="2"/>
              <a:buChar char="ü"/>
            </a:pPr>
            <a:r>
              <a:rPr lang="en-US" sz="1100">
                <a:solidFill>
                  <a:schemeClr val="tx1">
                    <a:lumMod val="85000"/>
                  </a:schemeClr>
                </a:solidFill>
              </a:rPr>
              <a:t>Default, out-of-the-box, model that comes pre-trained, with many predefined entity types.</a:t>
            </a:r>
          </a:p>
          <a:p>
            <a:pPr marL="266700" indent="-180975">
              <a:spcAft>
                <a:spcPts val="400"/>
              </a:spcAft>
              <a:buClr>
                <a:srgbClr val="4BC17A"/>
              </a:buClr>
              <a:buFont typeface="Wingdings" panose="05000000000000000000" pitchFamily="2" charset="2"/>
              <a:buChar char="ü"/>
            </a:pPr>
            <a:r>
              <a:rPr lang="en-US" sz="1100">
                <a:solidFill>
                  <a:schemeClr val="tx1">
                    <a:lumMod val="85000"/>
                  </a:schemeClr>
                </a:solidFill>
              </a:rPr>
              <a:t>Configuration is done by adding trigger phrases and custom entities (either closed lists with values and synonyms, or regular expressions).</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Supports additional languages, with native models.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to further customize the intent triggering model for better intent recognition or to address specific industry requirements.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Allows for complex entity extraction (e.g., of the same type).</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Entity extraction can also leverage Copilot Studio standard NLU.</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Uses a GPT large language model.</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Can handle multiple intents and chain topics and/or plugins.</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Automatically generate questions for missing inputs and answers complex entities  and questions from the conversation context.</a:t>
            </a:r>
          </a:p>
          <a:p>
            <a:pPr>
              <a:spcAft>
                <a:spcPts val="400"/>
              </a:spcAft>
              <a:buClr>
                <a:srgbClr val="4BC17A"/>
              </a:buClr>
              <a:buFont typeface="Wingdings" panose="05000000000000000000" pitchFamily="2" charset="2"/>
              <a:buChar char="ü"/>
            </a:pPr>
            <a:r>
              <a:rPr lang="en-US" sz="1100">
                <a:solidFill>
                  <a:schemeClr val="tx1">
                    <a:lumMod val="85000"/>
                  </a:schemeClr>
                </a:solidFill>
                <a:latin typeface="+mn-lt"/>
              </a:rPr>
              <a:t>Configuration is done by simply describing topics, plugin actions, and inputs/outputs.</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Cannot be extended.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Slot-filling multiple entities of the same type in the same query requires disambiguation for each (e.g., from and to cities)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Single intent recognition per query.</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Configuration is done in Azure and involves additional costs.</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Has its own service limits that need to be evaluated.</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Azure CLU intents and Copilot Studio topics must be carefully kept in sync.</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As it’s a generative AI feature, the licensing burn rate of messages is higher than in regular topic triggering.</a:t>
            </a:r>
          </a:p>
          <a:p>
            <a:pPr>
              <a:spcAft>
                <a:spcPts val="400"/>
              </a:spcAft>
              <a:buClr>
                <a:srgbClr val="F4364C"/>
              </a:buClr>
              <a:buFont typeface="Wingdings" panose="05000000000000000000" pitchFamily="2" charset="2"/>
              <a:buChar char="ü"/>
            </a:pPr>
            <a:r>
              <a:rPr lang="en-US" sz="1100">
                <a:solidFill>
                  <a:schemeClr val="tx1">
                    <a:lumMod val="85000"/>
                  </a:schemeClr>
                </a:solidFill>
                <a:latin typeface="+mn-lt"/>
              </a:rPr>
              <a:t>Preview capability.</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spTree>
    <p:extLst>
      <p:ext uri="{BB962C8B-B14F-4D97-AF65-F5344CB8AC3E}">
        <p14:creationId xmlns:p14="http://schemas.microsoft.com/office/powerpoint/2010/main" val="2734319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DCD338CD-7C48-74E3-BE2F-8BB449E0C40A}"/>
              </a:ext>
              <a:ext uri="{C183D7F6-B498-43B3-948B-1728B52AA6E4}">
                <adec:decorative xmlns:adec="http://schemas.microsoft.com/office/drawing/2017/decorative" val="1"/>
              </a:ext>
            </a:extLst>
          </p:cNvPr>
          <p:cNvSpPr/>
          <p:nvPr/>
        </p:nvSpPr>
        <p:spPr bwMode="auto">
          <a:xfrm>
            <a:off x="472440" y="1597794"/>
            <a:ext cx="11247120" cy="4907550"/>
          </a:xfrm>
          <a:prstGeom prst="roundRect">
            <a:avLst>
              <a:gd name="adj" fmla="val 3086"/>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32472" fontAlgn="base">
              <a:lnSpc>
                <a:spcPct val="90000"/>
              </a:lnSpc>
              <a:spcBef>
                <a:spcPct val="0"/>
              </a:spcBef>
              <a:spcAft>
                <a:spcPts val="600"/>
              </a:spcAft>
            </a:pPr>
            <a:endParaRPr lang="en-US" sz="2000">
              <a:solidFill>
                <a:schemeClr val="tx2"/>
              </a:solidFill>
              <a:latin typeface="+mj-lt"/>
              <a:ea typeface="Segoe UI" pitchFamily="34" charset="0"/>
              <a:cs typeface="Segoe UI" pitchFamily="34" charset="0"/>
            </a:endParaRPr>
          </a:p>
        </p:txBody>
      </p:sp>
      <p:sp>
        <p:nvSpPr>
          <p:cNvPr id="4" name="Title 3">
            <a:extLst>
              <a:ext uri="{FF2B5EF4-FFF2-40B4-BE49-F238E27FC236}">
                <a16:creationId xmlns:a16="http://schemas.microsoft.com/office/drawing/2014/main" id="{F955BEB9-F710-4221-83DA-31764780CA39}"/>
              </a:ext>
            </a:extLst>
          </p:cNvPr>
          <p:cNvSpPr>
            <a:spLocks noGrp="1"/>
          </p:cNvSpPr>
          <p:nvPr>
            <p:ph type="title"/>
          </p:nvPr>
        </p:nvSpPr>
        <p:spPr>
          <a:xfrm>
            <a:off x="588263" y="457200"/>
            <a:ext cx="11018520" cy="553998"/>
          </a:xfrm>
        </p:spPr>
        <p:txBody>
          <a:bodyPr/>
          <a:lstStyle/>
          <a:p>
            <a:r>
              <a:rPr lang="en-US"/>
              <a:t>Handling unrecognized intents</a:t>
            </a:r>
          </a:p>
        </p:txBody>
      </p:sp>
      <p:sp>
        <p:nvSpPr>
          <p:cNvPr id="5" name="Title 13">
            <a:extLst>
              <a:ext uri="{FF2B5EF4-FFF2-40B4-BE49-F238E27FC236}">
                <a16:creationId xmlns:a16="http://schemas.microsoft.com/office/drawing/2014/main" id="{D9F52203-68CF-52EF-073B-925227B360ED}"/>
              </a:ext>
            </a:extLst>
          </p:cNvPr>
          <p:cNvSpPr txBox="1">
            <a:spLocks/>
          </p:cNvSpPr>
          <p:nvPr/>
        </p:nvSpPr>
        <p:spPr>
          <a:xfrm>
            <a:off x="588263" y="1067475"/>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65"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chemeClr val="bg2"/>
                </a:solidFill>
                <a:effectLst/>
                <a:uLnTx/>
                <a:uFillTx/>
                <a:latin typeface="Segoe UI Semibold"/>
                <a:ea typeface="+mn-ea"/>
                <a:cs typeface="Segoe UI" pitchFamily="34" charset="0"/>
              </a:rPr>
              <a:t>Answering for unplanned user queries</a:t>
            </a:r>
          </a:p>
        </p:txBody>
      </p:sp>
      <p:sp>
        <p:nvSpPr>
          <p:cNvPr id="7" name="Text Placeholder 4">
            <a:extLst>
              <a:ext uri="{FF2B5EF4-FFF2-40B4-BE49-F238E27FC236}">
                <a16:creationId xmlns:a16="http://schemas.microsoft.com/office/drawing/2014/main" id="{CDFA3B16-0CF6-4342-00CD-A2121780A14D}"/>
              </a:ext>
            </a:extLst>
          </p:cNvPr>
          <p:cNvSpPr>
            <a:spLocks noGrp="1"/>
          </p:cNvSpPr>
          <p:nvPr>
            <p:ph type="body" sz="quarter" idx="4294967295"/>
          </p:nvPr>
        </p:nvSpPr>
        <p:spPr>
          <a:xfrm>
            <a:off x="715459" y="2120141"/>
            <a:ext cx="5008782" cy="1107996"/>
          </a:xfrm>
        </p:spPr>
        <p:txBody>
          <a:bodyPr/>
          <a:lstStyle/>
          <a:p>
            <a:pPr marL="0" indent="0" defTabSz="914367">
              <a:spcBef>
                <a:spcPts val="0"/>
              </a:spcBef>
              <a:spcAft>
                <a:spcPts val="1200"/>
              </a:spcAft>
              <a:buSzTx/>
              <a:buNone/>
              <a:defRPr/>
            </a:pPr>
            <a:r>
              <a:rPr kumimoji="0" lang="en-US" sz="1800" b="0" i="0" u="none" strike="noStrike" kern="1200" cap="none" spc="0" normalizeH="0" baseline="0" noProof="0" dirty="0">
                <a:ln>
                  <a:noFill/>
                </a:ln>
                <a:effectLst/>
                <a:uLnTx/>
                <a:uFillTx/>
              </a:rPr>
              <a:t>The </a:t>
            </a:r>
            <a:r>
              <a:rPr kumimoji="0" lang="en-US" sz="1800" b="0" i="0" u="none" strike="noStrike" kern="1200" cap="none" spc="0" normalizeH="0" baseline="0" noProof="0" dirty="0">
                <a:ln>
                  <a:noFill/>
                </a:ln>
                <a:solidFill>
                  <a:schemeClr val="bg2"/>
                </a:solidFill>
                <a:effectLst/>
                <a:uLnTx/>
                <a:uFillTx/>
                <a:latin typeface="+mj-lt"/>
              </a:rPr>
              <a:t>fallback</a:t>
            </a:r>
            <a:r>
              <a:rPr kumimoji="0" lang="en-US" sz="1800" b="0" i="0" u="none" strike="noStrike" kern="1200" cap="none" spc="0" normalizeH="0" baseline="0" noProof="0" dirty="0">
                <a:ln>
                  <a:noFill/>
                </a:ln>
                <a:effectLst/>
                <a:uLnTx/>
                <a:uFillTx/>
              </a:rPr>
              <a:t> topic gets triggered </a:t>
            </a:r>
            <a:r>
              <a:rPr lang="en-US" sz="1800" dirty="0"/>
              <a:t>w</a:t>
            </a:r>
            <a:r>
              <a:rPr kumimoji="0" lang="en-US" sz="1800" b="0" i="0" u="none" strike="noStrike" kern="1200" cap="none" spc="0" normalizeH="0" baseline="0" noProof="0" dirty="0">
                <a:ln>
                  <a:noFill/>
                </a:ln>
                <a:effectLst/>
                <a:uLnTx/>
                <a:uFillTx/>
              </a:rPr>
              <a:t>hen Copilot Studio doesn't understand a user utterance and doesn’t have sufficient confidence to trigger any of the existing topics.</a:t>
            </a:r>
          </a:p>
        </p:txBody>
      </p:sp>
      <p:sp>
        <p:nvSpPr>
          <p:cNvPr id="9" name="Text Placeholder 4">
            <a:extLst>
              <a:ext uri="{FF2B5EF4-FFF2-40B4-BE49-F238E27FC236}">
                <a16:creationId xmlns:a16="http://schemas.microsoft.com/office/drawing/2014/main" id="{B75D6CF8-70D8-54CA-87B3-7D2D6CA52920}"/>
              </a:ext>
            </a:extLst>
          </p:cNvPr>
          <p:cNvSpPr txBox="1">
            <a:spLocks/>
          </p:cNvSpPr>
          <p:nvPr/>
        </p:nvSpPr>
        <p:spPr>
          <a:xfrm>
            <a:off x="715459" y="3809839"/>
            <a:ext cx="5220884" cy="249299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dirty="0"/>
              <a:t>There are many ways to handle unrecognized intents: using the </a:t>
            </a:r>
            <a:r>
              <a:rPr lang="en-US" sz="1800" dirty="0">
                <a:solidFill>
                  <a:schemeClr val="bg2"/>
                </a:solidFill>
                <a:latin typeface="+mj-lt"/>
              </a:rPr>
              <a:t>AI’s own general knowledge</a:t>
            </a:r>
            <a:r>
              <a:rPr lang="en-US" sz="1800" dirty="0"/>
              <a:t>, or </a:t>
            </a:r>
            <a:r>
              <a:rPr lang="en-US" sz="1800" dirty="0">
                <a:solidFill>
                  <a:schemeClr val="bg2"/>
                </a:solidFill>
                <a:latin typeface="+mj-lt"/>
              </a:rPr>
              <a:t>knowledge sources </a:t>
            </a:r>
            <a:r>
              <a:rPr lang="en-US" sz="1800" dirty="0"/>
              <a:t>to ground the answer in your own data sources and/or using the Fallback topic to </a:t>
            </a:r>
            <a:r>
              <a:rPr lang="en-US" sz="1800" dirty="0">
                <a:solidFill>
                  <a:schemeClr val="bg2"/>
                </a:solidFill>
                <a:latin typeface="+mj-lt"/>
              </a:rPr>
              <a:t>integrate with any other systems</a:t>
            </a:r>
            <a:r>
              <a:rPr lang="en-US" sz="1800" dirty="0"/>
              <a:t>. </a:t>
            </a:r>
            <a:br>
              <a:rPr lang="en-US" sz="1800" dirty="0"/>
            </a:br>
            <a:r>
              <a:rPr lang="en-US" sz="1800" dirty="0"/>
              <a:t>For example, question answering in Azure AI for Language allows you to offload large volumes of question-and-answer pairs. It also has a chitchat model to handle random questions to the copilot.</a:t>
            </a:r>
          </a:p>
        </p:txBody>
      </p:sp>
      <p:sp>
        <p:nvSpPr>
          <p:cNvPr id="8" name="Text Placeholder 4">
            <a:extLst>
              <a:ext uri="{FF2B5EF4-FFF2-40B4-BE49-F238E27FC236}">
                <a16:creationId xmlns:a16="http://schemas.microsoft.com/office/drawing/2014/main" id="{5D2FF89B-82DF-91D2-961E-9226116CCECF}"/>
              </a:ext>
            </a:extLst>
          </p:cNvPr>
          <p:cNvSpPr txBox="1">
            <a:spLocks/>
          </p:cNvSpPr>
          <p:nvPr/>
        </p:nvSpPr>
        <p:spPr>
          <a:xfrm>
            <a:off x="6255659" y="2120141"/>
            <a:ext cx="5123080"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dirty="0"/>
              <a:t>If </a:t>
            </a:r>
            <a:r>
              <a:rPr lang="en-US" sz="1800" dirty="0">
                <a:solidFill>
                  <a:schemeClr val="bg2"/>
                </a:solidFill>
                <a:latin typeface="+mj-lt"/>
              </a:rPr>
              <a:t>knowledge sources </a:t>
            </a:r>
            <a:r>
              <a:rPr lang="en-US" sz="1800" dirty="0"/>
              <a:t>are enabled on the copilot, the </a:t>
            </a:r>
            <a:r>
              <a:rPr lang="en-US" sz="1800" dirty="0">
                <a:solidFill>
                  <a:schemeClr val="bg2"/>
                </a:solidFill>
                <a:latin typeface="+mj-lt"/>
              </a:rPr>
              <a:t>conversational boosting </a:t>
            </a:r>
            <a:r>
              <a:rPr lang="en-US" sz="1800" dirty="0"/>
              <a:t>topic also triggers on the unknown intent event and triggers before the Fallback one.</a:t>
            </a:r>
          </a:p>
        </p:txBody>
      </p:sp>
      <p:sp>
        <p:nvSpPr>
          <p:cNvPr id="10" name="Text Placeholder 4">
            <a:extLst>
              <a:ext uri="{FF2B5EF4-FFF2-40B4-BE49-F238E27FC236}">
                <a16:creationId xmlns:a16="http://schemas.microsoft.com/office/drawing/2014/main" id="{D35CD227-3F77-DE26-5847-942C90364641}"/>
              </a:ext>
            </a:extLst>
          </p:cNvPr>
          <p:cNvSpPr txBox="1">
            <a:spLocks/>
          </p:cNvSpPr>
          <p:nvPr/>
        </p:nvSpPr>
        <p:spPr>
          <a:xfrm>
            <a:off x="6286575" y="3809839"/>
            <a:ext cx="5123080" cy="16619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spcAft>
                <a:spcPts val="1200"/>
              </a:spcAft>
              <a:buSzTx/>
              <a:buNone/>
              <a:defRPr/>
            </a:pPr>
            <a:r>
              <a:rPr lang="en-US" sz="1800"/>
              <a:t>While it’s important to leverage the Conversational Boosting and Fallback capabilities, it’s also important to make sure that the </a:t>
            </a:r>
            <a:r>
              <a:rPr lang="en-US" sz="1800">
                <a:solidFill>
                  <a:schemeClr val="bg2"/>
                </a:solidFill>
                <a:latin typeface="+mj-lt"/>
              </a:rPr>
              <a:t>core scenarios and topics </a:t>
            </a:r>
            <a:r>
              <a:rPr lang="en-US" sz="1800"/>
              <a:t>of your copilots are property handled through custom topics and their outcomes defined (resolved, etc.).</a:t>
            </a:r>
          </a:p>
        </p:txBody>
      </p:sp>
      <p:grpSp>
        <p:nvGrpSpPr>
          <p:cNvPr id="16" name="Group 15">
            <a:extLst>
              <a:ext uri="{FF2B5EF4-FFF2-40B4-BE49-F238E27FC236}">
                <a16:creationId xmlns:a16="http://schemas.microsoft.com/office/drawing/2014/main" id="{328B5DF3-5DAD-0A84-9419-2BEFA65401D7}"/>
              </a:ext>
              <a:ext uri="{C183D7F6-B498-43B3-948B-1728B52AA6E4}">
                <adec:decorative xmlns:adec="http://schemas.microsoft.com/office/drawing/2017/decorative" val="1"/>
              </a:ext>
            </a:extLst>
          </p:cNvPr>
          <p:cNvGrpSpPr/>
          <p:nvPr/>
        </p:nvGrpSpPr>
        <p:grpSpPr>
          <a:xfrm>
            <a:off x="715459" y="1731746"/>
            <a:ext cx="5008782" cy="371759"/>
            <a:chOff x="715459" y="1655546"/>
            <a:chExt cx="5008782" cy="371759"/>
          </a:xfrm>
        </p:grpSpPr>
        <p:cxnSp>
          <p:nvCxnSpPr>
            <p:cNvPr id="14" name="Straight Connector 13">
              <a:extLst>
                <a:ext uri="{FF2B5EF4-FFF2-40B4-BE49-F238E27FC236}">
                  <a16:creationId xmlns:a16="http://schemas.microsoft.com/office/drawing/2014/main" id="{5DF69644-0589-9593-CDC1-3DA33EE57392}"/>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FE04AA7-444B-0C7E-B216-B7619075A3B8}"/>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1</a:t>
              </a:r>
            </a:p>
          </p:txBody>
        </p:sp>
      </p:grpSp>
      <p:grpSp>
        <p:nvGrpSpPr>
          <p:cNvPr id="17" name="Group 16">
            <a:extLst>
              <a:ext uri="{FF2B5EF4-FFF2-40B4-BE49-F238E27FC236}">
                <a16:creationId xmlns:a16="http://schemas.microsoft.com/office/drawing/2014/main" id="{230DCBE1-1E89-1BD5-4EDD-26AA69C2C351}"/>
              </a:ext>
              <a:ext uri="{C183D7F6-B498-43B3-948B-1728B52AA6E4}">
                <adec:decorative xmlns:adec="http://schemas.microsoft.com/office/drawing/2017/decorative" val="1"/>
              </a:ext>
            </a:extLst>
          </p:cNvPr>
          <p:cNvGrpSpPr/>
          <p:nvPr/>
        </p:nvGrpSpPr>
        <p:grpSpPr>
          <a:xfrm>
            <a:off x="715459" y="3446246"/>
            <a:ext cx="5008782" cy="371759"/>
            <a:chOff x="715459" y="1655546"/>
            <a:chExt cx="5008782" cy="371759"/>
          </a:xfrm>
        </p:grpSpPr>
        <p:cxnSp>
          <p:nvCxnSpPr>
            <p:cNvPr id="18" name="Straight Connector 17">
              <a:extLst>
                <a:ext uri="{FF2B5EF4-FFF2-40B4-BE49-F238E27FC236}">
                  <a16:creationId xmlns:a16="http://schemas.microsoft.com/office/drawing/2014/main" id="{15DAA824-137D-7EE0-7E8A-F7F3DB7BF2E9}"/>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01E82076-2E03-DA25-FDB9-027D1B8663D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2</a:t>
              </a:r>
            </a:p>
          </p:txBody>
        </p:sp>
      </p:grpSp>
      <p:grpSp>
        <p:nvGrpSpPr>
          <p:cNvPr id="20" name="Group 19">
            <a:extLst>
              <a:ext uri="{FF2B5EF4-FFF2-40B4-BE49-F238E27FC236}">
                <a16:creationId xmlns:a16="http://schemas.microsoft.com/office/drawing/2014/main" id="{70DECEB0-52E3-67C6-604E-45B5A5041A8C}"/>
              </a:ext>
              <a:ext uri="{C183D7F6-B498-43B3-948B-1728B52AA6E4}">
                <adec:decorative xmlns:adec="http://schemas.microsoft.com/office/drawing/2017/decorative" val="1"/>
              </a:ext>
            </a:extLst>
          </p:cNvPr>
          <p:cNvGrpSpPr/>
          <p:nvPr/>
        </p:nvGrpSpPr>
        <p:grpSpPr>
          <a:xfrm>
            <a:off x="6278059" y="1731746"/>
            <a:ext cx="5008782" cy="371759"/>
            <a:chOff x="715459" y="1655546"/>
            <a:chExt cx="5008782" cy="371759"/>
          </a:xfrm>
        </p:grpSpPr>
        <p:cxnSp>
          <p:nvCxnSpPr>
            <p:cNvPr id="21" name="Straight Connector 20">
              <a:extLst>
                <a:ext uri="{FF2B5EF4-FFF2-40B4-BE49-F238E27FC236}">
                  <a16:creationId xmlns:a16="http://schemas.microsoft.com/office/drawing/2014/main" id="{5FDF5F68-6443-81DA-3FF3-C88C16AA60F6}"/>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Oval 21">
              <a:extLst>
                <a:ext uri="{FF2B5EF4-FFF2-40B4-BE49-F238E27FC236}">
                  <a16:creationId xmlns:a16="http://schemas.microsoft.com/office/drawing/2014/main" id="{D83A3A8E-71FE-DFD2-65F8-62FA94CCC8A7}"/>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3</a:t>
              </a:r>
            </a:p>
          </p:txBody>
        </p:sp>
      </p:grpSp>
      <p:grpSp>
        <p:nvGrpSpPr>
          <p:cNvPr id="23" name="Group 22">
            <a:extLst>
              <a:ext uri="{FF2B5EF4-FFF2-40B4-BE49-F238E27FC236}">
                <a16:creationId xmlns:a16="http://schemas.microsoft.com/office/drawing/2014/main" id="{55563150-A068-9595-765B-D94B01D9686A}"/>
              </a:ext>
              <a:ext uri="{C183D7F6-B498-43B3-948B-1728B52AA6E4}">
                <adec:decorative xmlns:adec="http://schemas.microsoft.com/office/drawing/2017/decorative" val="1"/>
              </a:ext>
            </a:extLst>
          </p:cNvPr>
          <p:cNvGrpSpPr/>
          <p:nvPr/>
        </p:nvGrpSpPr>
        <p:grpSpPr>
          <a:xfrm>
            <a:off x="6278059" y="3446246"/>
            <a:ext cx="5008782" cy="371759"/>
            <a:chOff x="715459" y="1655546"/>
            <a:chExt cx="5008782" cy="371759"/>
          </a:xfrm>
        </p:grpSpPr>
        <p:cxnSp>
          <p:nvCxnSpPr>
            <p:cNvPr id="24" name="Straight Connector 23">
              <a:extLst>
                <a:ext uri="{FF2B5EF4-FFF2-40B4-BE49-F238E27FC236}">
                  <a16:creationId xmlns:a16="http://schemas.microsoft.com/office/drawing/2014/main" id="{118E66E8-2A39-99D8-82D4-6D3787B2A6BB}"/>
                </a:ext>
              </a:extLst>
            </p:cNvPr>
            <p:cNvCxnSpPr>
              <a:cxnSpLocks/>
            </p:cNvCxnSpPr>
            <p:nvPr/>
          </p:nvCxnSpPr>
          <p:spPr>
            <a:xfrm>
              <a:off x="715459" y="1841425"/>
              <a:ext cx="5008782"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78FDDA0-DFA1-0899-AE31-0446DA4E51C3}"/>
                </a:ext>
              </a:extLst>
            </p:cNvPr>
            <p:cNvSpPr/>
            <p:nvPr/>
          </p:nvSpPr>
          <p:spPr bwMode="auto">
            <a:xfrm>
              <a:off x="3033971" y="1655546"/>
              <a:ext cx="371759" cy="371759"/>
            </a:xfrm>
            <a:prstGeom prst="ellipse">
              <a:avLst/>
            </a:prstGeom>
            <a:solidFill>
              <a:schemeClr val="bg2"/>
            </a:solidFill>
            <a:ln w="2540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4</a:t>
              </a:r>
            </a:p>
          </p:txBody>
        </p:sp>
      </p:grpSp>
    </p:spTree>
    <p:extLst>
      <p:ext uri="{BB962C8B-B14F-4D97-AF65-F5344CB8AC3E}">
        <p14:creationId xmlns:p14="http://schemas.microsoft.com/office/powerpoint/2010/main" val="1448101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a:t>Lab 03: </a:t>
            </a:r>
            <a:r>
              <a:rPr lang="en-US">
                <a:solidFill>
                  <a:schemeClr val="tx1">
                    <a:lumMod val="75000"/>
                    <a:lumOff val="25000"/>
                  </a:schemeClr>
                </a:solidFill>
              </a:rPr>
              <a:t>Build and call Power Automate </a:t>
            </a:r>
            <a:br>
              <a:rPr lang="en-US">
                <a:solidFill>
                  <a:schemeClr val="tx1">
                    <a:lumMod val="75000"/>
                    <a:lumOff val="25000"/>
                  </a:schemeClr>
                </a:solidFill>
              </a:rPr>
            </a:br>
            <a:r>
              <a:rPr lang="en-US">
                <a:solidFill>
                  <a:schemeClr val="tx1">
                    <a:lumMod val="75000"/>
                    <a:lumOff val="25000"/>
                  </a:schemeClr>
                </a:solidFill>
              </a:rPr>
              <a:t>cloud flows from your copilot</a:t>
            </a:r>
          </a:p>
        </p:txBody>
      </p:sp>
    </p:spTree>
    <p:extLst>
      <p:ext uri="{BB962C8B-B14F-4D97-AF65-F5344CB8AC3E}">
        <p14:creationId xmlns:p14="http://schemas.microsoft.com/office/powerpoint/2010/main" val="3727028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3</a:t>
            </a:r>
            <a:endParaRPr lang="en-US"/>
          </a:p>
        </p:txBody>
      </p:sp>
      <p:pic>
        <p:nvPicPr>
          <p:cNvPr id="4" name="Picture 3" descr="A screenshot of a chatbot&#10;&#10;Description automatically generated">
            <a:extLst>
              <a:ext uri="{FF2B5EF4-FFF2-40B4-BE49-F238E27FC236}">
                <a16:creationId xmlns:a16="http://schemas.microsoft.com/office/drawing/2014/main" id="{7F10B30B-CD41-5751-7865-37A65C93BE1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560995" y="303035"/>
            <a:ext cx="3213130" cy="625192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1979621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130A5C5E-3886-771A-089C-22F016FFE1B6}"/>
              </a:ext>
              <a:ext uri="{C183D7F6-B498-43B3-948B-1728B52AA6E4}">
                <adec:decorative xmlns:adec="http://schemas.microsoft.com/office/drawing/2017/decorative" val="1"/>
              </a:ext>
            </a:extLst>
          </p:cNvPr>
          <p:cNvSpPr/>
          <p:nvPr/>
        </p:nvSpPr>
        <p:spPr>
          <a:xfrm>
            <a:off x="1350083"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3" name="Rectangle: Rounded Corners 32">
            <a:extLst>
              <a:ext uri="{FF2B5EF4-FFF2-40B4-BE49-F238E27FC236}">
                <a16:creationId xmlns:a16="http://schemas.microsoft.com/office/drawing/2014/main" id="{4A9A2F22-3E1F-8255-B492-FA6723102071}"/>
              </a:ext>
              <a:ext uri="{C183D7F6-B498-43B3-948B-1728B52AA6E4}">
                <adec:decorative xmlns:adec="http://schemas.microsoft.com/office/drawing/2017/decorative" val="1"/>
              </a:ext>
            </a:extLst>
          </p:cNvPr>
          <p:cNvSpPr/>
          <p:nvPr/>
        </p:nvSpPr>
        <p:spPr>
          <a:xfrm>
            <a:off x="8113334"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4" name="Rectangle: Rounded Corners 33">
            <a:extLst>
              <a:ext uri="{FF2B5EF4-FFF2-40B4-BE49-F238E27FC236}">
                <a16:creationId xmlns:a16="http://schemas.microsoft.com/office/drawing/2014/main" id="{5C96F514-CAE7-525B-DC39-EA95B8067D15}"/>
              </a:ext>
              <a:ext uri="{C183D7F6-B498-43B3-948B-1728B52AA6E4}">
                <adec:decorative xmlns:adec="http://schemas.microsoft.com/office/drawing/2017/decorative" val="1"/>
              </a:ext>
            </a:extLst>
          </p:cNvPr>
          <p:cNvSpPr/>
          <p:nvPr/>
        </p:nvSpPr>
        <p:spPr>
          <a:xfrm>
            <a:off x="4731707" y="1299411"/>
            <a:ext cx="3199579" cy="5101389"/>
          </a:xfrm>
          <a:prstGeom prst="roundRect">
            <a:avLst>
              <a:gd name="adj" fmla="val 679"/>
            </a:avLst>
          </a:prstGeom>
          <a:solidFill>
            <a:srgbClr val="17AAD2">
              <a:alpha val="5098"/>
            </a:srgb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809625"/>
            <a:endParaRPr lang="en-US" sz="1400">
              <a:latin typeface="Aptos SemiBold" panose="020B0004020202020204" pitchFamily="34" charset="0"/>
            </a:endParaRPr>
          </a:p>
        </p:txBody>
      </p:sp>
      <p:sp>
        <p:nvSpPr>
          <p:cNvPr id="3" name="Title 2">
            <a:extLst>
              <a:ext uri="{FF2B5EF4-FFF2-40B4-BE49-F238E27FC236}">
                <a16:creationId xmlns:a16="http://schemas.microsoft.com/office/drawing/2014/main" id="{ECA7CFBD-19A1-83F7-93F8-B6914A16B12B}"/>
              </a:ext>
            </a:extLst>
          </p:cNvPr>
          <p:cNvSpPr>
            <a:spLocks noGrp="1"/>
          </p:cNvSpPr>
          <p:nvPr>
            <p:ph type="title"/>
          </p:nvPr>
        </p:nvSpPr>
        <p:spPr/>
        <p:txBody>
          <a:bodyPr/>
          <a:lstStyle/>
          <a:p>
            <a:r>
              <a:rPr lang="en-US"/>
              <a:t>Integration patterns considerations</a:t>
            </a:r>
          </a:p>
        </p:txBody>
      </p:sp>
      <p:sp>
        <p:nvSpPr>
          <p:cNvPr id="35" name="Rectangle: Rounded Corners 34">
            <a:extLst>
              <a:ext uri="{FF2B5EF4-FFF2-40B4-BE49-F238E27FC236}">
                <a16:creationId xmlns:a16="http://schemas.microsoft.com/office/drawing/2014/main" id="{EC7DA54E-F622-CC21-D568-10FF024020B5}"/>
              </a:ext>
              <a:ext uri="{C183D7F6-B498-43B3-948B-1728B52AA6E4}">
                <adec:decorative xmlns:adec="http://schemas.microsoft.com/office/drawing/2017/decorative" val="1"/>
              </a:ext>
            </a:extLst>
          </p:cNvPr>
          <p:cNvSpPr/>
          <p:nvPr/>
        </p:nvSpPr>
        <p:spPr>
          <a:xfrm>
            <a:off x="586740" y="1908469"/>
            <a:ext cx="11018520" cy="2050902"/>
          </a:xfrm>
          <a:prstGeom prst="roundRect">
            <a:avLst>
              <a:gd name="adj" fmla="val 679"/>
            </a:avLst>
          </a:prstGeom>
          <a:solidFill>
            <a:srgbClr val="9BF00B">
              <a:alpha val="5098"/>
            </a:srgbClr>
          </a:solidFill>
          <a:ln>
            <a:solidFill>
              <a:srgbClr val="4BC17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sp>
        <p:nvSpPr>
          <p:cNvPr id="46" name="Rectangle: Rounded Corners 45">
            <a:extLst>
              <a:ext uri="{FF2B5EF4-FFF2-40B4-BE49-F238E27FC236}">
                <a16:creationId xmlns:a16="http://schemas.microsoft.com/office/drawing/2014/main" id="{876CF3DA-218D-DD92-BA9D-32D5CC25C5F0}"/>
              </a:ext>
              <a:ext uri="{C183D7F6-B498-43B3-948B-1728B52AA6E4}">
                <adec:decorative xmlns:adec="http://schemas.microsoft.com/office/drawing/2017/decorative" val="1"/>
              </a:ext>
            </a:extLst>
          </p:cNvPr>
          <p:cNvSpPr/>
          <p:nvPr/>
        </p:nvSpPr>
        <p:spPr>
          <a:xfrm>
            <a:off x="586740" y="4102044"/>
            <a:ext cx="11018520" cy="2050902"/>
          </a:xfrm>
          <a:prstGeom prst="roundRect">
            <a:avLst>
              <a:gd name="adj" fmla="val 679"/>
            </a:avLst>
          </a:prstGeom>
          <a:solidFill>
            <a:srgbClr val="D83B01">
              <a:alpha val="5098"/>
            </a:srgbClr>
          </a:solidFill>
          <a:ln>
            <a:solidFill>
              <a:srgbClr val="F4364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588" indent="-1588"/>
            <a:endParaRPr lang="en-US" sz="1400">
              <a:latin typeface="Aptos SemiBold" panose="020B0004020202020204" pitchFamily="34" charset="0"/>
            </a:endParaRPr>
          </a:p>
        </p:txBody>
      </p:sp>
      <p:grpSp>
        <p:nvGrpSpPr>
          <p:cNvPr id="40" name="Group 39">
            <a:extLst>
              <a:ext uri="{FF2B5EF4-FFF2-40B4-BE49-F238E27FC236}">
                <a16:creationId xmlns:a16="http://schemas.microsoft.com/office/drawing/2014/main" id="{2EEE9AB1-7CDF-9858-9E8D-A1EB27CE6C9B}"/>
              </a:ext>
              <a:ext uri="{C183D7F6-B498-43B3-948B-1728B52AA6E4}">
                <adec:decorative xmlns:adec="http://schemas.microsoft.com/office/drawing/2017/decorative" val="1"/>
              </a:ext>
            </a:extLst>
          </p:cNvPr>
          <p:cNvGrpSpPr/>
          <p:nvPr/>
        </p:nvGrpSpPr>
        <p:grpSpPr>
          <a:xfrm>
            <a:off x="840202" y="2851918"/>
            <a:ext cx="236797" cy="235263"/>
            <a:chOff x="731863" y="3273792"/>
            <a:chExt cx="326112" cy="324000"/>
          </a:xfrm>
          <a:solidFill>
            <a:srgbClr val="4BC17A"/>
          </a:solidFill>
        </p:grpSpPr>
        <p:sp>
          <p:nvSpPr>
            <p:cNvPr id="41" name="Freeform: Shape 40">
              <a:extLst>
                <a:ext uri="{FF2B5EF4-FFF2-40B4-BE49-F238E27FC236}">
                  <a16:creationId xmlns:a16="http://schemas.microsoft.com/office/drawing/2014/main" id="{804A728C-2CD3-A29D-E185-BCA137800A0A}"/>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4BC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2" name="Graphic 77">
              <a:extLst>
                <a:ext uri="{FF2B5EF4-FFF2-40B4-BE49-F238E27FC236}">
                  <a16:creationId xmlns:a16="http://schemas.microsoft.com/office/drawing/2014/main" id="{A0926FEB-105B-E9CE-7D8A-C8B9F3B0DC3A}"/>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4BC17A"/>
              </a:solidFill>
              <a:prstDash val="solid"/>
              <a:miter/>
            </a:ln>
          </p:spPr>
          <p:txBody>
            <a:bodyPr rtlCol="0" anchor="ctr"/>
            <a:lstStyle/>
            <a:p>
              <a:endParaRPr lang="en-US" sz="1800"/>
            </a:p>
          </p:txBody>
        </p:sp>
      </p:grpSp>
      <p:sp>
        <p:nvSpPr>
          <p:cNvPr id="196" name="TextBox 195">
            <a:extLst>
              <a:ext uri="{FF2B5EF4-FFF2-40B4-BE49-F238E27FC236}">
                <a16:creationId xmlns:a16="http://schemas.microsoft.com/office/drawing/2014/main" id="{C0923601-07F2-CD62-34C5-BB9ACCACAD41}"/>
              </a:ext>
            </a:extLst>
          </p:cNvPr>
          <p:cNvSpPr txBox="1"/>
          <p:nvPr/>
        </p:nvSpPr>
        <p:spPr>
          <a:xfrm>
            <a:off x="2123956" y="1373107"/>
            <a:ext cx="2011680" cy="461665"/>
          </a:xfrm>
          <a:prstGeom prst="rect">
            <a:avLst/>
          </a:prstGeom>
          <a:noFill/>
        </p:spPr>
        <p:txBody>
          <a:bodyPr wrap="square" anchor="ctr">
            <a:spAutoFit/>
          </a:bodyPr>
          <a:lstStyle/>
          <a:p>
            <a:r>
              <a:rPr lang="en-US" sz="1200">
                <a:latin typeface="Aptos SemiBold" panose="020B0004020202020204" pitchFamily="34" charset="0"/>
              </a:rPr>
              <a:t>Power Automate </a:t>
            </a:r>
            <a:br>
              <a:rPr lang="en-US" sz="1200">
                <a:latin typeface="Aptos SemiBold" panose="020B0004020202020204" pitchFamily="34" charset="0"/>
              </a:rPr>
            </a:br>
            <a:r>
              <a:rPr lang="en-US" sz="1200">
                <a:latin typeface="Aptos SemiBold" panose="020B0004020202020204" pitchFamily="34" charset="0"/>
              </a:rPr>
              <a:t>Cloud flows</a:t>
            </a:r>
          </a:p>
        </p:txBody>
      </p:sp>
      <p:sp>
        <p:nvSpPr>
          <p:cNvPr id="197" name="TextBox 196">
            <a:extLst>
              <a:ext uri="{FF2B5EF4-FFF2-40B4-BE49-F238E27FC236}">
                <a16:creationId xmlns:a16="http://schemas.microsoft.com/office/drawing/2014/main" id="{89C979F6-D552-EDC4-DF84-D95D0C840AB1}"/>
              </a:ext>
            </a:extLst>
          </p:cNvPr>
          <p:cNvSpPr txBox="1"/>
          <p:nvPr/>
        </p:nvSpPr>
        <p:spPr>
          <a:xfrm>
            <a:off x="5505656" y="1376091"/>
            <a:ext cx="2011680" cy="461665"/>
          </a:xfrm>
          <a:prstGeom prst="rect">
            <a:avLst/>
          </a:prstGeom>
          <a:noFill/>
        </p:spPr>
        <p:txBody>
          <a:bodyPr wrap="square" anchor="ctr">
            <a:spAutoFit/>
          </a:bodyPr>
          <a:lstStyle>
            <a:defPPr>
              <a:defRPr lang="en-US"/>
            </a:defPPr>
            <a:lvl1pPr marL="542925">
              <a:defRPr sz="1400">
                <a:latin typeface="Aptos SemiBold" panose="020B0004020202020204" pitchFamily="34" charset="0"/>
              </a:defRPr>
            </a:lvl1pPr>
          </a:lstStyle>
          <a:p>
            <a:pPr marL="0"/>
            <a:r>
              <a:rPr lang="en-US" sz="1200"/>
              <a:t>HTTP requests</a:t>
            </a:r>
          </a:p>
          <a:p>
            <a:pPr marL="0"/>
            <a:r>
              <a:rPr lang="en-US" sz="1200"/>
              <a:t>&amp; Connectors</a:t>
            </a:r>
          </a:p>
        </p:txBody>
      </p:sp>
      <p:sp>
        <p:nvSpPr>
          <p:cNvPr id="198" name="TextBox 197">
            <a:extLst>
              <a:ext uri="{FF2B5EF4-FFF2-40B4-BE49-F238E27FC236}">
                <a16:creationId xmlns:a16="http://schemas.microsoft.com/office/drawing/2014/main" id="{6C04741E-3A88-D015-F0A8-3CFA33CED55B}"/>
              </a:ext>
            </a:extLst>
          </p:cNvPr>
          <p:cNvSpPr txBox="1"/>
          <p:nvPr/>
        </p:nvSpPr>
        <p:spPr>
          <a:xfrm>
            <a:off x="8887283" y="1376091"/>
            <a:ext cx="2011680" cy="461665"/>
          </a:xfrm>
          <a:prstGeom prst="rect">
            <a:avLst/>
          </a:prstGeom>
          <a:noFill/>
        </p:spPr>
        <p:txBody>
          <a:bodyPr wrap="square" anchor="ctr">
            <a:spAutoFit/>
          </a:bodyPr>
          <a:lstStyle>
            <a:defPPr>
              <a:defRPr lang="en-US"/>
            </a:defPPr>
            <a:lvl1pPr marL="447675">
              <a:defRPr sz="1200">
                <a:latin typeface="Aptos SemiBold" panose="020B0004020202020204" pitchFamily="34" charset="0"/>
              </a:defRPr>
            </a:lvl1pPr>
          </a:lstStyle>
          <a:p>
            <a:pPr marL="0"/>
            <a:r>
              <a:rPr lang="en-US"/>
              <a:t>Bot Framework </a:t>
            </a:r>
          </a:p>
          <a:p>
            <a:pPr marL="0"/>
            <a:r>
              <a:rPr lang="en-US"/>
              <a:t>Skills</a:t>
            </a:r>
          </a:p>
        </p:txBody>
      </p:sp>
      <p:sp>
        <p:nvSpPr>
          <p:cNvPr id="36" name="TextBox 35">
            <a:extLst>
              <a:ext uri="{FF2B5EF4-FFF2-40B4-BE49-F238E27FC236}">
                <a16:creationId xmlns:a16="http://schemas.microsoft.com/office/drawing/2014/main" id="{37E9526A-4137-4ADB-23A7-4630158614AC}"/>
              </a:ext>
            </a:extLst>
          </p:cNvPr>
          <p:cNvSpPr txBox="1"/>
          <p:nvPr/>
        </p:nvSpPr>
        <p:spPr>
          <a:xfrm>
            <a:off x="1350083" y="1922887"/>
            <a:ext cx="3221883" cy="2050902"/>
          </a:xfrm>
          <a:prstGeom prst="rect">
            <a:avLst/>
          </a:prstGeom>
          <a:noFill/>
        </p:spPr>
        <p:txBody>
          <a:bodyPr wrap="square" lIns="91440" tIns="91440" rIns="91440" bIns="72000" rtlCol="0" anchor="t">
            <a:noAutofit/>
          </a:bodyPr>
          <a:lstStyle/>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Clear separation of integration and conversational logic.</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separately.</a:t>
            </a:r>
          </a:p>
          <a:p>
            <a:pPr marL="266700" indent="-180975">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Existing cloud flows can be updated to integrate with Copilot Studio.</a:t>
            </a:r>
          </a:p>
        </p:txBody>
      </p:sp>
      <p:sp>
        <p:nvSpPr>
          <p:cNvPr id="53" name="TextBox 52">
            <a:extLst>
              <a:ext uri="{FF2B5EF4-FFF2-40B4-BE49-F238E27FC236}">
                <a16:creationId xmlns:a16="http://schemas.microsoft.com/office/drawing/2014/main" id="{BEA9DBC2-BA18-106F-09BE-D7569081E862}"/>
              </a:ext>
            </a:extLst>
          </p:cNvPr>
          <p:cNvSpPr txBox="1"/>
          <p:nvPr/>
        </p:nvSpPr>
        <p:spPr>
          <a:xfrm>
            <a:off x="4731708"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No-code / low-code.</a:t>
            </a:r>
          </a:p>
          <a:p>
            <a:pPr>
              <a:spcAft>
                <a:spcPts val="500"/>
              </a:spcAft>
              <a:buClr>
                <a:srgbClr val="9BF00B"/>
              </a:buClr>
              <a:buFont typeface="Wingdings" panose="05000000000000000000" pitchFamily="2" charset="2"/>
              <a:buChar char="ü"/>
            </a:pPr>
            <a:r>
              <a:rPr lang="en-US" sz="1100">
                <a:solidFill>
                  <a:schemeClr val="tx1">
                    <a:lumMod val="85000"/>
                  </a:schemeClr>
                </a:solidFill>
              </a:rPr>
              <a:t>Faster runtime execution.</a:t>
            </a:r>
          </a:p>
          <a:p>
            <a:pPr>
              <a:spcAft>
                <a:spcPts val="500"/>
              </a:spcAft>
              <a:buClr>
                <a:srgbClr val="9BF00B"/>
              </a:buClr>
              <a:buFont typeface="Wingdings" panose="05000000000000000000" pitchFamily="2" charset="2"/>
              <a:buChar char="ü"/>
            </a:pPr>
            <a:r>
              <a:rPr lang="en-US" sz="1100">
                <a:solidFill>
                  <a:schemeClr val="tx1">
                    <a:lumMod val="85000"/>
                  </a:schemeClr>
                </a:solidFill>
                <a:latin typeface="Aptos" panose="020B0004020202020204" pitchFamily="34" charset="0"/>
              </a:rPr>
              <a:t>Can be monitored as part of Copilot Studio App Insights integration.</a:t>
            </a:r>
          </a:p>
          <a:p>
            <a:pPr>
              <a:spcAft>
                <a:spcPts val="500"/>
              </a:spcAft>
              <a:buClr>
                <a:srgbClr val="9BF00B"/>
              </a:buClr>
              <a:buFont typeface="Wingdings" panose="05000000000000000000" pitchFamily="2" charset="2"/>
              <a:buChar char="ü"/>
            </a:pPr>
            <a:r>
              <a:rPr lang="en-US" sz="1100">
                <a:solidFill>
                  <a:schemeClr val="tx1">
                    <a:lumMod val="85000"/>
                  </a:schemeClr>
                </a:solidFill>
              </a:rPr>
              <a:t>Can leverage variables, including environment variables and secrets.</a:t>
            </a:r>
          </a:p>
          <a:p>
            <a:pPr>
              <a:spcAft>
                <a:spcPts val="500"/>
              </a:spcAft>
              <a:buClr>
                <a:srgbClr val="9BF00B"/>
              </a:buClr>
              <a:buFont typeface="Wingdings" panose="05000000000000000000" pitchFamily="2" charset="2"/>
              <a:buChar char="ü"/>
            </a:pPr>
            <a:r>
              <a:rPr lang="en-US" sz="1100">
                <a:solidFill>
                  <a:schemeClr val="tx1">
                    <a:lumMod val="85000"/>
                  </a:schemeClr>
                </a:solidFill>
              </a:rPr>
              <a:t>Variables, conditions, parameters, etc. can use Power Fx formulas.</a:t>
            </a:r>
          </a:p>
          <a:p>
            <a:pPr>
              <a:spcAft>
                <a:spcPts val="500"/>
              </a:spcAft>
              <a:buClr>
                <a:srgbClr val="9BF00B"/>
              </a:buClr>
              <a:buFont typeface="Wingdings" panose="05000000000000000000" pitchFamily="2" charset="2"/>
              <a:buChar char="ü"/>
            </a:pPr>
            <a:r>
              <a:rPr lang="en-US" sz="1100">
                <a:solidFill>
                  <a:schemeClr val="tx1">
                    <a:lumMod val="85000"/>
                  </a:schemeClr>
                </a:solidFill>
              </a:rPr>
              <a:t>Parsing and error handling support.</a:t>
            </a:r>
          </a:p>
        </p:txBody>
      </p:sp>
      <p:sp>
        <p:nvSpPr>
          <p:cNvPr id="57" name="TextBox 56">
            <a:extLst>
              <a:ext uri="{FF2B5EF4-FFF2-40B4-BE49-F238E27FC236}">
                <a16:creationId xmlns:a16="http://schemas.microsoft.com/office/drawing/2014/main" id="{773C99BE-52FB-8FA3-B6F8-50B388C9B76E}"/>
              </a:ext>
            </a:extLst>
          </p:cNvPr>
          <p:cNvSpPr txBox="1"/>
          <p:nvPr/>
        </p:nvSpPr>
        <p:spPr>
          <a:xfrm>
            <a:off x="8113334" y="1922887"/>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9BF00B"/>
              </a:buClr>
              <a:buFont typeface="Wingdings" panose="05000000000000000000" pitchFamily="2" charset="2"/>
              <a:buChar char="ü"/>
            </a:pPr>
            <a:r>
              <a:rPr lang="en-US" sz="1100">
                <a:solidFill>
                  <a:schemeClr val="tx1">
                    <a:lumMod val="85000"/>
                  </a:schemeClr>
                </a:solidFill>
              </a:rPr>
              <a:t>Synchronous execution.</a:t>
            </a:r>
          </a:p>
          <a:p>
            <a:pPr>
              <a:spcAft>
                <a:spcPts val="500"/>
              </a:spcAft>
              <a:buClr>
                <a:srgbClr val="9BF00B"/>
              </a:buClr>
              <a:buFont typeface="Wingdings" panose="05000000000000000000" pitchFamily="2" charset="2"/>
              <a:buChar char="ü"/>
            </a:pPr>
            <a:r>
              <a:rPr lang="en-US" sz="1100">
                <a:solidFill>
                  <a:schemeClr val="tx1">
                    <a:lumMod val="85000"/>
                  </a:schemeClr>
                </a:solidFill>
              </a:rPr>
              <a:t>Support for private endpoints.</a:t>
            </a:r>
          </a:p>
          <a:p>
            <a:pPr>
              <a:spcAft>
                <a:spcPts val="500"/>
              </a:spcAft>
              <a:buClr>
                <a:srgbClr val="9BF00B"/>
              </a:buClr>
              <a:buFont typeface="Wingdings" panose="05000000000000000000" pitchFamily="2" charset="2"/>
              <a:buChar char="ü"/>
            </a:pPr>
            <a:r>
              <a:rPr lang="en-US" sz="1100">
                <a:solidFill>
                  <a:schemeClr val="tx1">
                    <a:lumMod val="85000"/>
                  </a:schemeClr>
                </a:solidFill>
              </a:rPr>
              <a:t>Existing Bot Framework investments can be reused.</a:t>
            </a:r>
          </a:p>
        </p:txBody>
      </p:sp>
      <p:sp>
        <p:nvSpPr>
          <p:cNvPr id="200" name="TextBox 199">
            <a:extLst>
              <a:ext uri="{FF2B5EF4-FFF2-40B4-BE49-F238E27FC236}">
                <a16:creationId xmlns:a16="http://schemas.microsoft.com/office/drawing/2014/main" id="{6EBEF367-B5E7-9890-9F66-171D4BB5FCCC}"/>
              </a:ext>
            </a:extLst>
          </p:cNvPr>
          <p:cNvSpPr txBox="1"/>
          <p:nvPr/>
        </p:nvSpPr>
        <p:spPr>
          <a:xfrm>
            <a:off x="1350083"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Invocation and execution of the cloud flow can add latency.</a:t>
            </a:r>
          </a:p>
          <a:p>
            <a:pPr>
              <a:spcAft>
                <a:spcPts val="500"/>
              </a:spcAft>
              <a:buClr>
                <a:srgbClr val="D83B01"/>
              </a:buClr>
              <a:buFont typeface="Wingdings" panose="05000000000000000000" pitchFamily="2" charset="2"/>
              <a:buChar char="ü"/>
            </a:pPr>
            <a:r>
              <a:rPr lang="en-US" sz="1100">
                <a:solidFill>
                  <a:schemeClr val="tx1">
                    <a:lumMod val="85000"/>
                  </a:schemeClr>
                </a:solidFill>
              </a:rPr>
              <a:t>If scale/performance are a concern, the higher-tier “Power Automate Process” plan can be evaluated.</a:t>
            </a:r>
          </a:p>
          <a:p>
            <a:pPr>
              <a:spcAft>
                <a:spcPts val="500"/>
              </a:spcAft>
              <a:buClr>
                <a:srgbClr val="D83B01"/>
              </a:buClr>
              <a:buFont typeface="Wingdings" panose="05000000000000000000" pitchFamily="2" charset="2"/>
              <a:buChar char="ü"/>
            </a:pPr>
            <a:r>
              <a:rPr lang="en-US" sz="1100">
                <a:solidFill>
                  <a:schemeClr val="tx1">
                    <a:lumMod val="85000"/>
                  </a:schemeClr>
                </a:solidFill>
              </a:rPr>
              <a:t>“Power Automate Process” required for service principal ownership.</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54" name="TextBox 53">
            <a:extLst>
              <a:ext uri="{FF2B5EF4-FFF2-40B4-BE49-F238E27FC236}">
                <a16:creationId xmlns:a16="http://schemas.microsoft.com/office/drawing/2014/main" id="{03AB48E8-9284-F841-138A-6D36B36E4275}"/>
              </a:ext>
            </a:extLst>
          </p:cNvPr>
          <p:cNvSpPr txBox="1"/>
          <p:nvPr/>
        </p:nvSpPr>
        <p:spPr>
          <a:xfrm>
            <a:off x="4731708"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rPr>
              <a:t>Mixing conversational logic and integration logic, but integration topics can be isolated, as they can be configured for inputs and outputs.</a:t>
            </a:r>
          </a:p>
          <a:p>
            <a:pPr>
              <a:spcAft>
                <a:spcPts val="500"/>
              </a:spcAft>
              <a:buClr>
                <a:srgbClr val="D83B01"/>
              </a:buClr>
              <a:buFont typeface="Wingdings" panose="05000000000000000000" pitchFamily="2" charset="2"/>
              <a:buChar char="ü"/>
            </a:pPr>
            <a:r>
              <a:rPr lang="en-US" sz="1100">
                <a:solidFill>
                  <a:schemeClr val="tx1">
                    <a:lumMod val="85000"/>
                  </a:schemeClr>
                </a:solidFill>
              </a:rPr>
              <a:t>Need to return results within 100s.</a:t>
            </a:r>
          </a:p>
        </p:txBody>
      </p:sp>
      <p:sp>
        <p:nvSpPr>
          <p:cNvPr id="199" name="TextBox 198">
            <a:extLst>
              <a:ext uri="{FF2B5EF4-FFF2-40B4-BE49-F238E27FC236}">
                <a16:creationId xmlns:a16="http://schemas.microsoft.com/office/drawing/2014/main" id="{85CE4005-2556-AACE-8BCE-61DF01293A68}"/>
              </a:ext>
            </a:extLst>
          </p:cNvPr>
          <p:cNvSpPr txBox="1"/>
          <p:nvPr/>
        </p:nvSpPr>
        <p:spPr>
          <a:xfrm>
            <a:off x="8113334" y="4118655"/>
            <a:ext cx="3221883" cy="2050902"/>
          </a:xfrm>
          <a:prstGeom prst="rect">
            <a:avLst/>
          </a:prstGeom>
          <a:noFill/>
        </p:spPr>
        <p:txBody>
          <a:bodyPr wrap="square" lIns="91440" tIns="91440" rIns="91440" bIns="72000" rtlCol="0" anchor="t">
            <a:noAutofit/>
          </a:bodyPr>
          <a:lstStyle>
            <a:defPPr>
              <a:defRPr lang="en-US"/>
            </a:defPPr>
            <a:lvl1pPr marL="266700" indent="-180975">
              <a:buFont typeface="Arial" panose="020B0604020202020204" pitchFamily="34" charset="0"/>
              <a:buChar char="•"/>
              <a:defRPr sz="1200">
                <a:latin typeface="Aptos" panose="020B0004020202020204" pitchFamily="34" charset="0"/>
              </a:defRPr>
            </a:lvl1pPr>
          </a:lstStyle>
          <a:p>
            <a:pPr>
              <a:spcAft>
                <a:spcPts val="500"/>
              </a:spcAft>
              <a:buClr>
                <a:srgbClr val="D83B01"/>
              </a:buClr>
              <a:buFont typeface="Wingdings" panose="05000000000000000000" pitchFamily="2" charset="2"/>
              <a:buChar char="ü"/>
            </a:pPr>
            <a:r>
              <a:rPr lang="en-US" sz="1100">
                <a:solidFill>
                  <a:schemeClr val="tx1">
                    <a:lumMod val="85000"/>
                  </a:schemeClr>
                </a:solidFill>
                <a:latin typeface="Aptos" panose="020B0004020202020204" pitchFamily="34" charset="0"/>
              </a:rPr>
              <a:t>Pro-code (e.g., C#)</a:t>
            </a:r>
          </a:p>
          <a:p>
            <a:pPr>
              <a:spcAft>
                <a:spcPts val="500"/>
              </a:spcAft>
              <a:buClr>
                <a:srgbClr val="D83B01"/>
              </a:buClr>
              <a:buFont typeface="Wingdings" panose="05000000000000000000" pitchFamily="2" charset="2"/>
              <a:buChar char="ü"/>
            </a:pPr>
            <a:r>
              <a:rPr lang="en-US" sz="1100">
                <a:solidFill>
                  <a:schemeClr val="tx1">
                    <a:lumMod val="85000"/>
                  </a:schemeClr>
                </a:solidFill>
              </a:rPr>
              <a:t>Runs in the Azure AI Bot Service.</a:t>
            </a:r>
          </a:p>
          <a:p>
            <a:pPr>
              <a:spcAft>
                <a:spcPts val="500"/>
              </a:spcAft>
              <a:buClr>
                <a:srgbClr val="D83B01"/>
              </a:buClr>
              <a:buFont typeface="Wingdings" panose="05000000000000000000" pitchFamily="2" charset="2"/>
              <a:buChar char="ü"/>
            </a:pPr>
            <a:r>
              <a:rPr lang="en-US" sz="1100">
                <a:solidFill>
                  <a:schemeClr val="tx1">
                    <a:lumMod val="85000"/>
                  </a:schemeClr>
                </a:solidFill>
              </a:rPr>
              <a:t>Additional costs need to be covered by an Azure subscription.</a:t>
            </a:r>
          </a:p>
          <a:p>
            <a:pPr>
              <a:spcAft>
                <a:spcPts val="500"/>
              </a:spcAft>
              <a:buClr>
                <a:srgbClr val="D83B01"/>
              </a:buClr>
              <a:buFont typeface="Wingdings" panose="05000000000000000000" pitchFamily="2" charset="2"/>
              <a:buChar char="ü"/>
            </a:pPr>
            <a:r>
              <a:rPr lang="en-US" sz="1100">
                <a:solidFill>
                  <a:schemeClr val="tx1">
                    <a:lumMod val="85000"/>
                  </a:schemeClr>
                </a:solidFill>
              </a:rPr>
              <a:t>ALM differs from Power Platform.</a:t>
            </a:r>
          </a:p>
        </p:txBody>
      </p:sp>
      <p:grpSp>
        <p:nvGrpSpPr>
          <p:cNvPr id="47" name="Group 46">
            <a:extLst>
              <a:ext uri="{FF2B5EF4-FFF2-40B4-BE49-F238E27FC236}">
                <a16:creationId xmlns:a16="http://schemas.microsoft.com/office/drawing/2014/main" id="{0FCBC7F1-F25F-36A3-39BD-863FFE3837D9}"/>
              </a:ext>
              <a:ext uri="{C183D7F6-B498-43B3-948B-1728B52AA6E4}">
                <adec:decorative xmlns:adec="http://schemas.microsoft.com/office/drawing/2017/decorative" val="1"/>
              </a:ext>
            </a:extLst>
          </p:cNvPr>
          <p:cNvGrpSpPr/>
          <p:nvPr/>
        </p:nvGrpSpPr>
        <p:grpSpPr>
          <a:xfrm>
            <a:off x="840202" y="4969659"/>
            <a:ext cx="236797" cy="235263"/>
            <a:chOff x="731863" y="3273792"/>
            <a:chExt cx="326112" cy="324000"/>
          </a:xfrm>
          <a:solidFill>
            <a:srgbClr val="F4364C"/>
          </a:solidFill>
        </p:grpSpPr>
        <p:sp>
          <p:nvSpPr>
            <p:cNvPr id="48" name="Freeform: Shape 47">
              <a:extLst>
                <a:ext uri="{FF2B5EF4-FFF2-40B4-BE49-F238E27FC236}">
                  <a16:creationId xmlns:a16="http://schemas.microsoft.com/office/drawing/2014/main" id="{560BA0F7-DC34-5F33-4A9B-BBF2C0696CFC}"/>
                </a:ext>
              </a:extLst>
            </p:cNvPr>
            <p:cNvSpPr/>
            <p:nvPr/>
          </p:nvSpPr>
          <p:spPr bwMode="auto">
            <a:xfrm>
              <a:off x="731863" y="3273792"/>
              <a:ext cx="326112" cy="324000"/>
            </a:xfrm>
            <a:custGeom>
              <a:avLst/>
              <a:gdLst>
                <a:gd name="connsiteX0" fmla="*/ 230872 w 461744"/>
                <a:gd name="connsiteY0" fmla="*/ 30738 h 461744"/>
                <a:gd name="connsiteX1" fmla="*/ 30738 w 461744"/>
                <a:gd name="connsiteY1" fmla="*/ 230872 h 461744"/>
                <a:gd name="connsiteX2" fmla="*/ 230872 w 461744"/>
                <a:gd name="connsiteY2" fmla="*/ 431006 h 461744"/>
                <a:gd name="connsiteX3" fmla="*/ 431006 w 461744"/>
                <a:gd name="connsiteY3" fmla="*/ 230872 h 461744"/>
                <a:gd name="connsiteX4" fmla="*/ 230872 w 461744"/>
                <a:gd name="connsiteY4" fmla="*/ 30738 h 461744"/>
                <a:gd name="connsiteX5" fmla="*/ 230872 w 461744"/>
                <a:gd name="connsiteY5" fmla="*/ 0 h 461744"/>
                <a:gd name="connsiteX6" fmla="*/ 461744 w 461744"/>
                <a:gd name="connsiteY6" fmla="*/ 230872 h 461744"/>
                <a:gd name="connsiteX7" fmla="*/ 230872 w 461744"/>
                <a:gd name="connsiteY7" fmla="*/ 461744 h 461744"/>
                <a:gd name="connsiteX8" fmla="*/ 0 w 461744"/>
                <a:gd name="connsiteY8" fmla="*/ 230872 h 461744"/>
                <a:gd name="connsiteX9" fmla="*/ 230872 w 461744"/>
                <a:gd name="connsiteY9" fmla="*/ 0 h 46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1744" h="461744">
                  <a:moveTo>
                    <a:pt x="230872" y="30738"/>
                  </a:moveTo>
                  <a:cubicBezTo>
                    <a:pt x="120341" y="30738"/>
                    <a:pt x="30738" y="120341"/>
                    <a:pt x="30738" y="230872"/>
                  </a:cubicBezTo>
                  <a:cubicBezTo>
                    <a:pt x="30738" y="341403"/>
                    <a:pt x="120341" y="431006"/>
                    <a:pt x="230872" y="431006"/>
                  </a:cubicBezTo>
                  <a:cubicBezTo>
                    <a:pt x="341403" y="431006"/>
                    <a:pt x="431006" y="341403"/>
                    <a:pt x="431006" y="230872"/>
                  </a:cubicBezTo>
                  <a:cubicBezTo>
                    <a:pt x="431006" y="120341"/>
                    <a:pt x="341403" y="30738"/>
                    <a:pt x="230872" y="30738"/>
                  </a:cubicBezTo>
                  <a:close/>
                  <a:moveTo>
                    <a:pt x="230872" y="0"/>
                  </a:moveTo>
                  <a:cubicBezTo>
                    <a:pt x="358379" y="0"/>
                    <a:pt x="461744" y="103365"/>
                    <a:pt x="461744" y="230872"/>
                  </a:cubicBezTo>
                  <a:cubicBezTo>
                    <a:pt x="461744" y="358379"/>
                    <a:pt x="358379" y="461744"/>
                    <a:pt x="230872" y="461744"/>
                  </a:cubicBezTo>
                  <a:cubicBezTo>
                    <a:pt x="103365" y="461744"/>
                    <a:pt x="0" y="358379"/>
                    <a:pt x="0" y="230872"/>
                  </a:cubicBezTo>
                  <a:cubicBezTo>
                    <a:pt x="0" y="103365"/>
                    <a:pt x="103365" y="0"/>
                    <a:pt x="230872" y="0"/>
                  </a:cubicBezTo>
                  <a:close/>
                </a:path>
              </a:pathLst>
            </a:custGeom>
            <a:grpFill/>
            <a:ln>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49" name="Graphic 77">
              <a:extLst>
                <a:ext uri="{FF2B5EF4-FFF2-40B4-BE49-F238E27FC236}">
                  <a16:creationId xmlns:a16="http://schemas.microsoft.com/office/drawing/2014/main" id="{A642F999-85F2-BF50-61FB-70E21C968E76}"/>
                </a:ext>
              </a:extLst>
            </p:cNvPr>
            <p:cNvSpPr/>
            <p:nvPr/>
          </p:nvSpPr>
          <p:spPr>
            <a:xfrm>
              <a:off x="813294" y="3372331"/>
              <a:ext cx="171674" cy="123765"/>
            </a:xfrm>
            <a:custGeom>
              <a:avLst/>
              <a:gdLst>
                <a:gd name="connsiteX0" fmla="*/ 349767 w 409575"/>
                <a:gd name="connsiteY0" fmla="*/ 0 h 295275"/>
                <a:gd name="connsiteX1" fmla="*/ 155475 w 409575"/>
                <a:gd name="connsiteY1" fmla="*/ 182790 h 295275"/>
                <a:gd name="connsiteX2" fmla="*/ 55043 w 409575"/>
                <a:gd name="connsiteY2" fmla="*/ 107415 h 295275"/>
                <a:gd name="connsiteX3" fmla="*/ 0 w 409575"/>
                <a:gd name="connsiteY3" fmla="*/ 181147 h 295275"/>
                <a:gd name="connsiteX4" fmla="*/ 131445 w 409575"/>
                <a:gd name="connsiteY4" fmla="*/ 279731 h 295275"/>
                <a:gd name="connsiteX5" fmla="*/ 163279 w 409575"/>
                <a:gd name="connsiteY5" fmla="*/ 303556 h 295275"/>
                <a:gd name="connsiteX6" fmla="*/ 191623 w 409575"/>
                <a:gd name="connsiteY6" fmla="*/ 275418 h 295275"/>
                <a:gd name="connsiteX7" fmla="*/ 415079 w 409575"/>
                <a:gd name="connsiteY7" fmla="*/ 65106 h 295275"/>
                <a:gd name="connsiteX8" fmla="*/ 349767 w 409575"/>
                <a:gd name="connsiteY8" fmla="*/ 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75" h="295275">
                  <a:moveTo>
                    <a:pt x="349767" y="0"/>
                  </a:moveTo>
                  <a:cubicBezTo>
                    <a:pt x="290526" y="59369"/>
                    <a:pt x="220475" y="120315"/>
                    <a:pt x="155475" y="182790"/>
                  </a:cubicBezTo>
                  <a:lnTo>
                    <a:pt x="55043" y="107415"/>
                  </a:lnTo>
                  <a:lnTo>
                    <a:pt x="0" y="181147"/>
                  </a:lnTo>
                  <a:lnTo>
                    <a:pt x="131445" y="279731"/>
                  </a:lnTo>
                  <a:lnTo>
                    <a:pt x="163279" y="303556"/>
                  </a:lnTo>
                  <a:lnTo>
                    <a:pt x="191623" y="275418"/>
                  </a:lnTo>
                  <a:cubicBezTo>
                    <a:pt x="259626" y="207269"/>
                    <a:pt x="342874" y="137467"/>
                    <a:pt x="415079" y="65106"/>
                  </a:cubicBezTo>
                  <a:lnTo>
                    <a:pt x="349767" y="0"/>
                  </a:lnTo>
                  <a:close/>
                </a:path>
              </a:pathLst>
            </a:custGeom>
            <a:grpFill/>
            <a:ln w="6572" cap="flat">
              <a:solidFill>
                <a:srgbClr val="F4364C"/>
              </a:solidFill>
              <a:prstDash val="solid"/>
              <a:miter/>
            </a:ln>
          </p:spPr>
          <p:txBody>
            <a:bodyPr rtlCol="0" anchor="ctr"/>
            <a:lstStyle/>
            <a:p>
              <a:endParaRPr lang="en-US" sz="1800"/>
            </a:p>
          </p:txBody>
        </p:sp>
      </p:grpSp>
      <p:pic>
        <p:nvPicPr>
          <p:cNvPr id="2" name="Graphic 1">
            <a:extLst>
              <a:ext uri="{FF2B5EF4-FFF2-40B4-BE49-F238E27FC236}">
                <a16:creationId xmlns:a16="http://schemas.microsoft.com/office/drawing/2014/main" id="{648187D8-5EA7-6C0F-CE47-377CB36D21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84085" y="1431137"/>
            <a:ext cx="360000" cy="360000"/>
          </a:xfrm>
          <a:prstGeom prst="rect">
            <a:avLst/>
          </a:prstGeom>
        </p:spPr>
      </p:pic>
      <p:pic>
        <p:nvPicPr>
          <p:cNvPr id="4" name="Grafik 93">
            <a:extLst>
              <a:ext uri="{FF2B5EF4-FFF2-40B4-BE49-F238E27FC236}">
                <a16:creationId xmlns:a16="http://schemas.microsoft.com/office/drawing/2014/main" id="{FA9F063F-8F2F-3894-E151-9D21A66E243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3969" y="1416719"/>
            <a:ext cx="360000" cy="360000"/>
          </a:xfrm>
          <a:prstGeom prst="rect">
            <a:avLst/>
          </a:prstGeom>
        </p:spPr>
      </p:pic>
      <p:pic>
        <p:nvPicPr>
          <p:cNvPr id="5" name="Graphic 4">
            <a:extLst>
              <a:ext uri="{FF2B5EF4-FFF2-40B4-BE49-F238E27FC236}">
                <a16:creationId xmlns:a16="http://schemas.microsoft.com/office/drawing/2014/main" id="{EBE7AE24-EBCA-E56B-B1FD-2FA79196FC7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79511" y="1431137"/>
            <a:ext cx="360000" cy="360000"/>
          </a:xfrm>
          <a:prstGeom prst="rect">
            <a:avLst/>
          </a:prstGeom>
        </p:spPr>
      </p:pic>
    </p:spTree>
    <p:extLst>
      <p:ext uri="{BB962C8B-B14F-4D97-AF65-F5344CB8AC3E}">
        <p14:creationId xmlns:p14="http://schemas.microsoft.com/office/powerpoint/2010/main" val="2422777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75A199F-0D93-43B9-9C71-A46BA1F17E9D}"/>
              </a:ext>
            </a:extLst>
          </p:cNvPr>
          <p:cNvSpPr>
            <a:spLocks noGrp="1"/>
          </p:cNvSpPr>
          <p:nvPr>
            <p:ph type="title"/>
          </p:nvPr>
        </p:nvSpPr>
        <p:spPr>
          <a:xfrm>
            <a:off x="588263" y="457200"/>
            <a:ext cx="11018520" cy="553998"/>
          </a:xfrm>
        </p:spPr>
        <p:txBody>
          <a:bodyPr/>
          <a:lstStyle/>
          <a:p>
            <a:r>
              <a:rPr lang="en-US"/>
              <a:t>Power Platform Connectors</a:t>
            </a:r>
          </a:p>
        </p:txBody>
      </p:sp>
      <p:sp>
        <p:nvSpPr>
          <p:cNvPr id="9" name="Rectangle: Rounded Corners 8">
            <a:extLst>
              <a:ext uri="{FF2B5EF4-FFF2-40B4-BE49-F238E27FC236}">
                <a16:creationId xmlns:a16="http://schemas.microsoft.com/office/drawing/2014/main" id="{A82B92F1-015D-4310-14A1-08C717250ADF}"/>
              </a:ext>
              <a:ext uri="{C183D7F6-B498-43B3-948B-1728B52AA6E4}">
                <adec:decorative xmlns:adec="http://schemas.microsoft.com/office/drawing/2017/decorative" val="1"/>
              </a:ext>
            </a:extLst>
          </p:cNvPr>
          <p:cNvSpPr>
            <a:spLocks/>
          </p:cNvSpPr>
          <p:nvPr/>
        </p:nvSpPr>
        <p:spPr bwMode="auto">
          <a:xfrm>
            <a:off x="3313626" y="1457908"/>
            <a:ext cx="8573573" cy="4706113"/>
          </a:xfrm>
          <a:prstGeom prst="roundRect">
            <a:avLst>
              <a:gd name="adj" fmla="val 2403"/>
            </a:avLst>
          </a:prstGeom>
          <a:solidFill>
            <a:schemeClr val="bg1">
              <a:alpha val="75000"/>
            </a:schemeClr>
          </a:solidFill>
          <a:ln w="3175">
            <a:solidFill>
              <a:schemeClr val="bg1">
                <a:lumMod val="75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15" name="Rectangle 114">
            <a:extLst>
              <a:ext uri="{FF2B5EF4-FFF2-40B4-BE49-F238E27FC236}">
                <a16:creationId xmlns:a16="http://schemas.microsoft.com/office/drawing/2014/main" id="{70C4D8E0-9436-F30B-6504-AE52DD093A79}"/>
              </a:ext>
              <a:ext uri="{C183D7F6-B498-43B3-948B-1728B52AA6E4}">
                <adec:decorative xmlns:adec="http://schemas.microsoft.com/office/drawing/2017/decorative" val="1"/>
              </a:ext>
            </a:extLst>
          </p:cNvPr>
          <p:cNvSpPr>
            <a:spLocks/>
          </p:cNvSpPr>
          <p:nvPr/>
        </p:nvSpPr>
        <p:spPr bwMode="auto">
          <a:xfrm>
            <a:off x="3313627" y="1467896"/>
            <a:ext cx="2442591" cy="4706113"/>
          </a:xfrm>
          <a:prstGeom prst="rect">
            <a:avLst/>
          </a:prstGeom>
          <a:solidFill>
            <a:srgbClr val="88CBFF">
              <a:alpha val="1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CB74BB0D-9931-86EB-4E9B-0CE13403DB52}"/>
              </a:ext>
              <a:ext uri="{C183D7F6-B498-43B3-948B-1728B52AA6E4}">
                <adec:decorative xmlns:adec="http://schemas.microsoft.com/office/drawing/2017/decorative" val="1"/>
              </a:ext>
            </a:extLst>
          </p:cNvPr>
          <p:cNvGrpSpPr/>
          <p:nvPr/>
        </p:nvGrpSpPr>
        <p:grpSpPr>
          <a:xfrm>
            <a:off x="3621254" y="1721794"/>
            <a:ext cx="1827336" cy="4198316"/>
            <a:chOff x="483392" y="1854524"/>
            <a:chExt cx="1966561" cy="4518190"/>
          </a:xfrm>
        </p:grpSpPr>
        <p:pic>
          <p:nvPicPr>
            <p:cNvPr id="4" name="Picture 3" descr="A picture containing company name&#10;&#10;Description automatically generated">
              <a:extLst>
                <a:ext uri="{FF2B5EF4-FFF2-40B4-BE49-F238E27FC236}">
                  <a16:creationId xmlns:a16="http://schemas.microsoft.com/office/drawing/2014/main" id="{E02BA469-4364-B2EC-CC70-2F5C9B4BDA44}"/>
                </a:ext>
              </a:extLst>
            </p:cNvPr>
            <p:cNvPicPr>
              <a:picLocks/>
            </p:cNvPicPr>
            <p:nvPr/>
          </p:nvPicPr>
          <p:blipFill rotWithShape="1">
            <a:blip r:embed="rId3" cstate="print">
              <a:extLst>
                <a:ext uri="{28A0092B-C50C-407E-A947-70E740481C1C}">
                  <a14:useLocalDpi xmlns:a14="http://schemas.microsoft.com/office/drawing/2010/main"/>
                </a:ext>
              </a:extLst>
            </a:blip>
            <a:srcRect/>
            <a:stretch/>
          </p:blipFill>
          <p:spPr>
            <a:xfrm>
              <a:off x="483392" y="4113619"/>
              <a:ext cx="1966561" cy="2259095"/>
            </a:xfrm>
            <a:prstGeom prst="rect">
              <a:avLst/>
            </a:prstGeom>
          </p:spPr>
        </p:pic>
        <p:pic>
          <p:nvPicPr>
            <p:cNvPr id="8" name="Picture 7" descr="A picture containing company name&#10;&#10;Description automatically generated">
              <a:extLst>
                <a:ext uri="{FF2B5EF4-FFF2-40B4-BE49-F238E27FC236}">
                  <a16:creationId xmlns:a16="http://schemas.microsoft.com/office/drawing/2014/main" id="{813D42A6-B7CB-77D9-803E-03ED3D333168}"/>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483392" y="1854524"/>
              <a:ext cx="1966561" cy="2259095"/>
            </a:xfrm>
            <a:prstGeom prst="rect">
              <a:avLst/>
            </a:prstGeom>
          </p:spPr>
        </p:pic>
      </p:grpSp>
      <p:grpSp>
        <p:nvGrpSpPr>
          <p:cNvPr id="255" name="Group 254">
            <a:extLst>
              <a:ext uri="{FF2B5EF4-FFF2-40B4-BE49-F238E27FC236}">
                <a16:creationId xmlns:a16="http://schemas.microsoft.com/office/drawing/2014/main" id="{025BBF61-5318-42F5-8766-0AA335480EB6}"/>
              </a:ext>
              <a:ext uri="{C183D7F6-B498-43B3-948B-1728B52AA6E4}">
                <adec:decorative xmlns:adec="http://schemas.microsoft.com/office/drawing/2017/decorative" val="1"/>
              </a:ext>
            </a:extLst>
          </p:cNvPr>
          <p:cNvGrpSpPr/>
          <p:nvPr/>
        </p:nvGrpSpPr>
        <p:grpSpPr>
          <a:xfrm>
            <a:off x="5783482" y="2690772"/>
            <a:ext cx="562733" cy="2240385"/>
            <a:chOff x="2085277" y="2542311"/>
            <a:chExt cx="1067378" cy="3105152"/>
          </a:xfrm>
        </p:grpSpPr>
        <p:cxnSp>
          <p:nvCxnSpPr>
            <p:cNvPr id="256" name="Straight Arrow Connector 255">
              <a:extLst>
                <a:ext uri="{FF2B5EF4-FFF2-40B4-BE49-F238E27FC236}">
                  <a16:creationId xmlns:a16="http://schemas.microsoft.com/office/drawing/2014/main" id="{27F236BD-2CC5-47F7-9D70-7CD43CA65824}"/>
                </a:ext>
                <a:ext uri="{C183D7F6-B498-43B3-948B-1728B52AA6E4}">
                  <adec:decorative xmlns:adec="http://schemas.microsoft.com/office/drawing/2017/decorative" val="1"/>
                </a:ext>
              </a:extLst>
            </p:cNvPr>
            <p:cNvCxnSpPr>
              <a:cxnSpLocks/>
            </p:cNvCxnSpPr>
            <p:nvPr/>
          </p:nvCxnSpPr>
          <p:spPr>
            <a:xfrm>
              <a:off x="2704378" y="4093566"/>
              <a:ext cx="448277" cy="0"/>
            </a:xfrm>
            <a:prstGeom prst="straightConnector1">
              <a:avLst/>
            </a:prstGeom>
            <a:noFill/>
            <a:ln w="12700" cap="rnd" cmpd="sng" algn="ctr">
              <a:solidFill>
                <a:schemeClr val="bg2"/>
              </a:solidFill>
              <a:prstDash val="solid"/>
              <a:headEnd type="none" w="lg" len="med"/>
              <a:tailEnd type="arrow" w="lg" len="sm"/>
            </a:ln>
            <a:effectLst/>
          </p:spPr>
        </p:cxnSp>
        <p:cxnSp>
          <p:nvCxnSpPr>
            <p:cNvPr id="257" name="Connector: Elbow 256">
              <a:extLst>
                <a:ext uri="{FF2B5EF4-FFF2-40B4-BE49-F238E27FC236}">
                  <a16:creationId xmlns:a16="http://schemas.microsoft.com/office/drawing/2014/main" id="{D3040719-17BD-404D-AF3E-115B4FBCA3DC}"/>
                </a:ext>
              </a:extLst>
            </p:cNvPr>
            <p:cNvCxnSpPr>
              <a:cxnSpLocks/>
            </p:cNvCxnSpPr>
            <p:nvPr/>
          </p:nvCxnSpPr>
          <p:spPr>
            <a:xfrm>
              <a:off x="2085277" y="2542311"/>
              <a:ext cx="914400" cy="1554480"/>
            </a:xfrm>
            <a:prstGeom prst="bentConnector3">
              <a:avLst>
                <a:gd name="adj1" fmla="val 67647"/>
              </a:avLst>
            </a:prstGeom>
            <a:noFill/>
            <a:ln w="12700" cap="rnd" cmpd="sng" algn="ctr">
              <a:solidFill>
                <a:schemeClr val="bg2"/>
              </a:solidFill>
              <a:prstDash val="solid"/>
              <a:headEnd type="none" w="lg" len="med"/>
              <a:tailEnd type="none" w="lg" len="sm"/>
            </a:ln>
            <a:effectLst/>
          </p:spPr>
        </p:cxnSp>
        <p:cxnSp>
          <p:nvCxnSpPr>
            <p:cNvPr id="258" name="Connector: Elbow 257">
              <a:extLst>
                <a:ext uri="{FF2B5EF4-FFF2-40B4-BE49-F238E27FC236}">
                  <a16:creationId xmlns:a16="http://schemas.microsoft.com/office/drawing/2014/main" id="{CB61F4B0-BD50-408D-A430-F1833B231C09}"/>
                </a:ext>
              </a:extLst>
            </p:cNvPr>
            <p:cNvCxnSpPr>
              <a:cxnSpLocks/>
            </p:cNvCxnSpPr>
            <p:nvPr/>
          </p:nvCxnSpPr>
          <p:spPr>
            <a:xfrm flipV="1">
              <a:off x="2085277" y="4092983"/>
              <a:ext cx="914400" cy="1554480"/>
            </a:xfrm>
            <a:prstGeom prst="bentConnector3">
              <a:avLst>
                <a:gd name="adj1" fmla="val 67157"/>
              </a:avLst>
            </a:prstGeom>
            <a:noFill/>
            <a:ln w="12700" cap="rnd" cmpd="sng" algn="ctr">
              <a:solidFill>
                <a:schemeClr val="bg2"/>
              </a:solidFill>
              <a:prstDash val="solid"/>
              <a:headEnd type="none" w="lg" len="med"/>
              <a:tailEnd type="none" w="lg" len="sm"/>
            </a:ln>
            <a:effectLst/>
          </p:spPr>
        </p:cxnSp>
      </p:grpSp>
      <p:sp>
        <p:nvSpPr>
          <p:cNvPr id="6" name="TextBox 5">
            <a:extLst>
              <a:ext uri="{FF2B5EF4-FFF2-40B4-BE49-F238E27FC236}">
                <a16:creationId xmlns:a16="http://schemas.microsoft.com/office/drawing/2014/main" id="{E4942DC0-05C2-5CB7-7A6A-D23A7A1A704D}"/>
              </a:ext>
            </a:extLst>
          </p:cNvPr>
          <p:cNvSpPr txBox="1"/>
          <p:nvPr/>
        </p:nvSpPr>
        <p:spPr>
          <a:xfrm>
            <a:off x="588263" y="1463040"/>
            <a:ext cx="2377440" cy="4108817"/>
          </a:xfrm>
          <a:prstGeom prst="rect">
            <a:avLst/>
          </a:prstGeom>
          <a:noFill/>
        </p:spPr>
        <p:txBody>
          <a:bodyPr wrap="square" lIns="0" tIns="0" rIns="0" bIns="0">
            <a:noAutofit/>
          </a:bodyPr>
          <a:lstStyle/>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rPr>
              <a:t>Power Platform, including Power Automate and Copilot Studio, offers great integration capabilities, with more 1,200 native connectors or ways to create your own custom connectors to your APIs.</a:t>
            </a:r>
          </a:p>
          <a:p>
            <a:pPr marL="182880" marR="0" lvl="0" indent="-182880" algn="l" defTabSz="914367" rtl="0" eaLnBrk="1" fontAlgn="auto" latinLnBrk="0" hangingPunct="1">
              <a:lnSpc>
                <a:spcPct val="100000"/>
              </a:lnSpc>
              <a:spcAft>
                <a:spcPts val="600"/>
              </a:spcAft>
              <a:buClrTx/>
              <a:buSzTx/>
              <a:buFont typeface="Arial" panose="020B0604020202020204" pitchFamily="34" charset="0"/>
              <a:buChar char="•"/>
              <a:tabLst/>
              <a:defRPr/>
            </a:pPr>
            <a:r>
              <a:rPr lang="en-US" sz="1200"/>
              <a:t>For a good end-user experience, cloud flows, HTTP requests and connectors triggered from Copilot Studio must execute quickly so that the user doesn’t have to wait too long for the copilot to answer.</a:t>
            </a:r>
          </a:p>
        </p:txBody>
      </p:sp>
      <p:sp>
        <p:nvSpPr>
          <p:cNvPr id="130" name="Rectangle 129">
            <a:extLst>
              <a:ext uri="{FF2B5EF4-FFF2-40B4-BE49-F238E27FC236}">
                <a16:creationId xmlns:a16="http://schemas.microsoft.com/office/drawing/2014/main" id="{1B81702A-EDF0-6294-D7C0-0D4BB67055CE}"/>
              </a:ext>
            </a:extLst>
          </p:cNvPr>
          <p:cNvSpPr/>
          <p:nvPr/>
        </p:nvSpPr>
        <p:spPr>
          <a:xfrm>
            <a:off x="3232944" y="6299435"/>
            <a:ext cx="2821144"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Semilight" panose="020B0402040204020203" pitchFamily="34" charset="0"/>
              </a:rPr>
              <a:t>1200+ prebuilt data connectors</a:t>
            </a:r>
          </a:p>
        </p:txBody>
      </p:sp>
      <p:sp>
        <p:nvSpPr>
          <p:cNvPr id="316" name="Rectangle 315">
            <a:extLst>
              <a:ext uri="{FF2B5EF4-FFF2-40B4-BE49-F238E27FC236}">
                <a16:creationId xmlns:a16="http://schemas.microsoft.com/office/drawing/2014/main" id="{212440B9-E091-4D37-A27A-CD86812D32E3}"/>
              </a:ext>
            </a:extLst>
          </p:cNvPr>
          <p:cNvSpPr/>
          <p:nvPr/>
        </p:nvSpPr>
        <p:spPr>
          <a:xfrm>
            <a:off x="9641599" y="1167797"/>
            <a:ext cx="1828587" cy="193899"/>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861085" rtl="0" eaLnBrk="1" fontAlgn="auto" latinLnBrk="0" hangingPunct="1">
              <a:lnSpc>
                <a:spcPct val="90000"/>
              </a:lnSpc>
              <a:spcBef>
                <a:spcPts val="0"/>
              </a:spcBef>
              <a:spcAft>
                <a:spcPts val="565"/>
              </a:spcAft>
              <a:buClrTx/>
              <a:buSzTx/>
              <a:buFontTx/>
              <a:buNone/>
              <a:tabLst/>
              <a:defRPr/>
            </a:pPr>
            <a:r>
              <a:rPr kumimoji="0" lang="en-US" sz="14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Multi-Channel</a:t>
            </a:r>
          </a:p>
        </p:txBody>
      </p:sp>
      <p:sp>
        <p:nvSpPr>
          <p:cNvPr id="5" name="Rectangle: Rounded Corners 185">
            <a:extLst>
              <a:ext uri="{FF2B5EF4-FFF2-40B4-BE49-F238E27FC236}">
                <a16:creationId xmlns:a16="http://schemas.microsoft.com/office/drawing/2014/main" id="{C6143D57-77A2-4095-AFBF-309CF2C032B4}"/>
              </a:ext>
              <a:ext uri="{C183D7F6-B498-43B3-948B-1728B52AA6E4}">
                <adec:decorative xmlns:adec="http://schemas.microsoft.com/office/drawing/2017/decorative" val="1"/>
              </a:ext>
            </a:extLst>
          </p:cNvPr>
          <p:cNvSpPr>
            <a:spLocks/>
          </p:cNvSpPr>
          <p:nvPr/>
        </p:nvSpPr>
        <p:spPr bwMode="auto">
          <a:xfrm>
            <a:off x="6360313" y="1651177"/>
            <a:ext cx="2625140" cy="4319574"/>
          </a:xfrm>
          <a:prstGeom prst="roundRect">
            <a:avLst>
              <a:gd name="adj" fmla="val 2712"/>
            </a:avLst>
          </a:prstGeom>
          <a:solidFill>
            <a:schemeClr val="bg1">
              <a:lumMod val="95000"/>
            </a:schemeClr>
          </a:solidFill>
          <a:ln w="6350"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94" name="Group 493">
            <a:extLst>
              <a:ext uri="{FF2B5EF4-FFF2-40B4-BE49-F238E27FC236}">
                <a16:creationId xmlns:a16="http://schemas.microsoft.com/office/drawing/2014/main" id="{60BDD31B-E58B-77D7-699F-08C6AFFAA42D}"/>
              </a:ext>
              <a:ext uri="{C183D7F6-B498-43B3-948B-1728B52AA6E4}">
                <adec:decorative xmlns:adec="http://schemas.microsoft.com/office/drawing/2017/decorative" val="1"/>
              </a:ext>
            </a:extLst>
          </p:cNvPr>
          <p:cNvGrpSpPr/>
          <p:nvPr/>
        </p:nvGrpSpPr>
        <p:grpSpPr>
          <a:xfrm>
            <a:off x="7165667" y="3920468"/>
            <a:ext cx="968665" cy="1458264"/>
            <a:chOff x="4665252" y="3214140"/>
            <a:chExt cx="968665" cy="1458264"/>
          </a:xfrm>
        </p:grpSpPr>
        <p:sp>
          <p:nvSpPr>
            <p:cNvPr id="11" name="Oval 19">
              <a:extLst>
                <a:ext uri="{FF2B5EF4-FFF2-40B4-BE49-F238E27FC236}">
                  <a16:creationId xmlns:a16="http://schemas.microsoft.com/office/drawing/2014/main" id="{BC91F9BB-ED5E-AE52-9343-F98271BA4AE5}"/>
                </a:ext>
              </a:extLst>
            </p:cNvPr>
            <p:cNvSpPr/>
            <p:nvPr/>
          </p:nvSpPr>
          <p:spPr bwMode="auto">
            <a:xfrm>
              <a:off x="4770814" y="3214140"/>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1" name="Rectangle 250">
              <a:extLst>
                <a:ext uri="{FF2B5EF4-FFF2-40B4-BE49-F238E27FC236}">
                  <a16:creationId xmlns:a16="http://schemas.microsoft.com/office/drawing/2014/main" id="{F6C3F115-B378-4A3E-A0FC-3AE75F004984}"/>
                </a:ext>
              </a:extLst>
            </p:cNvPr>
            <p:cNvSpPr/>
            <p:nvPr/>
          </p:nvSpPr>
          <p:spPr>
            <a:xfrm>
              <a:off x="4665252" y="4122510"/>
              <a:ext cx="968665" cy="549894"/>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Copilot </a:t>
              </a:r>
            </a:p>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Studio</a:t>
              </a:r>
            </a:p>
          </p:txBody>
        </p:sp>
      </p:grpSp>
      <p:grpSp>
        <p:nvGrpSpPr>
          <p:cNvPr id="496" name="Group 495">
            <a:extLst>
              <a:ext uri="{FF2B5EF4-FFF2-40B4-BE49-F238E27FC236}">
                <a16:creationId xmlns:a16="http://schemas.microsoft.com/office/drawing/2014/main" id="{87BB34A6-5FCA-7B43-73F3-F3F96912B8C0}"/>
              </a:ext>
              <a:ext uri="{C183D7F6-B498-43B3-948B-1728B52AA6E4}">
                <adec:decorative xmlns:adec="http://schemas.microsoft.com/office/drawing/2017/decorative" val="1"/>
              </a:ext>
            </a:extLst>
          </p:cNvPr>
          <p:cNvGrpSpPr/>
          <p:nvPr/>
        </p:nvGrpSpPr>
        <p:grpSpPr>
          <a:xfrm>
            <a:off x="9157744" y="1537824"/>
            <a:ext cx="2496790" cy="4546279"/>
            <a:chOff x="9157744" y="1804554"/>
            <a:chExt cx="2496790" cy="4546279"/>
          </a:xfrm>
        </p:grpSpPr>
        <p:grpSp>
          <p:nvGrpSpPr>
            <p:cNvPr id="265" name="Group 264">
              <a:extLst>
                <a:ext uri="{FF2B5EF4-FFF2-40B4-BE49-F238E27FC236}">
                  <a16:creationId xmlns:a16="http://schemas.microsoft.com/office/drawing/2014/main" id="{3A5699B0-988D-4641-9271-127458F75D58}"/>
                </a:ext>
                <a:ext uri="{C183D7F6-B498-43B3-948B-1728B52AA6E4}">
                  <adec:decorative xmlns:adec="http://schemas.microsoft.com/office/drawing/2017/decorative" val="1"/>
                </a:ext>
              </a:extLst>
            </p:cNvPr>
            <p:cNvGrpSpPr/>
            <p:nvPr/>
          </p:nvGrpSpPr>
          <p:grpSpPr>
            <a:xfrm>
              <a:off x="9157744" y="2003666"/>
              <a:ext cx="635513" cy="4151423"/>
              <a:chOff x="9725410" y="1063839"/>
              <a:chExt cx="347472" cy="4152012"/>
            </a:xfrm>
          </p:grpSpPr>
          <p:cxnSp>
            <p:nvCxnSpPr>
              <p:cNvPr id="305" name="Straight Arrow Connector 304">
                <a:extLst>
                  <a:ext uri="{FF2B5EF4-FFF2-40B4-BE49-F238E27FC236}">
                    <a16:creationId xmlns:a16="http://schemas.microsoft.com/office/drawing/2014/main" id="{DF91546E-E2EB-4599-9B3B-D96DA7DF7B9A}"/>
                  </a:ext>
                </a:extLst>
              </p:cNvPr>
              <p:cNvCxnSpPr>
                <a:cxnSpLocks/>
              </p:cNvCxnSpPr>
              <p:nvPr/>
            </p:nvCxnSpPr>
            <p:spPr>
              <a:xfrm>
                <a:off x="9725410" y="1997168"/>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6" name="Straight Arrow Connector 305">
                <a:extLst>
                  <a:ext uri="{FF2B5EF4-FFF2-40B4-BE49-F238E27FC236}">
                    <a16:creationId xmlns:a16="http://schemas.microsoft.com/office/drawing/2014/main" id="{24DDEBC1-7D8B-4069-872E-6B94256449FF}"/>
                  </a:ext>
                </a:extLst>
              </p:cNvPr>
              <p:cNvCxnSpPr>
                <a:cxnSpLocks/>
              </p:cNvCxnSpPr>
              <p:nvPr/>
            </p:nvCxnSpPr>
            <p:spPr>
              <a:xfrm>
                <a:off x="9725410" y="106383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7" name="Straight Arrow Connector 306">
                <a:extLst>
                  <a:ext uri="{FF2B5EF4-FFF2-40B4-BE49-F238E27FC236}">
                    <a16:creationId xmlns:a16="http://schemas.microsoft.com/office/drawing/2014/main" id="{EBC4C540-795F-4CFF-8CCB-05A8A590820F}"/>
                  </a:ext>
                </a:extLst>
              </p:cNvPr>
              <p:cNvCxnSpPr>
                <a:cxnSpLocks/>
              </p:cNvCxnSpPr>
              <p:nvPr/>
            </p:nvCxnSpPr>
            <p:spPr>
              <a:xfrm>
                <a:off x="9725410" y="1531177"/>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8" name="Straight Arrow Connector 307">
                <a:extLst>
                  <a:ext uri="{FF2B5EF4-FFF2-40B4-BE49-F238E27FC236}">
                    <a16:creationId xmlns:a16="http://schemas.microsoft.com/office/drawing/2014/main" id="{F5CBA0ED-2A18-4F1C-8F44-0445D3B84D96}"/>
                  </a:ext>
                </a:extLst>
              </p:cNvPr>
              <p:cNvCxnSpPr>
                <a:cxnSpLocks/>
              </p:cNvCxnSpPr>
              <p:nvPr/>
            </p:nvCxnSpPr>
            <p:spPr>
              <a:xfrm>
                <a:off x="9725410" y="2929150"/>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09" name="Straight Connector 308">
                <a:extLst>
                  <a:ext uri="{FF2B5EF4-FFF2-40B4-BE49-F238E27FC236}">
                    <a16:creationId xmlns:a16="http://schemas.microsoft.com/office/drawing/2014/main" id="{E4A282E4-586F-4AC4-A95B-C8690B502178}"/>
                  </a:ext>
                </a:extLst>
              </p:cNvPr>
              <p:cNvCxnSpPr>
                <a:cxnSpLocks/>
              </p:cNvCxnSpPr>
              <p:nvPr/>
            </p:nvCxnSpPr>
            <p:spPr>
              <a:xfrm>
                <a:off x="9725410" y="1063839"/>
                <a:ext cx="0" cy="4152012"/>
              </a:xfrm>
              <a:prstGeom prst="line">
                <a:avLst/>
              </a:prstGeom>
              <a:noFill/>
              <a:ln w="12700" cap="rnd" cmpd="sng" algn="ctr">
                <a:solidFill>
                  <a:schemeClr val="bg2"/>
                </a:solidFill>
                <a:prstDash val="solid"/>
                <a:headEnd type="none" w="lg" len="med"/>
                <a:tailEnd type="none" w="lg" len="sm"/>
              </a:ln>
              <a:effectLst/>
            </p:spPr>
          </p:cxnSp>
          <p:cxnSp>
            <p:nvCxnSpPr>
              <p:cNvPr id="310" name="Straight Arrow Connector 309">
                <a:extLst>
                  <a:ext uri="{FF2B5EF4-FFF2-40B4-BE49-F238E27FC236}">
                    <a16:creationId xmlns:a16="http://schemas.microsoft.com/office/drawing/2014/main" id="{5258878B-4287-46DD-8039-9EB7E87346C1}"/>
                  </a:ext>
                </a:extLst>
              </p:cNvPr>
              <p:cNvCxnSpPr>
                <a:cxnSpLocks/>
              </p:cNvCxnSpPr>
              <p:nvPr/>
            </p:nvCxnSpPr>
            <p:spPr>
              <a:xfrm>
                <a:off x="9725410" y="2463159"/>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1" name="Straight Arrow Connector 310">
                <a:extLst>
                  <a:ext uri="{FF2B5EF4-FFF2-40B4-BE49-F238E27FC236}">
                    <a16:creationId xmlns:a16="http://schemas.microsoft.com/office/drawing/2014/main" id="{A2933060-2AAA-47D2-95AD-8595FF47D70D}"/>
                  </a:ext>
                </a:extLst>
              </p:cNvPr>
              <p:cNvCxnSpPr>
                <a:cxnSpLocks/>
              </p:cNvCxnSpPr>
              <p:nvPr/>
            </p:nvCxnSpPr>
            <p:spPr>
              <a:xfrm>
                <a:off x="9725410" y="339514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2" name="Straight Arrow Connector 311">
                <a:extLst>
                  <a:ext uri="{FF2B5EF4-FFF2-40B4-BE49-F238E27FC236}">
                    <a16:creationId xmlns:a16="http://schemas.microsoft.com/office/drawing/2014/main" id="{A0D027CE-0BF0-40C0-8C8F-0B46438B8711}"/>
                  </a:ext>
                </a:extLst>
              </p:cNvPr>
              <p:cNvCxnSpPr>
                <a:cxnSpLocks/>
              </p:cNvCxnSpPr>
              <p:nvPr/>
            </p:nvCxnSpPr>
            <p:spPr>
              <a:xfrm>
                <a:off x="9725410" y="5215851"/>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3" name="Straight Arrow Connector 312">
                <a:extLst>
                  <a:ext uri="{FF2B5EF4-FFF2-40B4-BE49-F238E27FC236}">
                    <a16:creationId xmlns:a16="http://schemas.microsoft.com/office/drawing/2014/main" id="{2A2C5106-90BA-4962-AFC4-05FC66684A9D}"/>
                  </a:ext>
                </a:extLst>
              </p:cNvPr>
              <p:cNvCxnSpPr>
                <a:cxnSpLocks/>
              </p:cNvCxnSpPr>
              <p:nvPr/>
            </p:nvCxnSpPr>
            <p:spPr>
              <a:xfrm>
                <a:off x="9725410" y="4327123"/>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4" name="Straight Arrow Connector 313">
                <a:extLst>
                  <a:ext uri="{FF2B5EF4-FFF2-40B4-BE49-F238E27FC236}">
                    <a16:creationId xmlns:a16="http://schemas.microsoft.com/office/drawing/2014/main" id="{9EBC05A1-5D69-466C-B82A-7EF4F9B0CD1D}"/>
                  </a:ext>
                </a:extLst>
              </p:cNvPr>
              <p:cNvCxnSpPr>
                <a:cxnSpLocks/>
              </p:cNvCxnSpPr>
              <p:nvPr/>
            </p:nvCxnSpPr>
            <p:spPr>
              <a:xfrm>
                <a:off x="9725410" y="4793114"/>
                <a:ext cx="347472" cy="0"/>
              </a:xfrm>
              <a:prstGeom prst="straightConnector1">
                <a:avLst/>
              </a:prstGeom>
              <a:noFill/>
              <a:ln w="12700" cap="rnd" cmpd="sng" algn="ctr">
                <a:solidFill>
                  <a:schemeClr val="bg2"/>
                </a:solidFill>
                <a:prstDash val="solid"/>
                <a:headEnd type="none" w="lg" len="med"/>
                <a:tailEnd type="arrow" w="lg" len="sm"/>
              </a:ln>
              <a:effectLst/>
            </p:spPr>
          </p:cxnSp>
          <p:cxnSp>
            <p:nvCxnSpPr>
              <p:cNvPr id="315" name="Straight Arrow Connector 314">
                <a:extLst>
                  <a:ext uri="{FF2B5EF4-FFF2-40B4-BE49-F238E27FC236}">
                    <a16:creationId xmlns:a16="http://schemas.microsoft.com/office/drawing/2014/main" id="{B17CFC35-1704-4A8B-A179-AE158759C910}"/>
                  </a:ext>
                </a:extLst>
              </p:cNvPr>
              <p:cNvCxnSpPr>
                <a:cxnSpLocks/>
              </p:cNvCxnSpPr>
              <p:nvPr/>
            </p:nvCxnSpPr>
            <p:spPr>
              <a:xfrm>
                <a:off x="9725410" y="3861132"/>
                <a:ext cx="347472" cy="0"/>
              </a:xfrm>
              <a:prstGeom prst="straightConnector1">
                <a:avLst/>
              </a:prstGeom>
              <a:noFill/>
              <a:ln w="12700" cap="rnd" cmpd="sng" algn="ctr">
                <a:solidFill>
                  <a:schemeClr val="bg2"/>
                </a:solidFill>
                <a:prstDash val="solid"/>
                <a:headEnd type="none" w="lg" len="med"/>
                <a:tailEnd type="arrow" w="lg" len="sm"/>
              </a:ln>
              <a:effectLst/>
            </p:spPr>
          </p:cxnSp>
        </p:grpSp>
        <p:grpSp>
          <p:nvGrpSpPr>
            <p:cNvPr id="493" name="Group 492">
              <a:extLst>
                <a:ext uri="{FF2B5EF4-FFF2-40B4-BE49-F238E27FC236}">
                  <a16:creationId xmlns:a16="http://schemas.microsoft.com/office/drawing/2014/main" id="{1934DF1D-2293-BB1C-BA3A-89D60FB1355A}"/>
                </a:ext>
              </a:extLst>
            </p:cNvPr>
            <p:cNvGrpSpPr/>
            <p:nvPr/>
          </p:nvGrpSpPr>
          <p:grpSpPr>
            <a:xfrm>
              <a:off x="9927559" y="1804554"/>
              <a:ext cx="1726975" cy="4546279"/>
              <a:chOff x="9927559" y="1804554"/>
              <a:chExt cx="1726975" cy="4546279"/>
            </a:xfrm>
          </p:grpSpPr>
          <p:sp>
            <p:nvSpPr>
              <p:cNvPr id="266" name="TextBox 265">
                <a:extLst>
                  <a:ext uri="{FF2B5EF4-FFF2-40B4-BE49-F238E27FC236}">
                    <a16:creationId xmlns:a16="http://schemas.microsoft.com/office/drawing/2014/main" id="{F6E281E3-D43F-4EF6-B0E5-8EE76E7E1B31}"/>
                  </a:ext>
                </a:extLst>
              </p:cNvPr>
              <p:cNvSpPr txBox="1"/>
              <p:nvPr/>
            </p:nvSpPr>
            <p:spPr>
              <a:xfrm>
                <a:off x="10441060" y="2852860"/>
                <a:ext cx="437620"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Teams</a:t>
                </a:r>
              </a:p>
            </p:txBody>
          </p:sp>
          <p:sp>
            <p:nvSpPr>
              <p:cNvPr id="267" name="TextBox 266">
                <a:extLst>
                  <a:ext uri="{FF2B5EF4-FFF2-40B4-BE49-F238E27FC236}">
                    <a16:creationId xmlns:a16="http://schemas.microsoft.com/office/drawing/2014/main" id="{92A91A8C-0F69-47F0-95F1-1CD970BA5226}"/>
                  </a:ext>
                </a:extLst>
              </p:cNvPr>
              <p:cNvSpPr txBox="1"/>
              <p:nvPr/>
            </p:nvSpPr>
            <p:spPr>
              <a:xfrm>
                <a:off x="10441060" y="3319010"/>
                <a:ext cx="650819"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Facebook</a:t>
                </a:r>
              </a:p>
            </p:txBody>
          </p:sp>
          <p:sp>
            <p:nvSpPr>
              <p:cNvPr id="268" name="TextBox 267">
                <a:extLst>
                  <a:ext uri="{FF2B5EF4-FFF2-40B4-BE49-F238E27FC236}">
                    <a16:creationId xmlns:a16="http://schemas.microsoft.com/office/drawing/2014/main" id="{D2DB17D5-41F9-4CC9-A67D-F170DB2898D4}"/>
                  </a:ext>
                </a:extLst>
              </p:cNvPr>
              <p:cNvSpPr txBox="1"/>
              <p:nvPr/>
            </p:nvSpPr>
            <p:spPr>
              <a:xfrm>
                <a:off x="10441060" y="2386712"/>
                <a:ext cx="471283"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Mobile</a:t>
                </a:r>
              </a:p>
            </p:txBody>
          </p:sp>
          <p:sp>
            <p:nvSpPr>
              <p:cNvPr id="269" name="TextBox 268">
                <a:extLst>
                  <a:ext uri="{FF2B5EF4-FFF2-40B4-BE49-F238E27FC236}">
                    <a16:creationId xmlns:a16="http://schemas.microsoft.com/office/drawing/2014/main" id="{A1984C13-7352-410B-9F52-62CD92411CC7}"/>
                  </a:ext>
                </a:extLst>
              </p:cNvPr>
              <p:cNvSpPr txBox="1"/>
              <p:nvPr/>
            </p:nvSpPr>
            <p:spPr>
              <a:xfrm>
                <a:off x="10441060" y="6077684"/>
                <a:ext cx="77425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Many more</a:t>
                </a:r>
              </a:p>
            </p:txBody>
          </p:sp>
          <p:sp>
            <p:nvSpPr>
              <p:cNvPr id="270" name="TextBox 269">
                <a:extLst>
                  <a:ext uri="{FF2B5EF4-FFF2-40B4-BE49-F238E27FC236}">
                    <a16:creationId xmlns:a16="http://schemas.microsoft.com/office/drawing/2014/main" id="{716DB229-6511-40BF-B522-67D6B214C691}"/>
                  </a:ext>
                </a:extLst>
              </p:cNvPr>
              <p:cNvSpPr txBox="1"/>
              <p:nvPr/>
            </p:nvSpPr>
            <p:spPr>
              <a:xfrm>
                <a:off x="10441060" y="5183599"/>
                <a:ext cx="1213474"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Direct line Speech</a:t>
                </a:r>
              </a:p>
            </p:txBody>
          </p:sp>
          <p:sp>
            <p:nvSpPr>
              <p:cNvPr id="271" name="TextBox 270">
                <a:extLst>
                  <a:ext uri="{FF2B5EF4-FFF2-40B4-BE49-F238E27FC236}">
                    <a16:creationId xmlns:a16="http://schemas.microsoft.com/office/drawing/2014/main" id="{1F8FAEA5-DF59-4541-AD44-379DFA98F6AD}"/>
                  </a:ext>
                </a:extLst>
              </p:cNvPr>
              <p:cNvSpPr txBox="1"/>
              <p:nvPr/>
            </p:nvSpPr>
            <p:spPr>
              <a:xfrm>
                <a:off x="10441060" y="4251304"/>
                <a:ext cx="363882"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Email</a:t>
                </a:r>
              </a:p>
            </p:txBody>
          </p:sp>
          <p:sp>
            <p:nvSpPr>
              <p:cNvPr id="272" name="TextBox 271">
                <a:extLst>
                  <a:ext uri="{FF2B5EF4-FFF2-40B4-BE49-F238E27FC236}">
                    <a16:creationId xmlns:a16="http://schemas.microsoft.com/office/drawing/2014/main" id="{388BA785-8297-4379-8C30-BBDE08AC1B5E}"/>
                  </a:ext>
                </a:extLst>
              </p:cNvPr>
              <p:cNvSpPr txBox="1"/>
              <p:nvPr/>
            </p:nvSpPr>
            <p:spPr>
              <a:xfrm>
                <a:off x="10441060" y="4717452"/>
                <a:ext cx="344646"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Slack</a:t>
                </a:r>
              </a:p>
            </p:txBody>
          </p:sp>
          <p:sp>
            <p:nvSpPr>
              <p:cNvPr id="273" name="TextBox 272">
                <a:extLst>
                  <a:ext uri="{FF2B5EF4-FFF2-40B4-BE49-F238E27FC236}">
                    <a16:creationId xmlns:a16="http://schemas.microsoft.com/office/drawing/2014/main" id="{B29AAE36-FED7-40AD-9177-E829074241E7}"/>
                  </a:ext>
                </a:extLst>
              </p:cNvPr>
              <p:cNvSpPr txBox="1"/>
              <p:nvPr/>
            </p:nvSpPr>
            <p:spPr>
              <a:xfrm>
                <a:off x="10441060" y="3785157"/>
                <a:ext cx="745397"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Telephony </a:t>
                </a:r>
              </a:p>
            </p:txBody>
          </p:sp>
          <p:sp>
            <p:nvSpPr>
              <p:cNvPr id="281" name="TextBox 280">
                <a:extLst>
                  <a:ext uri="{FF2B5EF4-FFF2-40B4-BE49-F238E27FC236}">
                    <a16:creationId xmlns:a16="http://schemas.microsoft.com/office/drawing/2014/main" id="{12532815-DCE8-4284-B83C-378F43D0C207}"/>
                  </a:ext>
                </a:extLst>
              </p:cNvPr>
              <p:cNvSpPr txBox="1"/>
              <p:nvPr/>
            </p:nvSpPr>
            <p:spPr>
              <a:xfrm>
                <a:off x="10441060" y="1920566"/>
                <a:ext cx="549831" cy="166199"/>
              </a:xfrm>
              <a:prstGeom prst="rect">
                <a:avLst/>
              </a:prstGeom>
              <a:noFill/>
            </p:spPr>
            <p:txBody>
              <a:bodyPr wrap="none" lIns="0" tIns="0" rIns="0" bIns="0" rtlCol="0" anchor="ctr" anchorCtr="0">
                <a:spAutoFit/>
              </a:bodyPr>
              <a:lstStyle/>
              <a:p>
                <a:pPr marL="0" marR="0" lvl="0" indent="0" algn="l" defTabSz="861085" rtl="0" eaLnBrk="1" fontAlgn="auto" latinLnBrk="0" hangingPunct="1">
                  <a:lnSpc>
                    <a:spcPct val="90000"/>
                  </a:lnSpc>
                  <a:spcBef>
                    <a:spcPts val="0"/>
                  </a:spcBef>
                  <a:spcAft>
                    <a:spcPts val="565"/>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Website</a:t>
                </a:r>
              </a:p>
            </p:txBody>
          </p:sp>
          <p:grpSp>
            <p:nvGrpSpPr>
              <p:cNvPr id="134" name="Group 133">
                <a:extLst>
                  <a:ext uri="{FF2B5EF4-FFF2-40B4-BE49-F238E27FC236}">
                    <a16:creationId xmlns:a16="http://schemas.microsoft.com/office/drawing/2014/main" id="{221EFDEC-5C33-AD3F-CEFE-F0B346395A61}"/>
                  </a:ext>
                </a:extLst>
              </p:cNvPr>
              <p:cNvGrpSpPr>
                <a:grpSpLocks/>
              </p:cNvGrpSpPr>
              <p:nvPr/>
            </p:nvGrpSpPr>
            <p:grpSpPr>
              <a:xfrm>
                <a:off x="9982625" y="5626100"/>
                <a:ext cx="921869" cy="211012"/>
                <a:chOff x="10136656" y="-1799946"/>
                <a:chExt cx="921869" cy="211012"/>
              </a:xfrm>
            </p:grpSpPr>
            <p:pic>
              <p:nvPicPr>
                <p:cNvPr id="131" name="Picture 130" descr="Graphical user interface&#10;&#10;Description automatically generated">
                  <a:extLst>
                    <a:ext uri="{FF2B5EF4-FFF2-40B4-BE49-F238E27FC236}">
                      <a16:creationId xmlns:a16="http://schemas.microsoft.com/office/drawing/2014/main" id="{457FB3CC-20F2-6EF2-DF07-B32D6813688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11666" t="28871" r="69650" b="28871"/>
                <a:stretch/>
              </p:blipFill>
              <p:spPr>
                <a:xfrm>
                  <a:off x="10136656" y="-1799946"/>
                  <a:ext cx="224668" cy="211012"/>
                </a:xfrm>
                <a:prstGeom prst="rect">
                  <a:avLst/>
                </a:prstGeom>
              </p:spPr>
            </p:pic>
            <p:pic>
              <p:nvPicPr>
                <p:cNvPr id="132" name="Picture 131" descr="Graphical user interface&#10;&#10;Description automatically generated">
                  <a:extLst>
                    <a:ext uri="{FF2B5EF4-FFF2-40B4-BE49-F238E27FC236}">
                      <a16:creationId xmlns:a16="http://schemas.microsoft.com/office/drawing/2014/main" id="{1650A32C-C71A-238B-4BAA-CAD9451D1C83}"/>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rcRect/>
                <a:stretch/>
              </p:blipFill>
              <p:spPr>
                <a:xfrm>
                  <a:off x="10361324" y="-1799946"/>
                  <a:ext cx="697201" cy="211012"/>
                </a:xfrm>
                <a:prstGeom prst="rect">
                  <a:avLst/>
                </a:prstGeom>
              </p:spPr>
            </p:pic>
          </p:grpSp>
          <p:pic>
            <p:nvPicPr>
              <p:cNvPr id="97" name="Picture 8" descr="New Slack Logo 2019 PNG Transparent &amp;amp; SVG Vector - Freebie Supply">
                <a:extLst>
                  <a:ext uri="{FF2B5EF4-FFF2-40B4-BE49-F238E27FC236}">
                    <a16:creationId xmlns:a16="http://schemas.microsoft.com/office/drawing/2014/main" id="{A23AFEC8-1328-467B-0A53-61D22DDB22B6}"/>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9972868" y="4638311"/>
                <a:ext cx="245796" cy="245796"/>
              </a:xfrm>
              <a:prstGeom prst="rect">
                <a:avLst/>
              </a:prstGeom>
              <a:noFill/>
              <a:extLst>
                <a:ext uri="{909E8E84-426E-40DD-AFC4-6F175D3DCCD1}">
                  <a14:hiddenFill xmlns:a14="http://schemas.microsoft.com/office/drawing/2010/main">
                    <a:solidFill>
                      <a:srgbClr val="FFFFFF"/>
                    </a:solidFill>
                  </a14:hiddenFill>
                </a:ext>
              </a:extLst>
            </p:spPr>
          </p:pic>
          <p:sp>
            <p:nvSpPr>
              <p:cNvPr id="136" name="Oval 30_1">
                <a:extLst>
                  <a:ext uri="{FF2B5EF4-FFF2-40B4-BE49-F238E27FC236}">
                    <a16:creationId xmlns:a16="http://schemas.microsoft.com/office/drawing/2014/main" id="{FDFC12B8-CF5E-C296-396F-1193F8036C21}"/>
                  </a:ext>
                </a:extLst>
              </p:cNvPr>
              <p:cNvSpPr/>
              <p:nvPr/>
            </p:nvSpPr>
            <p:spPr bwMode="auto">
              <a:xfrm>
                <a:off x="9927559" y="1804554"/>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1" name="Oval 30_1">
                <a:extLst>
                  <a:ext uri="{FF2B5EF4-FFF2-40B4-BE49-F238E27FC236}">
                    <a16:creationId xmlns:a16="http://schemas.microsoft.com/office/drawing/2014/main" id="{816E1329-5F80-E557-0E0F-2C96EA43D5F2}"/>
                  </a:ext>
                </a:extLst>
              </p:cNvPr>
              <p:cNvSpPr/>
              <p:nvPr/>
            </p:nvSpPr>
            <p:spPr bwMode="auto">
              <a:xfrm>
                <a:off x="9927559" y="2266197"/>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28" name="Oval 30_1">
                <a:extLst>
                  <a:ext uri="{FF2B5EF4-FFF2-40B4-BE49-F238E27FC236}">
                    <a16:creationId xmlns:a16="http://schemas.microsoft.com/office/drawing/2014/main" id="{7202A8F8-D730-16C4-3B2B-3932D8664E9F}"/>
                  </a:ext>
                </a:extLst>
              </p:cNvPr>
              <p:cNvSpPr/>
              <p:nvPr/>
            </p:nvSpPr>
            <p:spPr bwMode="auto">
              <a:xfrm>
                <a:off x="9927559" y="2727840"/>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9" name="Oval 30_1">
                <a:extLst>
                  <a:ext uri="{FF2B5EF4-FFF2-40B4-BE49-F238E27FC236}">
                    <a16:creationId xmlns:a16="http://schemas.microsoft.com/office/drawing/2014/main" id="{F2B0672C-95E5-66A7-D8E8-4CC5CF8D699F}"/>
                  </a:ext>
                </a:extLst>
              </p:cNvPr>
              <p:cNvSpPr/>
              <p:nvPr/>
            </p:nvSpPr>
            <p:spPr bwMode="auto">
              <a:xfrm>
                <a:off x="9927559" y="3189483"/>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46" name="Oval 30_1">
                <a:extLst>
                  <a:ext uri="{FF2B5EF4-FFF2-40B4-BE49-F238E27FC236}">
                    <a16:creationId xmlns:a16="http://schemas.microsoft.com/office/drawing/2014/main" id="{5DBBF455-E56B-5987-9020-C293BFFC1796}"/>
                  </a:ext>
                </a:extLst>
              </p:cNvPr>
              <p:cNvSpPr/>
              <p:nvPr/>
            </p:nvSpPr>
            <p:spPr bwMode="auto">
              <a:xfrm>
                <a:off x="9927559" y="3651126"/>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5" name="Oval 30_1">
                <a:extLst>
                  <a:ext uri="{FF2B5EF4-FFF2-40B4-BE49-F238E27FC236}">
                    <a16:creationId xmlns:a16="http://schemas.microsoft.com/office/drawing/2014/main" id="{CD42549A-758C-FD50-9BC2-43A959FDD2DF}"/>
                  </a:ext>
                </a:extLst>
              </p:cNvPr>
              <p:cNvSpPr/>
              <p:nvPr/>
            </p:nvSpPr>
            <p:spPr bwMode="auto">
              <a:xfrm>
                <a:off x="9927559" y="503605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99" name="Oval 30_1">
                <a:extLst>
                  <a:ext uri="{FF2B5EF4-FFF2-40B4-BE49-F238E27FC236}">
                    <a16:creationId xmlns:a16="http://schemas.microsoft.com/office/drawing/2014/main" id="{D0ECE7EB-A5F9-8238-DAC4-519DDACA918C}"/>
                  </a:ext>
                </a:extLst>
              </p:cNvPr>
              <p:cNvSpPr/>
              <p:nvPr/>
            </p:nvSpPr>
            <p:spPr bwMode="auto">
              <a:xfrm>
                <a:off x="9927559" y="5959345"/>
                <a:ext cx="391488" cy="391488"/>
              </a:xfrm>
              <a:prstGeom prst="ellipse">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34" name="Group 333">
                <a:extLst>
                  <a:ext uri="{FF2B5EF4-FFF2-40B4-BE49-F238E27FC236}">
                    <a16:creationId xmlns:a16="http://schemas.microsoft.com/office/drawing/2014/main" id="{681B3AF1-39B9-EAAC-4D8F-3C11F3160C28}"/>
                  </a:ext>
                </a:extLst>
              </p:cNvPr>
              <p:cNvGrpSpPr/>
              <p:nvPr/>
            </p:nvGrpSpPr>
            <p:grpSpPr>
              <a:xfrm>
                <a:off x="10023935" y="4209177"/>
                <a:ext cx="198736" cy="198672"/>
                <a:chOff x="5837142" y="5645124"/>
                <a:chExt cx="198736" cy="198672"/>
              </a:xfrm>
            </p:grpSpPr>
            <p:sp>
              <p:nvSpPr>
                <p:cNvPr id="335" name="Freeform: Shape 334">
                  <a:extLst>
                    <a:ext uri="{FF2B5EF4-FFF2-40B4-BE49-F238E27FC236}">
                      <a16:creationId xmlns:a16="http://schemas.microsoft.com/office/drawing/2014/main" id="{F0AEE6CB-BAB5-8D0B-4D2E-98F66D3AE717}"/>
                    </a:ext>
                  </a:extLst>
                </p:cNvPr>
                <p:cNvSpPr/>
                <p:nvPr/>
              </p:nvSpPr>
              <p:spPr>
                <a:xfrm>
                  <a:off x="5876397" y="5645124"/>
                  <a:ext cx="120155" cy="136768"/>
                </a:xfrm>
                <a:custGeom>
                  <a:avLst/>
                  <a:gdLst>
                    <a:gd name="connsiteX0" fmla="*/ 403829 w 427338"/>
                    <a:gd name="connsiteY0" fmla="*/ 0 h 486420"/>
                    <a:gd name="connsiteX1" fmla="*/ 23512 w 427338"/>
                    <a:gd name="connsiteY1" fmla="*/ 0 h 486420"/>
                    <a:gd name="connsiteX2" fmla="*/ 0 w 427338"/>
                    <a:gd name="connsiteY2" fmla="*/ 23530 h 486420"/>
                    <a:gd name="connsiteX3" fmla="*/ 0 w 427338"/>
                    <a:gd name="connsiteY3" fmla="*/ 307673 h 486420"/>
                    <a:gd name="connsiteX4" fmla="*/ 213807 w 427338"/>
                    <a:gd name="connsiteY4" fmla="*/ 486421 h 486420"/>
                    <a:gd name="connsiteX5" fmla="*/ 427338 w 427338"/>
                    <a:gd name="connsiteY5" fmla="*/ 307842 h 486420"/>
                    <a:gd name="connsiteX6" fmla="*/ 427338 w 427338"/>
                    <a:gd name="connsiteY6" fmla="*/ 23530 h 486420"/>
                    <a:gd name="connsiteX7" fmla="*/ 403829 w 427338"/>
                    <a:gd name="connsiteY7" fmla="*/ 0 h 48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7338" h="486420">
                      <a:moveTo>
                        <a:pt x="403829" y="0"/>
                      </a:moveTo>
                      <a:lnTo>
                        <a:pt x="23512" y="0"/>
                      </a:lnTo>
                      <a:cubicBezTo>
                        <a:pt x="10527" y="0"/>
                        <a:pt x="0" y="10534"/>
                        <a:pt x="0" y="23530"/>
                      </a:cubicBezTo>
                      <a:lnTo>
                        <a:pt x="0" y="307673"/>
                      </a:lnTo>
                      <a:lnTo>
                        <a:pt x="213807" y="486421"/>
                      </a:lnTo>
                      <a:lnTo>
                        <a:pt x="427338" y="307842"/>
                      </a:lnTo>
                      <a:lnTo>
                        <a:pt x="427338" y="23530"/>
                      </a:lnTo>
                      <a:cubicBezTo>
                        <a:pt x="427340" y="10534"/>
                        <a:pt x="416814" y="0"/>
                        <a:pt x="403829" y="0"/>
                      </a:cubicBezTo>
                      <a:close/>
                    </a:path>
                  </a:pathLst>
                </a:custGeom>
                <a:solidFill>
                  <a:schemeClr val="bg2"/>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6" name="Freeform: Shape 335">
                  <a:extLst>
                    <a:ext uri="{FF2B5EF4-FFF2-40B4-BE49-F238E27FC236}">
                      <a16:creationId xmlns:a16="http://schemas.microsoft.com/office/drawing/2014/main" id="{C90020B8-5695-6D7F-4219-DC7C36E85F84}"/>
                    </a:ext>
                  </a:extLst>
                </p:cNvPr>
                <p:cNvSpPr/>
                <p:nvPr/>
              </p:nvSpPr>
              <p:spPr>
                <a:xfrm>
                  <a:off x="6008187" y="5698696"/>
                  <a:ext cx="27691" cy="23255"/>
                </a:xfrm>
                <a:custGeom>
                  <a:avLst/>
                  <a:gdLst>
                    <a:gd name="connsiteX0" fmla="*/ 0 w 98485"/>
                    <a:gd name="connsiteY0" fmla="*/ 82709 h 82709"/>
                    <a:gd name="connsiteX1" fmla="*/ 98486 w 98485"/>
                    <a:gd name="connsiteY1" fmla="*/ 0 h 82709"/>
                    <a:gd name="connsiteX2" fmla="*/ 0 w 98485"/>
                    <a:gd name="connsiteY2" fmla="*/ 0 h 82709"/>
                  </a:gdLst>
                  <a:ahLst/>
                  <a:cxnLst>
                    <a:cxn ang="0">
                      <a:pos x="connsiteX0" y="connsiteY0"/>
                    </a:cxn>
                    <a:cxn ang="0">
                      <a:pos x="connsiteX1" y="connsiteY1"/>
                    </a:cxn>
                    <a:cxn ang="0">
                      <a:pos x="connsiteX2" y="connsiteY2"/>
                    </a:cxn>
                  </a:cxnLst>
                  <a:rect l="l" t="t" r="r" b="b"/>
                  <a:pathLst>
                    <a:path w="98485" h="82709">
                      <a:moveTo>
                        <a:pt x="0" y="82709"/>
                      </a:moveTo>
                      <a:lnTo>
                        <a:pt x="98486" y="0"/>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7" name="Freeform: Shape 336">
                  <a:extLst>
                    <a:ext uri="{FF2B5EF4-FFF2-40B4-BE49-F238E27FC236}">
                      <a16:creationId xmlns:a16="http://schemas.microsoft.com/office/drawing/2014/main" id="{FCE98175-73A1-CFEB-A21A-9BD32F2BC412}"/>
                    </a:ext>
                  </a:extLst>
                </p:cNvPr>
                <p:cNvSpPr/>
                <p:nvPr/>
              </p:nvSpPr>
              <p:spPr>
                <a:xfrm>
                  <a:off x="5837206" y="5714100"/>
                  <a:ext cx="73589" cy="123045"/>
                </a:xfrm>
                <a:custGeom>
                  <a:avLst/>
                  <a:gdLst>
                    <a:gd name="connsiteX0" fmla="*/ 0 w 261722"/>
                    <a:gd name="connsiteY0" fmla="*/ 437617 h 437616"/>
                    <a:gd name="connsiteX1" fmla="*/ 261723 w 261722"/>
                    <a:gd name="connsiteY1" fmla="*/ 218808 h 437616"/>
                    <a:gd name="connsiteX2" fmla="*/ 0 w 261722"/>
                    <a:gd name="connsiteY2" fmla="*/ 0 h 437616"/>
                  </a:gdLst>
                  <a:ahLst/>
                  <a:cxnLst>
                    <a:cxn ang="0">
                      <a:pos x="connsiteX0" y="connsiteY0"/>
                    </a:cxn>
                    <a:cxn ang="0">
                      <a:pos x="connsiteX1" y="connsiteY1"/>
                    </a:cxn>
                    <a:cxn ang="0">
                      <a:pos x="connsiteX2" y="connsiteY2"/>
                    </a:cxn>
                  </a:cxnLst>
                  <a:rect l="l" t="t" r="r" b="b"/>
                  <a:pathLst>
                    <a:path w="261722" h="437616">
                      <a:moveTo>
                        <a:pt x="0" y="437617"/>
                      </a:moveTo>
                      <a:lnTo>
                        <a:pt x="261723" y="218808"/>
                      </a:lnTo>
                      <a:lnTo>
                        <a:pt x="0"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8" name="Freeform: Shape 337">
                  <a:extLst>
                    <a:ext uri="{FF2B5EF4-FFF2-40B4-BE49-F238E27FC236}">
                      <a16:creationId xmlns:a16="http://schemas.microsoft.com/office/drawing/2014/main" id="{205B4F2C-4040-DBFB-EAF5-8B71B38A6310}"/>
                    </a:ext>
                  </a:extLst>
                </p:cNvPr>
                <p:cNvSpPr/>
                <p:nvPr/>
              </p:nvSpPr>
              <p:spPr>
                <a:xfrm>
                  <a:off x="5847500" y="5783231"/>
                  <a:ext cx="177998" cy="60565"/>
                </a:xfrm>
                <a:custGeom>
                  <a:avLst/>
                  <a:gdLst>
                    <a:gd name="connsiteX0" fmla="*/ 375505 w 633059"/>
                    <a:gd name="connsiteY0" fmla="*/ 6 h 215401"/>
                    <a:gd name="connsiteX1" fmla="*/ 329851 w 633059"/>
                    <a:gd name="connsiteY1" fmla="*/ 38186 h 215401"/>
                    <a:gd name="connsiteX2" fmla="*/ 303323 w 633059"/>
                    <a:gd name="connsiteY2" fmla="*/ 38187 h 215401"/>
                    <a:gd name="connsiteX3" fmla="*/ 257646 w 633059"/>
                    <a:gd name="connsiteY3" fmla="*/ 0 h 215401"/>
                    <a:gd name="connsiteX4" fmla="*/ 0 w 633059"/>
                    <a:gd name="connsiteY4" fmla="*/ 215401 h 215401"/>
                    <a:gd name="connsiteX5" fmla="*/ 633060 w 633059"/>
                    <a:gd name="connsiteY5" fmla="*/ 215401 h 21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3059" h="215401">
                      <a:moveTo>
                        <a:pt x="375505" y="6"/>
                      </a:moveTo>
                      <a:lnTo>
                        <a:pt x="329851" y="38186"/>
                      </a:lnTo>
                      <a:cubicBezTo>
                        <a:pt x="323309" y="43363"/>
                        <a:pt x="312307" y="45391"/>
                        <a:pt x="303323" y="38187"/>
                      </a:cubicBezTo>
                      <a:lnTo>
                        <a:pt x="257646" y="0"/>
                      </a:lnTo>
                      <a:lnTo>
                        <a:pt x="0" y="215401"/>
                      </a:lnTo>
                      <a:lnTo>
                        <a:pt x="633060" y="215401"/>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9" name="Freeform: Shape 338">
                  <a:extLst>
                    <a:ext uri="{FF2B5EF4-FFF2-40B4-BE49-F238E27FC236}">
                      <a16:creationId xmlns:a16="http://schemas.microsoft.com/office/drawing/2014/main" id="{FEF4BB5F-D812-41F3-332C-93E84F14C313}"/>
                    </a:ext>
                  </a:extLst>
                </p:cNvPr>
                <p:cNvSpPr/>
                <p:nvPr/>
              </p:nvSpPr>
              <p:spPr>
                <a:xfrm>
                  <a:off x="5962189" y="5714103"/>
                  <a:ext cx="73560" cy="123040"/>
                </a:xfrm>
                <a:custGeom>
                  <a:avLst/>
                  <a:gdLst>
                    <a:gd name="connsiteX0" fmla="*/ 261622 w 261621"/>
                    <a:gd name="connsiteY0" fmla="*/ 0 h 437596"/>
                    <a:gd name="connsiteX1" fmla="*/ 0 w 261621"/>
                    <a:gd name="connsiteY1" fmla="*/ 218797 h 437596"/>
                    <a:gd name="connsiteX2" fmla="*/ 261622 w 261621"/>
                    <a:gd name="connsiteY2" fmla="*/ 437596 h 437596"/>
                  </a:gdLst>
                  <a:ahLst/>
                  <a:cxnLst>
                    <a:cxn ang="0">
                      <a:pos x="connsiteX0" y="connsiteY0"/>
                    </a:cxn>
                    <a:cxn ang="0">
                      <a:pos x="connsiteX1" y="connsiteY1"/>
                    </a:cxn>
                    <a:cxn ang="0">
                      <a:pos x="connsiteX2" y="connsiteY2"/>
                    </a:cxn>
                  </a:cxnLst>
                  <a:rect l="l" t="t" r="r" b="b"/>
                  <a:pathLst>
                    <a:path w="261621" h="437596">
                      <a:moveTo>
                        <a:pt x="261622" y="0"/>
                      </a:moveTo>
                      <a:lnTo>
                        <a:pt x="0" y="218797"/>
                      </a:lnTo>
                      <a:lnTo>
                        <a:pt x="261622" y="437596"/>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0" name="Freeform: Shape 339">
                  <a:extLst>
                    <a:ext uri="{FF2B5EF4-FFF2-40B4-BE49-F238E27FC236}">
                      <a16:creationId xmlns:a16="http://schemas.microsoft.com/office/drawing/2014/main" id="{FD5218E4-1712-671E-7D31-FB6D6B7CAA1B}"/>
                    </a:ext>
                  </a:extLst>
                </p:cNvPr>
                <p:cNvSpPr/>
                <p:nvPr/>
              </p:nvSpPr>
              <p:spPr>
                <a:xfrm>
                  <a:off x="5837142" y="5699035"/>
                  <a:ext cx="27709" cy="23253"/>
                </a:xfrm>
                <a:custGeom>
                  <a:avLst/>
                  <a:gdLst>
                    <a:gd name="connsiteX0" fmla="*/ 98549 w 98549"/>
                    <a:gd name="connsiteY0" fmla="*/ 82700 h 82699"/>
                    <a:gd name="connsiteX1" fmla="*/ 0 w 98549"/>
                    <a:gd name="connsiteY1" fmla="*/ 0 h 82699"/>
                    <a:gd name="connsiteX2" fmla="*/ 98549 w 98549"/>
                    <a:gd name="connsiteY2" fmla="*/ 0 h 82699"/>
                  </a:gdLst>
                  <a:ahLst/>
                  <a:cxnLst>
                    <a:cxn ang="0">
                      <a:pos x="connsiteX0" y="connsiteY0"/>
                    </a:cxn>
                    <a:cxn ang="0">
                      <a:pos x="connsiteX1" y="connsiteY1"/>
                    </a:cxn>
                    <a:cxn ang="0">
                      <a:pos x="connsiteX2" y="connsiteY2"/>
                    </a:cxn>
                  </a:cxnLst>
                  <a:rect l="l" t="t" r="r" b="b"/>
                  <a:pathLst>
                    <a:path w="98549" h="82699">
                      <a:moveTo>
                        <a:pt x="98549" y="82700"/>
                      </a:moveTo>
                      <a:lnTo>
                        <a:pt x="0" y="0"/>
                      </a:lnTo>
                      <a:lnTo>
                        <a:pt x="98549" y="0"/>
                      </a:lnTo>
                      <a:close/>
                    </a:path>
                  </a:pathLst>
                </a:custGeom>
                <a:solidFill>
                  <a:schemeClr val="bg1">
                    <a:lumMod val="65000"/>
                  </a:schemeClr>
                </a:solidFill>
                <a:ln w="137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05" name="Group 404">
                <a:extLst>
                  <a:ext uri="{FF2B5EF4-FFF2-40B4-BE49-F238E27FC236}">
                    <a16:creationId xmlns:a16="http://schemas.microsoft.com/office/drawing/2014/main" id="{CB67939B-9D66-324B-0E14-AB2FDF765CB5}"/>
                  </a:ext>
                </a:extLst>
              </p:cNvPr>
              <p:cNvGrpSpPr/>
              <p:nvPr/>
            </p:nvGrpSpPr>
            <p:grpSpPr>
              <a:xfrm>
                <a:off x="9994775" y="1871770"/>
                <a:ext cx="257056" cy="257056"/>
                <a:chOff x="7048383" y="7078136"/>
                <a:chExt cx="4470397" cy="4470400"/>
              </a:xfrm>
            </p:grpSpPr>
            <p:sp>
              <p:nvSpPr>
                <p:cNvPr id="406" name="Freeform: Shape 405">
                  <a:extLst>
                    <a:ext uri="{FF2B5EF4-FFF2-40B4-BE49-F238E27FC236}">
                      <a16:creationId xmlns:a16="http://schemas.microsoft.com/office/drawing/2014/main" id="{794D2FC2-6192-D4E1-B735-EEB2FACF2994}"/>
                    </a:ext>
                  </a:extLst>
                </p:cNvPr>
                <p:cNvSpPr/>
                <p:nvPr/>
              </p:nvSpPr>
              <p:spPr>
                <a:xfrm>
                  <a:off x="8749168" y="7078136"/>
                  <a:ext cx="1068832" cy="1219200"/>
                </a:xfrm>
                <a:custGeom>
                  <a:avLst/>
                  <a:gdLst>
                    <a:gd name="connsiteX0" fmla="*/ 534416 w 1068832"/>
                    <a:gd name="connsiteY0" fmla="*/ 0 h 1219200"/>
                    <a:gd name="connsiteX1" fmla="*/ 1068832 w 1068832"/>
                    <a:gd name="connsiteY1" fmla="*/ 1219200 h 1219200"/>
                    <a:gd name="connsiteX2" fmla="*/ 0 w 1068832"/>
                    <a:gd name="connsiteY2" fmla="*/ 1219200 h 1219200"/>
                    <a:gd name="connsiteX3" fmla="*/ 534416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534416" y="0"/>
                      </a:moveTo>
                      <a:cubicBezTo>
                        <a:pt x="686816" y="0"/>
                        <a:pt x="940816" y="424688"/>
                        <a:pt x="1068832" y="1219200"/>
                      </a:cubicBezTo>
                      <a:lnTo>
                        <a:pt x="0" y="1219200"/>
                      </a:lnTo>
                      <a:cubicBezTo>
                        <a:pt x="128016" y="424688"/>
                        <a:pt x="382016" y="0"/>
                        <a:pt x="534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FC5034D0-5AFD-6240-6DFB-22BB6EC2CFEF}"/>
                    </a:ext>
                  </a:extLst>
                </p:cNvPr>
                <p:cNvSpPr/>
                <p:nvPr/>
              </p:nvSpPr>
              <p:spPr>
                <a:xfrm>
                  <a:off x="7294256" y="7167544"/>
                  <a:ext cx="1379728" cy="1129792"/>
                </a:xfrm>
                <a:custGeom>
                  <a:avLst/>
                  <a:gdLst>
                    <a:gd name="connsiteX0" fmla="*/ 1379728 w 1379728"/>
                    <a:gd name="connsiteY0" fmla="*/ 0 h 1129792"/>
                    <a:gd name="connsiteX1" fmla="*/ 1046480 w 1379728"/>
                    <a:gd name="connsiteY1" fmla="*/ 1129792 h 1129792"/>
                    <a:gd name="connsiteX2" fmla="*/ 0 w 1379728"/>
                    <a:gd name="connsiteY2" fmla="*/ 1129792 h 1129792"/>
                    <a:gd name="connsiteX3" fmla="*/ 137972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1379728" y="0"/>
                      </a:moveTo>
                      <a:cubicBezTo>
                        <a:pt x="1209487" y="356563"/>
                        <a:pt x="1097002" y="737917"/>
                        <a:pt x="1046480" y="1129792"/>
                      </a:cubicBezTo>
                      <a:lnTo>
                        <a:pt x="0" y="1129792"/>
                      </a:lnTo>
                      <a:cubicBezTo>
                        <a:pt x="283261" y="578096"/>
                        <a:pt x="783001" y="168884"/>
                        <a:pt x="137972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507CE1A1-D0A7-1ADF-69FB-E61DB781AD60}"/>
                    </a:ext>
                  </a:extLst>
                </p:cNvPr>
                <p:cNvSpPr/>
                <p:nvPr/>
              </p:nvSpPr>
              <p:spPr>
                <a:xfrm>
                  <a:off x="9893184" y="7167544"/>
                  <a:ext cx="1379728" cy="1129792"/>
                </a:xfrm>
                <a:custGeom>
                  <a:avLst/>
                  <a:gdLst>
                    <a:gd name="connsiteX0" fmla="*/ 0 w 1379728"/>
                    <a:gd name="connsiteY0" fmla="*/ 0 h 1129792"/>
                    <a:gd name="connsiteX1" fmla="*/ 1379728 w 1379728"/>
                    <a:gd name="connsiteY1" fmla="*/ 1129792 h 1129792"/>
                    <a:gd name="connsiteX2" fmla="*/ 33324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cubicBezTo>
                        <a:pt x="596738" y="168884"/>
                        <a:pt x="1096467" y="578096"/>
                        <a:pt x="1379728" y="1129792"/>
                      </a:cubicBezTo>
                      <a:lnTo>
                        <a:pt x="333248" y="1129792"/>
                      </a:lnTo>
                      <a:cubicBezTo>
                        <a:pt x="282732" y="737917"/>
                        <a:pt x="170241" y="356563"/>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08A4087-AA56-9080-D88F-71F61C6F6A9C}"/>
                    </a:ext>
                  </a:extLst>
                </p:cNvPr>
                <p:cNvSpPr/>
                <p:nvPr/>
              </p:nvSpPr>
              <p:spPr>
                <a:xfrm>
                  <a:off x="7048383" y="8703736"/>
                  <a:ext cx="1245617" cy="1219200"/>
                </a:xfrm>
                <a:custGeom>
                  <a:avLst/>
                  <a:gdLst>
                    <a:gd name="connsiteX0" fmla="*/ 87377 w 1245617"/>
                    <a:gd name="connsiteY0" fmla="*/ 0 h 1219200"/>
                    <a:gd name="connsiteX1" fmla="*/ 1245617 w 1245617"/>
                    <a:gd name="connsiteY1" fmla="*/ 0 h 1219200"/>
                    <a:gd name="connsiteX2" fmla="*/ 1219201 w 1245617"/>
                    <a:gd name="connsiteY2" fmla="*/ 609600 h 1219200"/>
                    <a:gd name="connsiteX3" fmla="*/ 1245617 w 1245617"/>
                    <a:gd name="connsiteY3" fmla="*/ 1219200 h 1219200"/>
                    <a:gd name="connsiteX4" fmla="*/ 87377 w 1245617"/>
                    <a:gd name="connsiteY4" fmla="*/ 1219200 h 1219200"/>
                    <a:gd name="connsiteX5" fmla="*/ 87377 w 1245617"/>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7" h="1219200">
                      <a:moveTo>
                        <a:pt x="87377" y="0"/>
                      </a:moveTo>
                      <a:lnTo>
                        <a:pt x="1245617" y="0"/>
                      </a:lnTo>
                      <a:cubicBezTo>
                        <a:pt x="1219201" y="203200"/>
                        <a:pt x="1219201" y="406400"/>
                        <a:pt x="1219201" y="609600"/>
                      </a:cubicBezTo>
                      <a:cubicBezTo>
                        <a:pt x="1219201" y="812800"/>
                        <a:pt x="1229361" y="1016000"/>
                        <a:pt x="1245617" y="1219200"/>
                      </a:cubicBezTo>
                      <a:lnTo>
                        <a:pt x="87377" y="1219200"/>
                      </a:lnTo>
                      <a:cubicBezTo>
                        <a:pt x="-29126" y="821152"/>
                        <a:pt x="-29126" y="398049"/>
                        <a:pt x="87377"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FF28C0FE-FA51-8AFA-FCE1-55ED9EC95329}"/>
                    </a:ext>
                  </a:extLst>
                </p:cNvPr>
                <p:cNvSpPr/>
                <p:nvPr/>
              </p:nvSpPr>
              <p:spPr>
                <a:xfrm>
                  <a:off x="8673984" y="8703736"/>
                  <a:ext cx="1219200" cy="1219200"/>
                </a:xfrm>
                <a:custGeom>
                  <a:avLst/>
                  <a:gdLst>
                    <a:gd name="connsiteX0" fmla="*/ 26416 w 1219200"/>
                    <a:gd name="connsiteY0" fmla="*/ 0 h 1219200"/>
                    <a:gd name="connsiteX1" fmla="*/ 1192784 w 1219200"/>
                    <a:gd name="connsiteY1" fmla="*/ 0 h 1219200"/>
                    <a:gd name="connsiteX2" fmla="*/ 1219200 w 1219200"/>
                    <a:gd name="connsiteY2" fmla="*/ 609600 h 1219200"/>
                    <a:gd name="connsiteX3" fmla="*/ 1192784 w 1219200"/>
                    <a:gd name="connsiteY3" fmla="*/ 1219200 h 1219200"/>
                    <a:gd name="connsiteX4" fmla="*/ 26416 w 1219200"/>
                    <a:gd name="connsiteY4" fmla="*/ 1219200 h 1219200"/>
                    <a:gd name="connsiteX5" fmla="*/ 0 w 1219200"/>
                    <a:gd name="connsiteY5" fmla="*/ 609600 h 1219200"/>
                    <a:gd name="connsiteX6" fmla="*/ 26416 w 1219200"/>
                    <a:gd name="connsiteY6"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1219200">
                      <a:moveTo>
                        <a:pt x="26416" y="0"/>
                      </a:moveTo>
                      <a:lnTo>
                        <a:pt x="1192784" y="0"/>
                      </a:lnTo>
                      <a:cubicBezTo>
                        <a:pt x="1219200" y="188976"/>
                        <a:pt x="1219200" y="390144"/>
                        <a:pt x="1219200" y="609600"/>
                      </a:cubicBezTo>
                      <a:cubicBezTo>
                        <a:pt x="1219200" y="829056"/>
                        <a:pt x="1209040" y="1030224"/>
                        <a:pt x="1192784" y="1219200"/>
                      </a:cubicBezTo>
                      <a:lnTo>
                        <a:pt x="26416" y="1219200"/>
                      </a:lnTo>
                      <a:cubicBezTo>
                        <a:pt x="10160" y="1030224"/>
                        <a:pt x="0" y="829056"/>
                        <a:pt x="0" y="609600"/>
                      </a:cubicBezTo>
                      <a:cubicBezTo>
                        <a:pt x="0" y="390144"/>
                        <a:pt x="10160" y="188976"/>
                        <a:pt x="26416"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1" name="Freeform: Shape 410">
                  <a:extLst>
                    <a:ext uri="{FF2B5EF4-FFF2-40B4-BE49-F238E27FC236}">
                      <a16:creationId xmlns:a16="http://schemas.microsoft.com/office/drawing/2014/main" id="{AB02FB00-048B-AD62-10E1-8D75D5741351}"/>
                    </a:ext>
                  </a:extLst>
                </p:cNvPr>
                <p:cNvSpPr/>
                <p:nvPr/>
              </p:nvSpPr>
              <p:spPr>
                <a:xfrm>
                  <a:off x="10273168" y="8703736"/>
                  <a:ext cx="1245612" cy="1219200"/>
                </a:xfrm>
                <a:custGeom>
                  <a:avLst/>
                  <a:gdLst>
                    <a:gd name="connsiteX0" fmla="*/ 0 w 1245612"/>
                    <a:gd name="connsiteY0" fmla="*/ 0 h 1219200"/>
                    <a:gd name="connsiteX1" fmla="*/ 1158240 w 1245612"/>
                    <a:gd name="connsiteY1" fmla="*/ 0 h 1219200"/>
                    <a:gd name="connsiteX2" fmla="*/ 1158240 w 1245612"/>
                    <a:gd name="connsiteY2" fmla="*/ 1219200 h 1219200"/>
                    <a:gd name="connsiteX3" fmla="*/ 0 w 1245612"/>
                    <a:gd name="connsiteY3" fmla="*/ 1219200 h 1219200"/>
                    <a:gd name="connsiteX4" fmla="*/ 26416 w 1245612"/>
                    <a:gd name="connsiteY4" fmla="*/ 609600 h 1219200"/>
                    <a:gd name="connsiteX5" fmla="*/ 0 w 1245612"/>
                    <a:gd name="connsiteY5"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612" h="1219200">
                      <a:moveTo>
                        <a:pt x="0" y="0"/>
                      </a:moveTo>
                      <a:lnTo>
                        <a:pt x="1158240" y="0"/>
                      </a:lnTo>
                      <a:cubicBezTo>
                        <a:pt x="1274735" y="398049"/>
                        <a:pt x="1274735" y="821152"/>
                        <a:pt x="1158240" y="1219200"/>
                      </a:cubicBezTo>
                      <a:lnTo>
                        <a:pt x="0" y="1219200"/>
                      </a:lnTo>
                      <a:cubicBezTo>
                        <a:pt x="26416" y="1016000"/>
                        <a:pt x="26416" y="812800"/>
                        <a:pt x="26416" y="609600"/>
                      </a:cubicBezTo>
                      <a:cubicBezTo>
                        <a:pt x="26416" y="406400"/>
                        <a:pt x="16256" y="203200"/>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A9DCF239-4CDC-BC77-4614-FAB1FECBA596}"/>
                    </a:ext>
                  </a:extLst>
                </p:cNvPr>
                <p:cNvSpPr/>
                <p:nvPr/>
              </p:nvSpPr>
              <p:spPr>
                <a:xfrm>
                  <a:off x="7294256" y="10329336"/>
                  <a:ext cx="1379728" cy="1129792"/>
                </a:xfrm>
                <a:custGeom>
                  <a:avLst/>
                  <a:gdLst>
                    <a:gd name="connsiteX0" fmla="*/ 0 w 1379728"/>
                    <a:gd name="connsiteY0" fmla="*/ 0 h 1129792"/>
                    <a:gd name="connsiteX1" fmla="*/ 1046480 w 1379728"/>
                    <a:gd name="connsiteY1" fmla="*/ 0 h 1129792"/>
                    <a:gd name="connsiteX2" fmla="*/ 1379728 w 1379728"/>
                    <a:gd name="connsiteY2" fmla="*/ 1129792 h 1129792"/>
                    <a:gd name="connsiteX3" fmla="*/ 0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0" y="0"/>
                      </a:moveTo>
                      <a:lnTo>
                        <a:pt x="1046480" y="0"/>
                      </a:lnTo>
                      <a:cubicBezTo>
                        <a:pt x="1097002" y="391871"/>
                        <a:pt x="1209487" y="773237"/>
                        <a:pt x="1379728" y="1129792"/>
                      </a:cubicBezTo>
                      <a:cubicBezTo>
                        <a:pt x="783001" y="960913"/>
                        <a:pt x="283261" y="551688"/>
                        <a:pt x="0"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2A66E9E5-9393-29BD-4F57-466E7D46B2D5}"/>
                    </a:ext>
                  </a:extLst>
                </p:cNvPr>
                <p:cNvSpPr/>
                <p:nvPr/>
              </p:nvSpPr>
              <p:spPr>
                <a:xfrm>
                  <a:off x="8749168" y="10329336"/>
                  <a:ext cx="1068832" cy="1219200"/>
                </a:xfrm>
                <a:custGeom>
                  <a:avLst/>
                  <a:gdLst>
                    <a:gd name="connsiteX0" fmla="*/ 0 w 1068832"/>
                    <a:gd name="connsiteY0" fmla="*/ 0 h 1219200"/>
                    <a:gd name="connsiteX1" fmla="*/ 1068832 w 1068832"/>
                    <a:gd name="connsiteY1" fmla="*/ 0 h 1219200"/>
                    <a:gd name="connsiteX2" fmla="*/ 534416 w 1068832"/>
                    <a:gd name="connsiteY2" fmla="*/ 1219200 h 1219200"/>
                    <a:gd name="connsiteX3" fmla="*/ 0 w 1068832"/>
                    <a:gd name="connsiteY3" fmla="*/ 0 h 1219200"/>
                  </a:gdLst>
                  <a:ahLst/>
                  <a:cxnLst>
                    <a:cxn ang="0">
                      <a:pos x="connsiteX0" y="connsiteY0"/>
                    </a:cxn>
                    <a:cxn ang="0">
                      <a:pos x="connsiteX1" y="connsiteY1"/>
                    </a:cxn>
                    <a:cxn ang="0">
                      <a:pos x="connsiteX2" y="connsiteY2"/>
                    </a:cxn>
                    <a:cxn ang="0">
                      <a:pos x="connsiteX3" y="connsiteY3"/>
                    </a:cxn>
                  </a:cxnLst>
                  <a:rect l="l" t="t" r="r" b="b"/>
                  <a:pathLst>
                    <a:path w="1068832" h="1219200">
                      <a:moveTo>
                        <a:pt x="0" y="0"/>
                      </a:moveTo>
                      <a:lnTo>
                        <a:pt x="1068832" y="0"/>
                      </a:lnTo>
                      <a:cubicBezTo>
                        <a:pt x="940816" y="794512"/>
                        <a:pt x="686816" y="1219200"/>
                        <a:pt x="534416" y="1219200"/>
                      </a:cubicBezTo>
                      <a:cubicBezTo>
                        <a:pt x="382016" y="1219200"/>
                        <a:pt x="125984" y="794512"/>
                        <a:pt x="0" y="0"/>
                      </a:cubicBezTo>
                      <a:close/>
                    </a:path>
                  </a:pathLst>
                </a:custGeom>
                <a:solidFill>
                  <a:schemeClr val="bg2"/>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9CEA6F7D-C890-B7C7-0898-9A8E5BAE016D}"/>
                    </a:ext>
                  </a:extLst>
                </p:cNvPr>
                <p:cNvSpPr/>
                <p:nvPr/>
              </p:nvSpPr>
              <p:spPr>
                <a:xfrm>
                  <a:off x="9893184" y="10329336"/>
                  <a:ext cx="1379728" cy="1129792"/>
                </a:xfrm>
                <a:custGeom>
                  <a:avLst/>
                  <a:gdLst>
                    <a:gd name="connsiteX0" fmla="*/ 333248 w 1379728"/>
                    <a:gd name="connsiteY0" fmla="*/ 0 h 1129792"/>
                    <a:gd name="connsiteX1" fmla="*/ 1379728 w 1379728"/>
                    <a:gd name="connsiteY1" fmla="*/ 0 h 1129792"/>
                    <a:gd name="connsiteX2" fmla="*/ 0 w 1379728"/>
                    <a:gd name="connsiteY2" fmla="*/ 1129792 h 1129792"/>
                    <a:gd name="connsiteX3" fmla="*/ 333248 w 1379728"/>
                    <a:gd name="connsiteY3" fmla="*/ 0 h 1129792"/>
                  </a:gdLst>
                  <a:ahLst/>
                  <a:cxnLst>
                    <a:cxn ang="0">
                      <a:pos x="connsiteX0" y="connsiteY0"/>
                    </a:cxn>
                    <a:cxn ang="0">
                      <a:pos x="connsiteX1" y="connsiteY1"/>
                    </a:cxn>
                    <a:cxn ang="0">
                      <a:pos x="connsiteX2" y="connsiteY2"/>
                    </a:cxn>
                    <a:cxn ang="0">
                      <a:pos x="connsiteX3" y="connsiteY3"/>
                    </a:cxn>
                  </a:cxnLst>
                  <a:rect l="l" t="t" r="r" b="b"/>
                  <a:pathLst>
                    <a:path w="1379728" h="1129792">
                      <a:moveTo>
                        <a:pt x="333248" y="0"/>
                      </a:moveTo>
                      <a:lnTo>
                        <a:pt x="1379728" y="0"/>
                      </a:lnTo>
                      <a:cubicBezTo>
                        <a:pt x="1096467" y="551688"/>
                        <a:pt x="596717" y="960913"/>
                        <a:pt x="0" y="1129792"/>
                      </a:cubicBezTo>
                      <a:cubicBezTo>
                        <a:pt x="170241" y="773237"/>
                        <a:pt x="282732" y="391871"/>
                        <a:pt x="333248" y="0"/>
                      </a:cubicBezTo>
                      <a:close/>
                    </a:path>
                  </a:pathLst>
                </a:custGeom>
                <a:solidFill>
                  <a:schemeClr val="bg1">
                    <a:lumMod val="65000"/>
                  </a:schemeClr>
                </a:solidFill>
                <a:ln w="2032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20" name="Group 419">
                <a:extLst>
                  <a:ext uri="{FF2B5EF4-FFF2-40B4-BE49-F238E27FC236}">
                    <a16:creationId xmlns:a16="http://schemas.microsoft.com/office/drawing/2014/main" id="{B5FE9F6C-FC9C-BF32-5EDD-B145BFC3B746}"/>
                  </a:ext>
                </a:extLst>
              </p:cNvPr>
              <p:cNvGrpSpPr>
                <a:grpSpLocks/>
              </p:cNvGrpSpPr>
              <p:nvPr/>
            </p:nvGrpSpPr>
            <p:grpSpPr>
              <a:xfrm>
                <a:off x="10011296" y="3273255"/>
                <a:ext cx="224015" cy="223944"/>
                <a:chOff x="-769038" y="6135844"/>
                <a:chExt cx="360707" cy="328018"/>
              </a:xfrm>
            </p:grpSpPr>
            <p:sp>
              <p:nvSpPr>
                <p:cNvPr id="421" name="Freeform: Shape 420">
                  <a:extLst>
                    <a:ext uri="{FF2B5EF4-FFF2-40B4-BE49-F238E27FC236}">
                      <a16:creationId xmlns:a16="http://schemas.microsoft.com/office/drawing/2014/main" id="{CA48071B-4CB2-5120-E45E-E1854C3F1280}"/>
                    </a:ext>
                  </a:extLst>
                </p:cNvPr>
                <p:cNvSpPr/>
                <p:nvPr/>
              </p:nvSpPr>
              <p:spPr>
                <a:xfrm>
                  <a:off x="-699151" y="6260401"/>
                  <a:ext cx="11272" cy="67632"/>
                </a:xfrm>
                <a:custGeom>
                  <a:avLst/>
                  <a:gdLst>
                    <a:gd name="connsiteX0" fmla="*/ 0 w 11272"/>
                    <a:gd name="connsiteY0" fmla="*/ 0 h 67632"/>
                    <a:gd name="connsiteX1" fmla="*/ 11272 w 11272"/>
                    <a:gd name="connsiteY1" fmla="*/ 0 h 67632"/>
                    <a:gd name="connsiteX2" fmla="*/ 11272 w 11272"/>
                    <a:gd name="connsiteY2" fmla="*/ 67633 h 67632"/>
                    <a:gd name="connsiteX3" fmla="*/ 0 w 11272"/>
                    <a:gd name="connsiteY3" fmla="*/ 67633 h 67632"/>
                  </a:gdLst>
                  <a:ahLst/>
                  <a:cxnLst>
                    <a:cxn ang="0">
                      <a:pos x="connsiteX0" y="connsiteY0"/>
                    </a:cxn>
                    <a:cxn ang="0">
                      <a:pos x="connsiteX1" y="connsiteY1"/>
                    </a:cxn>
                    <a:cxn ang="0">
                      <a:pos x="connsiteX2" y="connsiteY2"/>
                    </a:cxn>
                    <a:cxn ang="0">
                      <a:pos x="connsiteX3" y="connsiteY3"/>
                    </a:cxn>
                  </a:cxnLst>
                  <a:rect l="l" t="t" r="r" b="b"/>
                  <a:pathLst>
                    <a:path w="11272" h="67632">
                      <a:moveTo>
                        <a:pt x="0" y="0"/>
                      </a:moveTo>
                      <a:lnTo>
                        <a:pt x="11272" y="0"/>
                      </a:lnTo>
                      <a:lnTo>
                        <a:pt x="11272" y="67633"/>
                      </a:lnTo>
                      <a:lnTo>
                        <a:pt x="0" y="67633"/>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E6C48872-A28C-4867-8D47-C6ED41379008}"/>
                    </a:ext>
                  </a:extLst>
                </p:cNvPr>
                <p:cNvSpPr/>
                <p:nvPr/>
              </p:nvSpPr>
              <p:spPr>
                <a:xfrm>
                  <a:off x="-654063" y="6237857"/>
                  <a:ext cx="11272" cy="90176"/>
                </a:xfrm>
                <a:custGeom>
                  <a:avLst/>
                  <a:gdLst>
                    <a:gd name="connsiteX0" fmla="*/ 0 w 11272"/>
                    <a:gd name="connsiteY0" fmla="*/ 0 h 90176"/>
                    <a:gd name="connsiteX1" fmla="*/ 11272 w 11272"/>
                    <a:gd name="connsiteY1" fmla="*/ 0 h 90176"/>
                    <a:gd name="connsiteX2" fmla="*/ 11272 w 11272"/>
                    <a:gd name="connsiteY2" fmla="*/ 90177 h 90176"/>
                    <a:gd name="connsiteX3" fmla="*/ 0 w 11272"/>
                    <a:gd name="connsiteY3" fmla="*/ 90177 h 90176"/>
                  </a:gdLst>
                  <a:ahLst/>
                  <a:cxnLst>
                    <a:cxn ang="0">
                      <a:pos x="connsiteX0" y="connsiteY0"/>
                    </a:cxn>
                    <a:cxn ang="0">
                      <a:pos x="connsiteX1" y="connsiteY1"/>
                    </a:cxn>
                    <a:cxn ang="0">
                      <a:pos x="connsiteX2" y="connsiteY2"/>
                    </a:cxn>
                    <a:cxn ang="0">
                      <a:pos x="connsiteX3" y="connsiteY3"/>
                    </a:cxn>
                  </a:cxnLst>
                  <a:rect l="l" t="t" r="r" b="b"/>
                  <a:pathLst>
                    <a:path w="11272" h="90176">
                      <a:moveTo>
                        <a:pt x="0" y="0"/>
                      </a:moveTo>
                      <a:lnTo>
                        <a:pt x="11272" y="0"/>
                      </a:lnTo>
                      <a:lnTo>
                        <a:pt x="11272" y="90177"/>
                      </a:lnTo>
                      <a:lnTo>
                        <a:pt x="0" y="90177"/>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0D2F21D2-8825-9FD7-5C37-120BA13DF946}"/>
                    </a:ext>
                  </a:extLst>
                </p:cNvPr>
                <p:cNvSpPr/>
                <p:nvPr/>
              </p:nvSpPr>
              <p:spPr>
                <a:xfrm>
                  <a:off x="-728459" y="6176424"/>
                  <a:ext cx="279548" cy="179226"/>
                </a:xfrm>
                <a:custGeom>
                  <a:avLst/>
                  <a:gdLst>
                    <a:gd name="connsiteX0" fmla="*/ 0 w 279548"/>
                    <a:gd name="connsiteY0" fmla="*/ 179227 h 179226"/>
                    <a:gd name="connsiteX1" fmla="*/ 279549 w 279548"/>
                    <a:gd name="connsiteY1" fmla="*/ 179227 h 179226"/>
                    <a:gd name="connsiteX2" fmla="*/ 279549 w 279548"/>
                    <a:gd name="connsiteY2" fmla="*/ 0 h 179226"/>
                    <a:gd name="connsiteX3" fmla="*/ 0 w 279548"/>
                    <a:gd name="connsiteY3" fmla="*/ 0 h 179226"/>
                    <a:gd name="connsiteX4" fmla="*/ 169082 w 279548"/>
                    <a:gd name="connsiteY4" fmla="*/ 44525 h 179226"/>
                    <a:gd name="connsiteX5" fmla="*/ 266022 w 279548"/>
                    <a:gd name="connsiteY5" fmla="*/ 44525 h 179226"/>
                    <a:gd name="connsiteX6" fmla="*/ 271658 w 279548"/>
                    <a:gd name="connsiteY6" fmla="*/ 50161 h 179226"/>
                    <a:gd name="connsiteX7" fmla="*/ 266022 w 279548"/>
                    <a:gd name="connsiteY7" fmla="*/ 55797 h 179226"/>
                    <a:gd name="connsiteX8" fmla="*/ 169082 w 279548"/>
                    <a:gd name="connsiteY8" fmla="*/ 55797 h 179226"/>
                    <a:gd name="connsiteX9" fmla="*/ 163446 w 279548"/>
                    <a:gd name="connsiteY9" fmla="*/ 50161 h 179226"/>
                    <a:gd name="connsiteX10" fmla="*/ 169082 w 279548"/>
                    <a:gd name="connsiteY10" fmla="*/ 44525 h 179226"/>
                    <a:gd name="connsiteX11" fmla="*/ 169082 w 279548"/>
                    <a:gd name="connsiteY11" fmla="*/ 80596 h 179226"/>
                    <a:gd name="connsiteX12" fmla="*/ 266022 w 279548"/>
                    <a:gd name="connsiteY12" fmla="*/ 80596 h 179226"/>
                    <a:gd name="connsiteX13" fmla="*/ 271658 w 279548"/>
                    <a:gd name="connsiteY13" fmla="*/ 86232 h 179226"/>
                    <a:gd name="connsiteX14" fmla="*/ 266022 w 279548"/>
                    <a:gd name="connsiteY14" fmla="*/ 91868 h 179226"/>
                    <a:gd name="connsiteX15" fmla="*/ 169082 w 279548"/>
                    <a:gd name="connsiteY15" fmla="*/ 91868 h 179226"/>
                    <a:gd name="connsiteX16" fmla="*/ 163446 w 279548"/>
                    <a:gd name="connsiteY16" fmla="*/ 86232 h 179226"/>
                    <a:gd name="connsiteX17" fmla="*/ 169082 w 279548"/>
                    <a:gd name="connsiteY17" fmla="*/ 80596 h 179226"/>
                    <a:gd name="connsiteX18" fmla="*/ 169082 w 279548"/>
                    <a:gd name="connsiteY18" fmla="*/ 116103 h 179226"/>
                    <a:gd name="connsiteX19" fmla="*/ 266022 w 279548"/>
                    <a:gd name="connsiteY19" fmla="*/ 116103 h 179226"/>
                    <a:gd name="connsiteX20" fmla="*/ 271658 w 279548"/>
                    <a:gd name="connsiteY20" fmla="*/ 121739 h 179226"/>
                    <a:gd name="connsiteX21" fmla="*/ 266022 w 279548"/>
                    <a:gd name="connsiteY21" fmla="*/ 127375 h 179226"/>
                    <a:gd name="connsiteX22" fmla="*/ 169082 w 279548"/>
                    <a:gd name="connsiteY22" fmla="*/ 127375 h 179226"/>
                    <a:gd name="connsiteX23" fmla="*/ 163446 w 279548"/>
                    <a:gd name="connsiteY23" fmla="*/ 121739 h 179226"/>
                    <a:gd name="connsiteX24" fmla="*/ 169082 w 279548"/>
                    <a:gd name="connsiteY24" fmla="*/ 116103 h 179226"/>
                    <a:gd name="connsiteX25" fmla="*/ 169082 w 279548"/>
                    <a:gd name="connsiteY25" fmla="*/ 151610 h 179226"/>
                    <a:gd name="connsiteX26" fmla="*/ 237278 w 279548"/>
                    <a:gd name="connsiteY26" fmla="*/ 151610 h 179226"/>
                    <a:gd name="connsiteX27" fmla="*/ 242914 w 279548"/>
                    <a:gd name="connsiteY27" fmla="*/ 157246 h 179226"/>
                    <a:gd name="connsiteX28" fmla="*/ 237278 w 279548"/>
                    <a:gd name="connsiteY28" fmla="*/ 162882 h 179226"/>
                    <a:gd name="connsiteX29" fmla="*/ 169082 w 279548"/>
                    <a:gd name="connsiteY29" fmla="*/ 162882 h 179226"/>
                    <a:gd name="connsiteX30" fmla="*/ 163446 w 279548"/>
                    <a:gd name="connsiteY30" fmla="*/ 157246 h 179226"/>
                    <a:gd name="connsiteX31" fmla="*/ 169082 w 279548"/>
                    <a:gd name="connsiteY31" fmla="*/ 151610 h 179226"/>
                    <a:gd name="connsiteX32" fmla="*/ 108776 w 279548"/>
                    <a:gd name="connsiteY32" fmla="*/ 33253 h 179226"/>
                    <a:gd name="connsiteX33" fmla="*/ 114412 w 279548"/>
                    <a:gd name="connsiteY33" fmla="*/ 27617 h 179226"/>
                    <a:gd name="connsiteX34" fmla="*/ 136956 w 279548"/>
                    <a:gd name="connsiteY34" fmla="*/ 27617 h 179226"/>
                    <a:gd name="connsiteX35" fmla="*/ 142592 w 279548"/>
                    <a:gd name="connsiteY35" fmla="*/ 33253 h 179226"/>
                    <a:gd name="connsiteX36" fmla="*/ 142592 w 279548"/>
                    <a:gd name="connsiteY36" fmla="*/ 157246 h 179226"/>
                    <a:gd name="connsiteX37" fmla="*/ 136956 w 279548"/>
                    <a:gd name="connsiteY37" fmla="*/ 162882 h 179226"/>
                    <a:gd name="connsiteX38" fmla="*/ 114412 w 279548"/>
                    <a:gd name="connsiteY38" fmla="*/ 162882 h 179226"/>
                    <a:gd name="connsiteX39" fmla="*/ 108776 w 279548"/>
                    <a:gd name="connsiteY39" fmla="*/ 157246 h 179226"/>
                    <a:gd name="connsiteX40" fmla="*/ 63124 w 279548"/>
                    <a:gd name="connsiteY40" fmla="*/ 55797 h 179226"/>
                    <a:gd name="connsiteX41" fmla="*/ 68760 w 279548"/>
                    <a:gd name="connsiteY41" fmla="*/ 50161 h 179226"/>
                    <a:gd name="connsiteX42" fmla="*/ 91304 w 279548"/>
                    <a:gd name="connsiteY42" fmla="*/ 50161 h 179226"/>
                    <a:gd name="connsiteX43" fmla="*/ 96940 w 279548"/>
                    <a:gd name="connsiteY43" fmla="*/ 55797 h 179226"/>
                    <a:gd name="connsiteX44" fmla="*/ 96940 w 279548"/>
                    <a:gd name="connsiteY44" fmla="*/ 157246 h 179226"/>
                    <a:gd name="connsiteX45" fmla="*/ 91304 w 279548"/>
                    <a:gd name="connsiteY45" fmla="*/ 162882 h 179226"/>
                    <a:gd name="connsiteX46" fmla="*/ 68760 w 279548"/>
                    <a:gd name="connsiteY46" fmla="*/ 162882 h 179226"/>
                    <a:gd name="connsiteX47" fmla="*/ 63124 w 279548"/>
                    <a:gd name="connsiteY47" fmla="*/ 157246 h 179226"/>
                    <a:gd name="connsiteX48" fmla="*/ 18035 w 279548"/>
                    <a:gd name="connsiteY48" fmla="*/ 78341 h 179226"/>
                    <a:gd name="connsiteX49" fmla="*/ 23671 w 279548"/>
                    <a:gd name="connsiteY49" fmla="*/ 72705 h 179226"/>
                    <a:gd name="connsiteX50" fmla="*/ 46216 w 279548"/>
                    <a:gd name="connsiteY50" fmla="*/ 72705 h 179226"/>
                    <a:gd name="connsiteX51" fmla="*/ 51852 w 279548"/>
                    <a:gd name="connsiteY51" fmla="*/ 78341 h 179226"/>
                    <a:gd name="connsiteX52" fmla="*/ 51852 w 279548"/>
                    <a:gd name="connsiteY52" fmla="*/ 157246 h 179226"/>
                    <a:gd name="connsiteX53" fmla="*/ 46216 w 279548"/>
                    <a:gd name="connsiteY53" fmla="*/ 162882 h 179226"/>
                    <a:gd name="connsiteX54" fmla="*/ 23671 w 279548"/>
                    <a:gd name="connsiteY54" fmla="*/ 162882 h 179226"/>
                    <a:gd name="connsiteX55" fmla="*/ 18035 w 279548"/>
                    <a:gd name="connsiteY55" fmla="*/ 157246 h 179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79548" h="179226">
                      <a:moveTo>
                        <a:pt x="0" y="179227"/>
                      </a:moveTo>
                      <a:lnTo>
                        <a:pt x="279549" y="179227"/>
                      </a:lnTo>
                      <a:lnTo>
                        <a:pt x="279549" y="0"/>
                      </a:lnTo>
                      <a:lnTo>
                        <a:pt x="0" y="0"/>
                      </a:lnTo>
                      <a:close/>
                      <a:moveTo>
                        <a:pt x="169082" y="44525"/>
                      </a:moveTo>
                      <a:lnTo>
                        <a:pt x="266022" y="44525"/>
                      </a:lnTo>
                      <a:cubicBezTo>
                        <a:pt x="269404" y="44525"/>
                        <a:pt x="271658" y="46779"/>
                        <a:pt x="271658" y="50161"/>
                      </a:cubicBezTo>
                      <a:cubicBezTo>
                        <a:pt x="271658" y="53543"/>
                        <a:pt x="269404" y="55797"/>
                        <a:pt x="266022" y="55797"/>
                      </a:cubicBezTo>
                      <a:lnTo>
                        <a:pt x="169082" y="55797"/>
                      </a:lnTo>
                      <a:cubicBezTo>
                        <a:pt x="165700" y="55797"/>
                        <a:pt x="163446" y="53543"/>
                        <a:pt x="163446" y="50161"/>
                      </a:cubicBezTo>
                      <a:cubicBezTo>
                        <a:pt x="163446" y="46779"/>
                        <a:pt x="165700" y="44525"/>
                        <a:pt x="169082" y="44525"/>
                      </a:cubicBezTo>
                      <a:close/>
                      <a:moveTo>
                        <a:pt x="169082" y="80596"/>
                      </a:moveTo>
                      <a:lnTo>
                        <a:pt x="266022" y="80596"/>
                      </a:lnTo>
                      <a:cubicBezTo>
                        <a:pt x="269404" y="80596"/>
                        <a:pt x="271658" y="82850"/>
                        <a:pt x="271658" y="86232"/>
                      </a:cubicBezTo>
                      <a:cubicBezTo>
                        <a:pt x="271658" y="89613"/>
                        <a:pt x="269404" y="91868"/>
                        <a:pt x="266022" y="91868"/>
                      </a:cubicBezTo>
                      <a:lnTo>
                        <a:pt x="169082" y="91868"/>
                      </a:lnTo>
                      <a:cubicBezTo>
                        <a:pt x="165700" y="91868"/>
                        <a:pt x="163446" y="89613"/>
                        <a:pt x="163446" y="86232"/>
                      </a:cubicBezTo>
                      <a:cubicBezTo>
                        <a:pt x="163446" y="82850"/>
                        <a:pt x="165700" y="80596"/>
                        <a:pt x="169082" y="80596"/>
                      </a:cubicBezTo>
                      <a:close/>
                      <a:moveTo>
                        <a:pt x="169082" y="116103"/>
                      </a:moveTo>
                      <a:lnTo>
                        <a:pt x="266022" y="116103"/>
                      </a:lnTo>
                      <a:cubicBezTo>
                        <a:pt x="269404" y="116103"/>
                        <a:pt x="271658" y="118357"/>
                        <a:pt x="271658" y="121739"/>
                      </a:cubicBezTo>
                      <a:cubicBezTo>
                        <a:pt x="271658" y="125121"/>
                        <a:pt x="269404" y="127375"/>
                        <a:pt x="266022" y="127375"/>
                      </a:cubicBezTo>
                      <a:lnTo>
                        <a:pt x="169082" y="127375"/>
                      </a:lnTo>
                      <a:cubicBezTo>
                        <a:pt x="165700" y="127375"/>
                        <a:pt x="163446" y="125121"/>
                        <a:pt x="163446" y="121739"/>
                      </a:cubicBezTo>
                      <a:cubicBezTo>
                        <a:pt x="163446" y="118357"/>
                        <a:pt x="165700" y="116103"/>
                        <a:pt x="169082" y="116103"/>
                      </a:cubicBezTo>
                      <a:close/>
                      <a:moveTo>
                        <a:pt x="169082" y="151610"/>
                      </a:moveTo>
                      <a:lnTo>
                        <a:pt x="237278" y="151610"/>
                      </a:lnTo>
                      <a:cubicBezTo>
                        <a:pt x="240660" y="151610"/>
                        <a:pt x="242914" y="153864"/>
                        <a:pt x="242914" y="157246"/>
                      </a:cubicBezTo>
                      <a:cubicBezTo>
                        <a:pt x="242914" y="160628"/>
                        <a:pt x="240660" y="162882"/>
                        <a:pt x="237278" y="162882"/>
                      </a:cubicBezTo>
                      <a:lnTo>
                        <a:pt x="169082" y="162882"/>
                      </a:lnTo>
                      <a:cubicBezTo>
                        <a:pt x="165700" y="162882"/>
                        <a:pt x="163446" y="160628"/>
                        <a:pt x="163446" y="157246"/>
                      </a:cubicBezTo>
                      <a:cubicBezTo>
                        <a:pt x="163446" y="153864"/>
                        <a:pt x="165700" y="151610"/>
                        <a:pt x="169082" y="151610"/>
                      </a:cubicBezTo>
                      <a:close/>
                      <a:moveTo>
                        <a:pt x="108776" y="33253"/>
                      </a:moveTo>
                      <a:cubicBezTo>
                        <a:pt x="108776" y="29871"/>
                        <a:pt x="111030" y="27617"/>
                        <a:pt x="114412" y="27617"/>
                      </a:cubicBezTo>
                      <a:lnTo>
                        <a:pt x="136956" y="27617"/>
                      </a:lnTo>
                      <a:cubicBezTo>
                        <a:pt x="140338" y="27617"/>
                        <a:pt x="142592" y="29871"/>
                        <a:pt x="142592" y="33253"/>
                      </a:cubicBezTo>
                      <a:lnTo>
                        <a:pt x="142592" y="157246"/>
                      </a:lnTo>
                      <a:cubicBezTo>
                        <a:pt x="142592" y="160628"/>
                        <a:pt x="140338" y="162882"/>
                        <a:pt x="136956" y="162882"/>
                      </a:cubicBezTo>
                      <a:lnTo>
                        <a:pt x="114412" y="162882"/>
                      </a:lnTo>
                      <a:cubicBezTo>
                        <a:pt x="111030" y="162882"/>
                        <a:pt x="108776" y="160628"/>
                        <a:pt x="108776" y="157246"/>
                      </a:cubicBezTo>
                      <a:close/>
                      <a:moveTo>
                        <a:pt x="63124" y="55797"/>
                      </a:moveTo>
                      <a:cubicBezTo>
                        <a:pt x="63124" y="52415"/>
                        <a:pt x="65378" y="50161"/>
                        <a:pt x="68760" y="50161"/>
                      </a:cubicBezTo>
                      <a:lnTo>
                        <a:pt x="91304" y="50161"/>
                      </a:lnTo>
                      <a:cubicBezTo>
                        <a:pt x="94686" y="50161"/>
                        <a:pt x="96940" y="52415"/>
                        <a:pt x="96940" y="55797"/>
                      </a:cubicBezTo>
                      <a:lnTo>
                        <a:pt x="96940" y="157246"/>
                      </a:lnTo>
                      <a:cubicBezTo>
                        <a:pt x="96940" y="160628"/>
                        <a:pt x="94686" y="162882"/>
                        <a:pt x="91304" y="162882"/>
                      </a:cubicBezTo>
                      <a:lnTo>
                        <a:pt x="68760" y="162882"/>
                      </a:lnTo>
                      <a:cubicBezTo>
                        <a:pt x="65378" y="162882"/>
                        <a:pt x="63124" y="160628"/>
                        <a:pt x="63124" y="157246"/>
                      </a:cubicBezTo>
                      <a:close/>
                      <a:moveTo>
                        <a:pt x="18035" y="78341"/>
                      </a:moveTo>
                      <a:cubicBezTo>
                        <a:pt x="18035" y="74960"/>
                        <a:pt x="20290" y="72705"/>
                        <a:pt x="23671" y="72705"/>
                      </a:cubicBezTo>
                      <a:lnTo>
                        <a:pt x="46216" y="72705"/>
                      </a:lnTo>
                      <a:cubicBezTo>
                        <a:pt x="49597" y="72705"/>
                        <a:pt x="51852" y="74960"/>
                        <a:pt x="51852" y="78341"/>
                      </a:cubicBezTo>
                      <a:lnTo>
                        <a:pt x="51852" y="157246"/>
                      </a:lnTo>
                      <a:cubicBezTo>
                        <a:pt x="51852" y="160628"/>
                        <a:pt x="49597" y="162882"/>
                        <a:pt x="46216" y="162882"/>
                      </a:cubicBezTo>
                      <a:lnTo>
                        <a:pt x="23671" y="162882"/>
                      </a:lnTo>
                      <a:cubicBezTo>
                        <a:pt x="20290" y="162882"/>
                        <a:pt x="18035" y="160628"/>
                        <a:pt x="18035" y="157246"/>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4" name="Freeform: Shape 423">
                  <a:extLst>
                    <a:ext uri="{FF2B5EF4-FFF2-40B4-BE49-F238E27FC236}">
                      <a16:creationId xmlns:a16="http://schemas.microsoft.com/office/drawing/2014/main" id="{B8998157-E330-7ECD-1621-9F5294C7C738}"/>
                    </a:ext>
                  </a:extLst>
                </p:cNvPr>
                <p:cNvSpPr/>
                <p:nvPr/>
              </p:nvSpPr>
              <p:spPr>
                <a:xfrm>
                  <a:off x="-769038" y="6135844"/>
                  <a:ext cx="360707" cy="260386"/>
                </a:xfrm>
                <a:custGeom>
                  <a:avLst/>
                  <a:gdLst>
                    <a:gd name="connsiteX0" fmla="*/ 334782 w 360707"/>
                    <a:gd name="connsiteY0" fmla="*/ 0 h 260386"/>
                    <a:gd name="connsiteX1" fmla="*/ 25926 w 360707"/>
                    <a:gd name="connsiteY1" fmla="*/ 0 h 260386"/>
                    <a:gd name="connsiteX2" fmla="*/ 0 w 360707"/>
                    <a:gd name="connsiteY2" fmla="*/ 25926 h 260386"/>
                    <a:gd name="connsiteX3" fmla="*/ 0 w 360707"/>
                    <a:gd name="connsiteY3" fmla="*/ 234460 h 260386"/>
                    <a:gd name="connsiteX4" fmla="*/ 25926 w 360707"/>
                    <a:gd name="connsiteY4" fmla="*/ 260386 h 260386"/>
                    <a:gd name="connsiteX5" fmla="*/ 334782 w 360707"/>
                    <a:gd name="connsiteY5" fmla="*/ 260386 h 260386"/>
                    <a:gd name="connsiteX6" fmla="*/ 360708 w 360707"/>
                    <a:gd name="connsiteY6" fmla="*/ 234460 h 260386"/>
                    <a:gd name="connsiteX7" fmla="*/ 360708 w 360707"/>
                    <a:gd name="connsiteY7" fmla="*/ 25926 h 260386"/>
                    <a:gd name="connsiteX8" fmla="*/ 334782 w 360707"/>
                    <a:gd name="connsiteY8" fmla="*/ 0 h 260386"/>
                    <a:gd name="connsiteX9" fmla="*/ 331400 w 360707"/>
                    <a:gd name="connsiteY9" fmla="*/ 225442 h 260386"/>
                    <a:gd name="connsiteX10" fmla="*/ 325764 w 360707"/>
                    <a:gd name="connsiteY10" fmla="*/ 231079 h 260386"/>
                    <a:gd name="connsiteX11" fmla="*/ 34944 w 360707"/>
                    <a:gd name="connsiteY11" fmla="*/ 231079 h 260386"/>
                    <a:gd name="connsiteX12" fmla="*/ 29308 w 360707"/>
                    <a:gd name="connsiteY12" fmla="*/ 225442 h 260386"/>
                    <a:gd name="connsiteX13" fmla="*/ 29308 w 360707"/>
                    <a:gd name="connsiteY13" fmla="*/ 34944 h 260386"/>
                    <a:gd name="connsiteX14" fmla="*/ 34944 w 360707"/>
                    <a:gd name="connsiteY14" fmla="*/ 29308 h 260386"/>
                    <a:gd name="connsiteX15" fmla="*/ 325764 w 360707"/>
                    <a:gd name="connsiteY15" fmla="*/ 29308 h 260386"/>
                    <a:gd name="connsiteX16" fmla="*/ 331400 w 360707"/>
                    <a:gd name="connsiteY16" fmla="*/ 34944 h 26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707" h="260386">
                      <a:moveTo>
                        <a:pt x="334782" y="0"/>
                      </a:moveTo>
                      <a:lnTo>
                        <a:pt x="25926" y="0"/>
                      </a:lnTo>
                      <a:cubicBezTo>
                        <a:pt x="11836" y="0"/>
                        <a:pt x="0" y="11272"/>
                        <a:pt x="0" y="25926"/>
                      </a:cubicBezTo>
                      <a:lnTo>
                        <a:pt x="0" y="234460"/>
                      </a:lnTo>
                      <a:cubicBezTo>
                        <a:pt x="0" y="248550"/>
                        <a:pt x="11836" y="260386"/>
                        <a:pt x="25926" y="260386"/>
                      </a:cubicBezTo>
                      <a:lnTo>
                        <a:pt x="334782" y="260386"/>
                      </a:lnTo>
                      <a:cubicBezTo>
                        <a:pt x="348872" y="260386"/>
                        <a:pt x="360708" y="248550"/>
                        <a:pt x="360708" y="234460"/>
                      </a:cubicBezTo>
                      <a:lnTo>
                        <a:pt x="360708" y="25926"/>
                      </a:lnTo>
                      <a:cubicBezTo>
                        <a:pt x="360708" y="11272"/>
                        <a:pt x="348872" y="0"/>
                        <a:pt x="334782" y="0"/>
                      </a:cubicBezTo>
                      <a:close/>
                      <a:moveTo>
                        <a:pt x="331400" y="225442"/>
                      </a:moveTo>
                      <a:cubicBezTo>
                        <a:pt x="331400" y="228824"/>
                        <a:pt x="329146" y="231079"/>
                        <a:pt x="325764" y="231079"/>
                      </a:cubicBezTo>
                      <a:lnTo>
                        <a:pt x="34944" y="231079"/>
                      </a:lnTo>
                      <a:cubicBezTo>
                        <a:pt x="32126" y="231079"/>
                        <a:pt x="29308" y="228824"/>
                        <a:pt x="29308" y="225442"/>
                      </a:cubicBezTo>
                      <a:lnTo>
                        <a:pt x="29308" y="34944"/>
                      </a:lnTo>
                      <a:cubicBezTo>
                        <a:pt x="29308" y="32126"/>
                        <a:pt x="32126" y="29308"/>
                        <a:pt x="34944" y="29308"/>
                      </a:cubicBezTo>
                      <a:lnTo>
                        <a:pt x="325764" y="29308"/>
                      </a:lnTo>
                      <a:cubicBezTo>
                        <a:pt x="329146" y="29308"/>
                        <a:pt x="331400" y="32126"/>
                        <a:pt x="331400" y="34944"/>
                      </a:cubicBez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FB141283-4EC0-FAFB-5C40-155C53DBD878}"/>
                    </a:ext>
                  </a:extLst>
                </p:cNvPr>
                <p:cNvSpPr/>
                <p:nvPr/>
              </p:nvSpPr>
              <p:spPr>
                <a:xfrm>
                  <a:off x="-668717" y="6407502"/>
                  <a:ext cx="159500" cy="56360"/>
                </a:xfrm>
                <a:custGeom>
                  <a:avLst/>
                  <a:gdLst>
                    <a:gd name="connsiteX0" fmla="*/ 141465 w 159500"/>
                    <a:gd name="connsiteY0" fmla="*/ 20290 h 56360"/>
                    <a:gd name="connsiteX1" fmla="*/ 104267 w 159500"/>
                    <a:gd name="connsiteY1" fmla="*/ 20290 h 56360"/>
                    <a:gd name="connsiteX2" fmla="*/ 104267 w 159500"/>
                    <a:gd name="connsiteY2" fmla="*/ 0 h 56360"/>
                    <a:gd name="connsiteX3" fmla="*/ 55233 w 159500"/>
                    <a:gd name="connsiteY3" fmla="*/ 0 h 56360"/>
                    <a:gd name="connsiteX4" fmla="*/ 55233 w 159500"/>
                    <a:gd name="connsiteY4" fmla="*/ 20290 h 56360"/>
                    <a:gd name="connsiteX5" fmla="*/ 18035 w 159500"/>
                    <a:gd name="connsiteY5" fmla="*/ 20290 h 56360"/>
                    <a:gd name="connsiteX6" fmla="*/ 0 w 159500"/>
                    <a:gd name="connsiteY6" fmla="*/ 38325 h 56360"/>
                    <a:gd name="connsiteX7" fmla="*/ 18035 w 159500"/>
                    <a:gd name="connsiteY7" fmla="*/ 56361 h 56360"/>
                    <a:gd name="connsiteX8" fmla="*/ 141465 w 159500"/>
                    <a:gd name="connsiteY8" fmla="*/ 56361 h 56360"/>
                    <a:gd name="connsiteX9" fmla="*/ 159501 w 159500"/>
                    <a:gd name="connsiteY9" fmla="*/ 38325 h 56360"/>
                    <a:gd name="connsiteX10" fmla="*/ 141465 w 159500"/>
                    <a:gd name="connsiteY10" fmla="*/ 20290 h 5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500" h="56360">
                      <a:moveTo>
                        <a:pt x="141465" y="20290"/>
                      </a:moveTo>
                      <a:lnTo>
                        <a:pt x="104267" y="20290"/>
                      </a:lnTo>
                      <a:lnTo>
                        <a:pt x="104267" y="0"/>
                      </a:lnTo>
                      <a:lnTo>
                        <a:pt x="55233" y="0"/>
                      </a:lnTo>
                      <a:lnTo>
                        <a:pt x="55233" y="20290"/>
                      </a:lnTo>
                      <a:lnTo>
                        <a:pt x="18035" y="20290"/>
                      </a:lnTo>
                      <a:cubicBezTo>
                        <a:pt x="7890" y="20290"/>
                        <a:pt x="0" y="28180"/>
                        <a:pt x="0" y="38325"/>
                      </a:cubicBezTo>
                      <a:cubicBezTo>
                        <a:pt x="0" y="48470"/>
                        <a:pt x="7890" y="56361"/>
                        <a:pt x="18035" y="56361"/>
                      </a:cubicBezTo>
                      <a:lnTo>
                        <a:pt x="141465" y="56361"/>
                      </a:lnTo>
                      <a:cubicBezTo>
                        <a:pt x="151610" y="56361"/>
                        <a:pt x="159501" y="48470"/>
                        <a:pt x="159501" y="38325"/>
                      </a:cubicBezTo>
                      <a:cubicBezTo>
                        <a:pt x="159501" y="28744"/>
                        <a:pt x="151610" y="20290"/>
                        <a:pt x="141465" y="20290"/>
                      </a:cubicBezTo>
                      <a:close/>
                    </a:path>
                  </a:pathLst>
                </a:custGeom>
                <a:solidFill>
                  <a:schemeClr val="bg2"/>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2198706C-DA8E-C713-BC15-BEDF46972F35}"/>
                    </a:ext>
                  </a:extLst>
                </p:cNvPr>
                <p:cNvSpPr/>
                <p:nvPr/>
              </p:nvSpPr>
              <p:spPr>
                <a:xfrm>
                  <a:off x="-608411" y="6215313"/>
                  <a:ext cx="11272" cy="112721"/>
                </a:xfrm>
                <a:custGeom>
                  <a:avLst/>
                  <a:gdLst>
                    <a:gd name="connsiteX0" fmla="*/ 0 w 11272"/>
                    <a:gd name="connsiteY0" fmla="*/ 0 h 112721"/>
                    <a:gd name="connsiteX1" fmla="*/ 11272 w 11272"/>
                    <a:gd name="connsiteY1" fmla="*/ 0 h 112721"/>
                    <a:gd name="connsiteX2" fmla="*/ 11272 w 11272"/>
                    <a:gd name="connsiteY2" fmla="*/ 112721 h 112721"/>
                    <a:gd name="connsiteX3" fmla="*/ 0 w 11272"/>
                    <a:gd name="connsiteY3" fmla="*/ 112721 h 112721"/>
                  </a:gdLst>
                  <a:ahLst/>
                  <a:cxnLst>
                    <a:cxn ang="0">
                      <a:pos x="connsiteX0" y="connsiteY0"/>
                    </a:cxn>
                    <a:cxn ang="0">
                      <a:pos x="connsiteX1" y="connsiteY1"/>
                    </a:cxn>
                    <a:cxn ang="0">
                      <a:pos x="connsiteX2" y="connsiteY2"/>
                    </a:cxn>
                    <a:cxn ang="0">
                      <a:pos x="connsiteX3" y="connsiteY3"/>
                    </a:cxn>
                  </a:cxnLst>
                  <a:rect l="l" t="t" r="r" b="b"/>
                  <a:pathLst>
                    <a:path w="11272" h="112721">
                      <a:moveTo>
                        <a:pt x="0" y="0"/>
                      </a:moveTo>
                      <a:lnTo>
                        <a:pt x="11272" y="0"/>
                      </a:lnTo>
                      <a:lnTo>
                        <a:pt x="11272" y="112721"/>
                      </a:lnTo>
                      <a:lnTo>
                        <a:pt x="0" y="112721"/>
                      </a:lnTo>
                      <a:close/>
                    </a:path>
                  </a:pathLst>
                </a:custGeom>
                <a:solidFill>
                  <a:schemeClr val="bg1">
                    <a:lumMod val="65000"/>
                  </a:schemeClr>
                </a:solidFill>
                <a:ln w="55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1" name="Group 450">
                <a:extLst>
                  <a:ext uri="{FF2B5EF4-FFF2-40B4-BE49-F238E27FC236}">
                    <a16:creationId xmlns:a16="http://schemas.microsoft.com/office/drawing/2014/main" id="{262955BE-8A38-6949-0BFE-2FDF9C6C4288}"/>
                  </a:ext>
                </a:extLst>
              </p:cNvPr>
              <p:cNvGrpSpPr>
                <a:grpSpLocks/>
              </p:cNvGrpSpPr>
              <p:nvPr/>
            </p:nvGrpSpPr>
            <p:grpSpPr>
              <a:xfrm>
                <a:off x="10014013" y="5122507"/>
                <a:ext cx="218581" cy="218584"/>
                <a:chOff x="-804129" y="2787941"/>
                <a:chExt cx="480430" cy="480419"/>
              </a:xfrm>
            </p:grpSpPr>
            <p:sp>
              <p:nvSpPr>
                <p:cNvPr id="452" name="Freeform: Shape 451">
                  <a:extLst>
                    <a:ext uri="{FF2B5EF4-FFF2-40B4-BE49-F238E27FC236}">
                      <a16:creationId xmlns:a16="http://schemas.microsoft.com/office/drawing/2014/main" id="{D4CE1C42-BED9-1FE8-E95B-2A68B4687B0A}"/>
                    </a:ext>
                  </a:extLst>
                </p:cNvPr>
                <p:cNvSpPr/>
                <p:nvPr/>
              </p:nvSpPr>
              <p:spPr>
                <a:xfrm>
                  <a:off x="-804129" y="2933376"/>
                  <a:ext cx="395971" cy="334984"/>
                </a:xfrm>
                <a:custGeom>
                  <a:avLst/>
                  <a:gdLst>
                    <a:gd name="connsiteX0" fmla="*/ 197986 w 395971"/>
                    <a:gd name="connsiteY0" fmla="*/ 0 h 334984"/>
                    <a:gd name="connsiteX1" fmla="*/ 1 w 395971"/>
                    <a:gd name="connsiteY1" fmla="*/ 166561 h 334984"/>
                    <a:gd name="connsiteX2" fmla="*/ 40356 w 395971"/>
                    <a:gd name="connsiteY2" fmla="*/ 269503 h 334984"/>
                    <a:gd name="connsiteX3" fmla="*/ 3478 w 395971"/>
                    <a:gd name="connsiteY3" fmla="*/ 311645 h 334984"/>
                    <a:gd name="connsiteX4" fmla="*/ 1266 w 395971"/>
                    <a:gd name="connsiteY4" fmla="*/ 326723 h 334984"/>
                    <a:gd name="connsiteX5" fmla="*/ 14076 w 395971"/>
                    <a:gd name="connsiteY5" fmla="*/ 334985 h 334984"/>
                    <a:gd name="connsiteX6" fmla="*/ 212061 w 395971"/>
                    <a:gd name="connsiteY6" fmla="*/ 334985 h 334984"/>
                    <a:gd name="connsiteX7" fmla="*/ 395971 w 395971"/>
                    <a:gd name="connsiteY7" fmla="*/ 166561 h 334984"/>
                    <a:gd name="connsiteX8" fmla="*/ 197986 w 395971"/>
                    <a:gd name="connsiteY8" fmla="*/ 0 h 334984"/>
                    <a:gd name="connsiteX9" fmla="*/ 112599 w 395971"/>
                    <a:gd name="connsiteY9" fmla="*/ 192360 h 334984"/>
                    <a:gd name="connsiteX10" fmla="*/ 84450 w 395971"/>
                    <a:gd name="connsiteY10" fmla="*/ 164210 h 334984"/>
                    <a:gd name="connsiteX11" fmla="*/ 112599 w 395971"/>
                    <a:gd name="connsiteY11" fmla="*/ 136061 h 334984"/>
                    <a:gd name="connsiteX12" fmla="*/ 140748 w 395971"/>
                    <a:gd name="connsiteY12" fmla="*/ 164210 h 334984"/>
                    <a:gd name="connsiteX13" fmla="*/ 112599 w 395971"/>
                    <a:gd name="connsiteY13" fmla="*/ 192360 h 334984"/>
                    <a:gd name="connsiteX14" fmla="*/ 197986 w 395971"/>
                    <a:gd name="connsiteY14" fmla="*/ 192360 h 334984"/>
                    <a:gd name="connsiteX15" fmla="*/ 169837 w 395971"/>
                    <a:gd name="connsiteY15" fmla="*/ 164210 h 334984"/>
                    <a:gd name="connsiteX16" fmla="*/ 197986 w 395971"/>
                    <a:gd name="connsiteY16" fmla="*/ 136061 h 334984"/>
                    <a:gd name="connsiteX17" fmla="*/ 226135 w 395971"/>
                    <a:gd name="connsiteY17" fmla="*/ 164210 h 334984"/>
                    <a:gd name="connsiteX18" fmla="*/ 197986 w 395971"/>
                    <a:gd name="connsiteY18" fmla="*/ 192360 h 334984"/>
                    <a:gd name="connsiteX19" fmla="*/ 283373 w 395971"/>
                    <a:gd name="connsiteY19" fmla="*/ 192360 h 334984"/>
                    <a:gd name="connsiteX20" fmla="*/ 255224 w 395971"/>
                    <a:gd name="connsiteY20" fmla="*/ 164210 h 334984"/>
                    <a:gd name="connsiteX21" fmla="*/ 283373 w 395971"/>
                    <a:gd name="connsiteY21" fmla="*/ 136061 h 334984"/>
                    <a:gd name="connsiteX22" fmla="*/ 311522 w 395971"/>
                    <a:gd name="connsiteY22" fmla="*/ 164210 h 334984"/>
                    <a:gd name="connsiteX23" fmla="*/ 283373 w 395971"/>
                    <a:gd name="connsiteY23" fmla="*/ 192360 h 334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95971" h="334984">
                      <a:moveTo>
                        <a:pt x="197986" y="0"/>
                      </a:moveTo>
                      <a:cubicBezTo>
                        <a:pt x="89333" y="0"/>
                        <a:pt x="1" y="74717"/>
                        <a:pt x="1" y="166561"/>
                      </a:cubicBezTo>
                      <a:cubicBezTo>
                        <a:pt x="1" y="203274"/>
                        <a:pt x="14241" y="240585"/>
                        <a:pt x="40356" y="269503"/>
                      </a:cubicBezTo>
                      <a:lnTo>
                        <a:pt x="3478" y="311645"/>
                      </a:lnTo>
                      <a:cubicBezTo>
                        <a:pt x="-150" y="315796"/>
                        <a:pt x="-1030" y="321693"/>
                        <a:pt x="1266" y="326723"/>
                      </a:cubicBezTo>
                      <a:cubicBezTo>
                        <a:pt x="3548" y="331754"/>
                        <a:pt x="8551" y="334985"/>
                        <a:pt x="14076" y="334985"/>
                      </a:cubicBezTo>
                      <a:lnTo>
                        <a:pt x="212061" y="334985"/>
                      </a:lnTo>
                      <a:cubicBezTo>
                        <a:pt x="292284" y="334985"/>
                        <a:pt x="395971" y="265904"/>
                        <a:pt x="395971" y="166561"/>
                      </a:cubicBezTo>
                      <a:cubicBezTo>
                        <a:pt x="395971" y="74717"/>
                        <a:pt x="306639" y="0"/>
                        <a:pt x="197986" y="0"/>
                      </a:cubicBezTo>
                      <a:close/>
                      <a:moveTo>
                        <a:pt x="112599" y="192360"/>
                      </a:moveTo>
                      <a:cubicBezTo>
                        <a:pt x="97081" y="192360"/>
                        <a:pt x="84450" y="179728"/>
                        <a:pt x="84450" y="164210"/>
                      </a:cubicBezTo>
                      <a:cubicBezTo>
                        <a:pt x="84450" y="148692"/>
                        <a:pt x="97082" y="136061"/>
                        <a:pt x="112599" y="136061"/>
                      </a:cubicBezTo>
                      <a:cubicBezTo>
                        <a:pt x="128116" y="136061"/>
                        <a:pt x="140748" y="148693"/>
                        <a:pt x="140748" y="164210"/>
                      </a:cubicBezTo>
                      <a:cubicBezTo>
                        <a:pt x="140749" y="179728"/>
                        <a:pt x="128117" y="192360"/>
                        <a:pt x="112599" y="192360"/>
                      </a:cubicBezTo>
                      <a:close/>
                      <a:moveTo>
                        <a:pt x="197986" y="192360"/>
                      </a:moveTo>
                      <a:cubicBezTo>
                        <a:pt x="182468" y="192360"/>
                        <a:pt x="169837" y="179728"/>
                        <a:pt x="169837" y="164210"/>
                      </a:cubicBezTo>
                      <a:cubicBezTo>
                        <a:pt x="169837" y="148692"/>
                        <a:pt x="182469" y="136061"/>
                        <a:pt x="197986" y="136061"/>
                      </a:cubicBezTo>
                      <a:cubicBezTo>
                        <a:pt x="213503" y="136061"/>
                        <a:pt x="226135" y="148693"/>
                        <a:pt x="226135" y="164210"/>
                      </a:cubicBezTo>
                      <a:cubicBezTo>
                        <a:pt x="226135" y="179728"/>
                        <a:pt x="213504" y="192360"/>
                        <a:pt x="197986" y="192360"/>
                      </a:cubicBezTo>
                      <a:close/>
                      <a:moveTo>
                        <a:pt x="283373" y="192360"/>
                      </a:moveTo>
                      <a:cubicBezTo>
                        <a:pt x="267855" y="192360"/>
                        <a:pt x="255224" y="179728"/>
                        <a:pt x="255224" y="164210"/>
                      </a:cubicBezTo>
                      <a:cubicBezTo>
                        <a:pt x="255224" y="148692"/>
                        <a:pt x="267856" y="136061"/>
                        <a:pt x="283373" y="136061"/>
                      </a:cubicBezTo>
                      <a:cubicBezTo>
                        <a:pt x="298890" y="136061"/>
                        <a:pt x="311522" y="148693"/>
                        <a:pt x="311522" y="164210"/>
                      </a:cubicBezTo>
                      <a:cubicBezTo>
                        <a:pt x="311522" y="179728"/>
                        <a:pt x="298891" y="192360"/>
                        <a:pt x="283373" y="192360"/>
                      </a:cubicBezTo>
                      <a:close/>
                    </a:path>
                  </a:pathLst>
                </a:custGeom>
                <a:solidFill>
                  <a:schemeClr val="bg1">
                    <a:lumMod val="65000"/>
                  </a:schemeClr>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FBC92066-0840-6238-22DA-92A59C8F0B53}"/>
                    </a:ext>
                  </a:extLst>
                </p:cNvPr>
                <p:cNvSpPr/>
                <p:nvPr/>
              </p:nvSpPr>
              <p:spPr>
                <a:xfrm>
                  <a:off x="-689104" y="2787941"/>
                  <a:ext cx="365405" cy="309644"/>
                </a:xfrm>
                <a:custGeom>
                  <a:avLst/>
                  <a:gdLst>
                    <a:gd name="connsiteX0" fmla="*/ 362000 w 365405"/>
                    <a:gd name="connsiteY0" fmla="*/ 286402 h 309644"/>
                    <a:gd name="connsiteX1" fmla="*/ 328862 w 365405"/>
                    <a:gd name="connsiteY1" fmla="*/ 247738 h 309644"/>
                    <a:gd name="connsiteX2" fmla="*/ 365396 w 365405"/>
                    <a:gd name="connsiteY2" fmla="*/ 154822 h 309644"/>
                    <a:gd name="connsiteX3" fmla="*/ 182424 w 365405"/>
                    <a:gd name="connsiteY3" fmla="*/ 0 h 309644"/>
                    <a:gd name="connsiteX4" fmla="*/ 0 w 365405"/>
                    <a:gd name="connsiteY4" fmla="*/ 130851 h 309644"/>
                    <a:gd name="connsiteX5" fmla="*/ 82962 w 365405"/>
                    <a:gd name="connsiteY5" fmla="*/ 117285 h 309644"/>
                    <a:gd name="connsiteX6" fmla="*/ 308960 w 365405"/>
                    <a:gd name="connsiteY6" fmla="*/ 309645 h 309644"/>
                    <a:gd name="connsiteX7" fmla="*/ 351321 w 365405"/>
                    <a:gd name="connsiteY7" fmla="*/ 309645 h 309644"/>
                    <a:gd name="connsiteX8" fmla="*/ 362000 w 365405"/>
                    <a:gd name="connsiteY8" fmla="*/ 286402 h 30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5405" h="309644">
                      <a:moveTo>
                        <a:pt x="362000" y="286402"/>
                      </a:moveTo>
                      <a:lnTo>
                        <a:pt x="328862" y="247738"/>
                      </a:lnTo>
                      <a:cubicBezTo>
                        <a:pt x="352516" y="221046"/>
                        <a:pt x="365396" y="188497"/>
                        <a:pt x="365396" y="154822"/>
                      </a:cubicBezTo>
                      <a:cubicBezTo>
                        <a:pt x="365395" y="69453"/>
                        <a:pt x="283311" y="0"/>
                        <a:pt x="182424" y="0"/>
                      </a:cubicBezTo>
                      <a:cubicBezTo>
                        <a:pt x="91193" y="0"/>
                        <a:pt x="13686" y="56853"/>
                        <a:pt x="0" y="130851"/>
                      </a:cubicBezTo>
                      <a:cubicBezTo>
                        <a:pt x="25455" y="122202"/>
                        <a:pt x="54002" y="117285"/>
                        <a:pt x="82962" y="117285"/>
                      </a:cubicBezTo>
                      <a:cubicBezTo>
                        <a:pt x="206216" y="117285"/>
                        <a:pt x="307480" y="203373"/>
                        <a:pt x="308960" y="309645"/>
                      </a:cubicBezTo>
                      <a:lnTo>
                        <a:pt x="351321" y="309645"/>
                      </a:lnTo>
                      <a:cubicBezTo>
                        <a:pt x="363344" y="309646"/>
                        <a:pt x="369801" y="295488"/>
                        <a:pt x="362000" y="286402"/>
                      </a:cubicBezTo>
                      <a:close/>
                    </a:path>
                  </a:pathLst>
                </a:custGeom>
                <a:solidFill>
                  <a:schemeClr val="bg2"/>
                </a:solidFill>
                <a:ln w="9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6" name="Group 455">
                <a:extLst>
                  <a:ext uri="{FF2B5EF4-FFF2-40B4-BE49-F238E27FC236}">
                    <a16:creationId xmlns:a16="http://schemas.microsoft.com/office/drawing/2014/main" id="{60340212-01F3-50A7-B23E-69344DBC2C41}"/>
                  </a:ext>
                </a:extLst>
              </p:cNvPr>
              <p:cNvGrpSpPr>
                <a:grpSpLocks/>
              </p:cNvGrpSpPr>
              <p:nvPr/>
            </p:nvGrpSpPr>
            <p:grpSpPr>
              <a:xfrm>
                <a:off x="10048806" y="2387443"/>
                <a:ext cx="148994" cy="148996"/>
                <a:chOff x="-647301" y="2400066"/>
                <a:chExt cx="251524" cy="251525"/>
              </a:xfrm>
            </p:grpSpPr>
            <p:sp>
              <p:nvSpPr>
                <p:cNvPr id="457" name="Freeform: Shape 456">
                  <a:extLst>
                    <a:ext uri="{FF2B5EF4-FFF2-40B4-BE49-F238E27FC236}">
                      <a16:creationId xmlns:a16="http://schemas.microsoft.com/office/drawing/2014/main" id="{893637DD-6D4C-61D0-F012-04654BFBDF29}"/>
                    </a:ext>
                  </a:extLst>
                </p:cNvPr>
                <p:cNvSpPr/>
                <p:nvPr/>
              </p:nvSpPr>
              <p:spPr bwMode="auto">
                <a:xfrm>
                  <a:off x="-511223" y="2400066"/>
                  <a:ext cx="115446" cy="115446"/>
                </a:xfrm>
                <a:custGeom>
                  <a:avLst/>
                  <a:gdLst>
                    <a:gd name="connsiteX0" fmla="*/ 5896 w 115446"/>
                    <a:gd name="connsiteY0" fmla="*/ 0 h 115446"/>
                    <a:gd name="connsiteX1" fmla="*/ 115446 w 115446"/>
                    <a:gd name="connsiteY1" fmla="*/ 109550 h 115446"/>
                    <a:gd name="connsiteX2" fmla="*/ 109551 w 115446"/>
                    <a:gd name="connsiteY2" fmla="*/ 115446 h 115446"/>
                    <a:gd name="connsiteX3" fmla="*/ 103656 w 115446"/>
                    <a:gd name="connsiteY3" fmla="*/ 109550 h 115446"/>
                    <a:gd name="connsiteX4" fmla="*/ 5896 w 115446"/>
                    <a:gd name="connsiteY4" fmla="*/ 11790 h 115446"/>
                    <a:gd name="connsiteX5" fmla="*/ 0 w 115446"/>
                    <a:gd name="connsiteY5" fmla="*/ 5895 h 115446"/>
                    <a:gd name="connsiteX6" fmla="*/ 5896 w 115446"/>
                    <a:gd name="connsiteY6" fmla="*/ 0 h 11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446" h="115446">
                      <a:moveTo>
                        <a:pt x="5896" y="0"/>
                      </a:moveTo>
                      <a:cubicBezTo>
                        <a:pt x="66320" y="0"/>
                        <a:pt x="115446" y="49126"/>
                        <a:pt x="115446" y="109550"/>
                      </a:cubicBezTo>
                      <a:cubicBezTo>
                        <a:pt x="115446" y="112989"/>
                        <a:pt x="112990" y="115446"/>
                        <a:pt x="109551" y="115446"/>
                      </a:cubicBezTo>
                      <a:cubicBezTo>
                        <a:pt x="106112" y="115446"/>
                        <a:pt x="103656" y="112989"/>
                        <a:pt x="103656" y="109550"/>
                      </a:cubicBezTo>
                      <a:cubicBezTo>
                        <a:pt x="103656" y="55512"/>
                        <a:pt x="59934" y="11790"/>
                        <a:pt x="5896" y="11790"/>
                      </a:cubicBezTo>
                      <a:cubicBezTo>
                        <a:pt x="2457" y="11790"/>
                        <a:pt x="0" y="9334"/>
                        <a:pt x="0" y="5895"/>
                      </a:cubicBezTo>
                      <a:cubicBezTo>
                        <a:pt x="0" y="2948"/>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8" name="Freeform: Shape 457">
                  <a:extLst>
                    <a:ext uri="{FF2B5EF4-FFF2-40B4-BE49-F238E27FC236}">
                      <a16:creationId xmlns:a16="http://schemas.microsoft.com/office/drawing/2014/main" id="{217C1DF1-00F9-D73D-026A-A1F39366B529}"/>
                    </a:ext>
                  </a:extLst>
                </p:cNvPr>
                <p:cNvSpPr/>
                <p:nvPr/>
              </p:nvSpPr>
              <p:spPr bwMode="auto">
                <a:xfrm>
                  <a:off x="-647301" y="2409032"/>
                  <a:ext cx="242558" cy="242559"/>
                </a:xfrm>
                <a:custGeom>
                  <a:avLst/>
                  <a:gdLst>
                    <a:gd name="connsiteX0" fmla="*/ 34388 w 242558"/>
                    <a:gd name="connsiteY0" fmla="*/ 1843 h 242559"/>
                    <a:gd name="connsiteX1" fmla="*/ 42739 w 242558"/>
                    <a:gd name="connsiteY1" fmla="*/ 1843 h 242559"/>
                    <a:gd name="connsiteX2" fmla="*/ 104147 w 242558"/>
                    <a:gd name="connsiteY2" fmla="*/ 63250 h 242559"/>
                    <a:gd name="connsiteX3" fmla="*/ 105620 w 242558"/>
                    <a:gd name="connsiteY3" fmla="*/ 67180 h 242559"/>
                    <a:gd name="connsiteX4" fmla="*/ 104147 w 242558"/>
                    <a:gd name="connsiteY4" fmla="*/ 71601 h 242559"/>
                    <a:gd name="connsiteX5" fmla="*/ 85970 w 242558"/>
                    <a:gd name="connsiteY5" fmla="*/ 89287 h 242559"/>
                    <a:gd name="connsiteX6" fmla="*/ 153272 w 242558"/>
                    <a:gd name="connsiteY6" fmla="*/ 156589 h 242559"/>
                    <a:gd name="connsiteX7" fmla="*/ 170958 w 242558"/>
                    <a:gd name="connsiteY7" fmla="*/ 138412 h 242559"/>
                    <a:gd name="connsiteX8" fmla="*/ 179309 w 242558"/>
                    <a:gd name="connsiteY8" fmla="*/ 138412 h 242559"/>
                    <a:gd name="connsiteX9" fmla="*/ 240716 w 242558"/>
                    <a:gd name="connsiteY9" fmla="*/ 199820 h 242559"/>
                    <a:gd name="connsiteX10" fmla="*/ 240716 w 242558"/>
                    <a:gd name="connsiteY10" fmla="*/ 208171 h 242559"/>
                    <a:gd name="connsiteX11" fmla="*/ 228926 w 242558"/>
                    <a:gd name="connsiteY11" fmla="*/ 220452 h 242559"/>
                    <a:gd name="connsiteX12" fmla="*/ 175379 w 242558"/>
                    <a:gd name="connsiteY12" fmla="*/ 242559 h 242559"/>
                    <a:gd name="connsiteX13" fmla="*/ 121341 w 242558"/>
                    <a:gd name="connsiteY13" fmla="*/ 220452 h 242559"/>
                    <a:gd name="connsiteX14" fmla="*/ 22107 w 242558"/>
                    <a:gd name="connsiteY14" fmla="*/ 121218 h 242559"/>
                    <a:gd name="connsiteX15" fmla="*/ 22107 w 242558"/>
                    <a:gd name="connsiteY15" fmla="*/ 13633 h 242559"/>
                    <a:gd name="connsiteX16" fmla="*/ 34388 w 242558"/>
                    <a:gd name="connsiteY16" fmla="*/ 1843 h 24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558" h="242559">
                      <a:moveTo>
                        <a:pt x="34388" y="1843"/>
                      </a:moveTo>
                      <a:cubicBezTo>
                        <a:pt x="36353" y="-614"/>
                        <a:pt x="40283" y="-614"/>
                        <a:pt x="42739" y="1843"/>
                      </a:cubicBezTo>
                      <a:lnTo>
                        <a:pt x="104147" y="63250"/>
                      </a:lnTo>
                      <a:cubicBezTo>
                        <a:pt x="105129" y="64232"/>
                        <a:pt x="105620" y="65706"/>
                        <a:pt x="105620" y="67180"/>
                      </a:cubicBezTo>
                      <a:cubicBezTo>
                        <a:pt x="105620" y="69145"/>
                        <a:pt x="105129" y="70619"/>
                        <a:pt x="104147" y="71601"/>
                      </a:cubicBezTo>
                      <a:lnTo>
                        <a:pt x="85970" y="89287"/>
                      </a:lnTo>
                      <a:lnTo>
                        <a:pt x="153272" y="156589"/>
                      </a:lnTo>
                      <a:lnTo>
                        <a:pt x="170958" y="138412"/>
                      </a:lnTo>
                      <a:cubicBezTo>
                        <a:pt x="173414" y="136447"/>
                        <a:pt x="177344" y="136447"/>
                        <a:pt x="179309" y="138412"/>
                      </a:cubicBezTo>
                      <a:lnTo>
                        <a:pt x="240716" y="199820"/>
                      </a:lnTo>
                      <a:cubicBezTo>
                        <a:pt x="243173" y="202276"/>
                        <a:pt x="243173" y="206206"/>
                        <a:pt x="240716" y="208171"/>
                      </a:cubicBezTo>
                      <a:lnTo>
                        <a:pt x="228926" y="220452"/>
                      </a:lnTo>
                      <a:cubicBezTo>
                        <a:pt x="214680" y="234699"/>
                        <a:pt x="195521" y="242559"/>
                        <a:pt x="175379" y="242559"/>
                      </a:cubicBezTo>
                      <a:cubicBezTo>
                        <a:pt x="154746" y="242559"/>
                        <a:pt x="136078" y="234699"/>
                        <a:pt x="121341" y="220452"/>
                      </a:cubicBezTo>
                      <a:lnTo>
                        <a:pt x="22107" y="121218"/>
                      </a:lnTo>
                      <a:cubicBezTo>
                        <a:pt x="-7369" y="91252"/>
                        <a:pt x="-7369" y="43108"/>
                        <a:pt x="22107" y="13633"/>
                      </a:cubicBezTo>
                      <a:lnTo>
                        <a:pt x="34388" y="1843"/>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9" name="Freeform: Shape 458">
                  <a:extLst>
                    <a:ext uri="{FF2B5EF4-FFF2-40B4-BE49-F238E27FC236}">
                      <a16:creationId xmlns:a16="http://schemas.microsoft.com/office/drawing/2014/main" id="{87AA7A27-B1B7-7056-5E83-1AD65FDC324F}"/>
                    </a:ext>
                  </a:extLst>
                </p:cNvPr>
                <p:cNvSpPr/>
                <p:nvPr/>
              </p:nvSpPr>
              <p:spPr bwMode="auto">
                <a:xfrm>
                  <a:off x="-511222" y="2428560"/>
                  <a:ext cx="86953" cy="86953"/>
                </a:xfrm>
                <a:custGeom>
                  <a:avLst/>
                  <a:gdLst>
                    <a:gd name="connsiteX0" fmla="*/ 5896 w 86953"/>
                    <a:gd name="connsiteY0" fmla="*/ 0 h 86953"/>
                    <a:gd name="connsiteX1" fmla="*/ 86953 w 86953"/>
                    <a:gd name="connsiteY1" fmla="*/ 81057 h 86953"/>
                    <a:gd name="connsiteX2" fmla="*/ 81058 w 86953"/>
                    <a:gd name="connsiteY2" fmla="*/ 86953 h 86953"/>
                    <a:gd name="connsiteX3" fmla="*/ 75163 w 86953"/>
                    <a:gd name="connsiteY3" fmla="*/ 81057 h 86953"/>
                    <a:gd name="connsiteX4" fmla="*/ 5896 w 86953"/>
                    <a:gd name="connsiteY4" fmla="*/ 11790 h 86953"/>
                    <a:gd name="connsiteX5" fmla="*/ 0 w 86953"/>
                    <a:gd name="connsiteY5" fmla="*/ 5895 h 86953"/>
                    <a:gd name="connsiteX6" fmla="*/ 5896 w 86953"/>
                    <a:gd name="connsiteY6" fmla="*/ 0 h 8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953" h="86953">
                      <a:moveTo>
                        <a:pt x="5896" y="0"/>
                      </a:moveTo>
                      <a:cubicBezTo>
                        <a:pt x="50600" y="0"/>
                        <a:pt x="86953" y="36353"/>
                        <a:pt x="86953" y="81057"/>
                      </a:cubicBezTo>
                      <a:cubicBezTo>
                        <a:pt x="86953" y="84496"/>
                        <a:pt x="84497" y="86953"/>
                        <a:pt x="81058" y="86953"/>
                      </a:cubicBezTo>
                      <a:cubicBezTo>
                        <a:pt x="78110" y="86953"/>
                        <a:pt x="75163" y="84496"/>
                        <a:pt x="75163" y="81057"/>
                      </a:cubicBezTo>
                      <a:cubicBezTo>
                        <a:pt x="75163" y="42739"/>
                        <a:pt x="44214" y="11790"/>
                        <a:pt x="5896" y="11790"/>
                      </a:cubicBezTo>
                      <a:cubicBezTo>
                        <a:pt x="2457" y="11790"/>
                        <a:pt x="0" y="9334"/>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0" name="Freeform: Shape 459">
                  <a:extLst>
                    <a:ext uri="{FF2B5EF4-FFF2-40B4-BE49-F238E27FC236}">
                      <a16:creationId xmlns:a16="http://schemas.microsoft.com/office/drawing/2014/main" id="{83564642-DBA7-9251-87C7-C2B8F51FC21D}"/>
                    </a:ext>
                  </a:extLst>
                </p:cNvPr>
                <p:cNvSpPr/>
                <p:nvPr/>
              </p:nvSpPr>
              <p:spPr bwMode="auto">
                <a:xfrm>
                  <a:off x="-511223" y="2457052"/>
                  <a:ext cx="58460" cy="58460"/>
                </a:xfrm>
                <a:custGeom>
                  <a:avLst/>
                  <a:gdLst>
                    <a:gd name="connsiteX0" fmla="*/ 5896 w 58460"/>
                    <a:gd name="connsiteY0" fmla="*/ 0 h 58460"/>
                    <a:gd name="connsiteX1" fmla="*/ 58460 w 58460"/>
                    <a:gd name="connsiteY1" fmla="*/ 52564 h 58460"/>
                    <a:gd name="connsiteX2" fmla="*/ 52565 w 58460"/>
                    <a:gd name="connsiteY2" fmla="*/ 58460 h 58460"/>
                    <a:gd name="connsiteX3" fmla="*/ 46670 w 58460"/>
                    <a:gd name="connsiteY3" fmla="*/ 52564 h 58460"/>
                    <a:gd name="connsiteX4" fmla="*/ 5896 w 58460"/>
                    <a:gd name="connsiteY4" fmla="*/ 11790 h 58460"/>
                    <a:gd name="connsiteX5" fmla="*/ 0 w 58460"/>
                    <a:gd name="connsiteY5" fmla="*/ 5895 h 58460"/>
                    <a:gd name="connsiteX6" fmla="*/ 5896 w 58460"/>
                    <a:gd name="connsiteY6" fmla="*/ 0 h 58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60" h="58460">
                      <a:moveTo>
                        <a:pt x="5896" y="0"/>
                      </a:moveTo>
                      <a:cubicBezTo>
                        <a:pt x="34880" y="0"/>
                        <a:pt x="58460" y="23580"/>
                        <a:pt x="58460" y="52564"/>
                      </a:cubicBezTo>
                      <a:cubicBezTo>
                        <a:pt x="58460" y="56003"/>
                        <a:pt x="56004" y="58460"/>
                        <a:pt x="52565" y="58460"/>
                      </a:cubicBezTo>
                      <a:cubicBezTo>
                        <a:pt x="49617" y="58460"/>
                        <a:pt x="46670" y="56003"/>
                        <a:pt x="46670" y="52564"/>
                      </a:cubicBezTo>
                      <a:cubicBezTo>
                        <a:pt x="46670" y="29967"/>
                        <a:pt x="28493" y="11790"/>
                        <a:pt x="5896" y="11790"/>
                      </a:cubicBezTo>
                      <a:cubicBezTo>
                        <a:pt x="2457" y="11790"/>
                        <a:pt x="0" y="8843"/>
                        <a:pt x="0" y="5895"/>
                      </a:cubicBezTo>
                      <a:cubicBezTo>
                        <a:pt x="0" y="2456"/>
                        <a:pt x="2457" y="0"/>
                        <a:pt x="5896"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77" name="Picture 276">
                <a:extLst>
                  <a:ext uri="{FF2B5EF4-FFF2-40B4-BE49-F238E27FC236}">
                    <a16:creationId xmlns:a16="http://schemas.microsoft.com/office/drawing/2014/main" id="{E1FE2A6E-C7D2-4D19-B2E6-CB4D07BAB8BE}"/>
                  </a:ext>
                  <a:ext uri="{C183D7F6-B498-43B3-948B-1728B52AA6E4}">
                    <adec:decorative xmlns:adec="http://schemas.microsoft.com/office/drawing/2017/decorative" val="1"/>
                  </a:ext>
                </a:extLst>
              </p:cNvPr>
              <p:cNvPicPr>
                <a:picLocks noChangeAspect="1"/>
              </p:cNvPicPr>
              <p:nvPr/>
            </p:nvPicPr>
            <p:blipFill rotWithShape="1">
              <a:blip r:embed="rId9" cstate="screen">
                <a:extLst>
                  <a:ext uri="{28A0092B-C50C-407E-A947-70E740481C1C}">
                    <a14:useLocalDpi xmlns:a14="http://schemas.microsoft.com/office/drawing/2010/main"/>
                  </a:ext>
                </a:extLst>
              </a:blip>
              <a:stretch/>
            </p:blipFill>
            <p:spPr>
              <a:xfrm>
                <a:off x="9940449" y="2740730"/>
                <a:ext cx="365708" cy="365708"/>
              </a:xfrm>
              <a:prstGeom prst="rect">
                <a:avLst/>
              </a:prstGeom>
            </p:spPr>
          </p:pic>
          <p:grpSp>
            <p:nvGrpSpPr>
              <p:cNvPr id="472" name="Group 471">
                <a:extLst>
                  <a:ext uri="{FF2B5EF4-FFF2-40B4-BE49-F238E27FC236}">
                    <a16:creationId xmlns:a16="http://schemas.microsoft.com/office/drawing/2014/main" id="{0B65AFFD-4BBA-EE49-7D48-C36ABFF22920}"/>
                  </a:ext>
                </a:extLst>
              </p:cNvPr>
              <p:cNvGrpSpPr>
                <a:grpSpLocks/>
              </p:cNvGrpSpPr>
              <p:nvPr/>
            </p:nvGrpSpPr>
            <p:grpSpPr>
              <a:xfrm>
                <a:off x="10046373" y="3747338"/>
                <a:ext cx="153860" cy="199064"/>
                <a:chOff x="5710833" y="6480870"/>
                <a:chExt cx="361079" cy="467163"/>
              </a:xfrm>
            </p:grpSpPr>
            <p:sp>
              <p:nvSpPr>
                <p:cNvPr id="473" name="Freeform: Shape 472">
                  <a:extLst>
                    <a:ext uri="{FF2B5EF4-FFF2-40B4-BE49-F238E27FC236}">
                      <a16:creationId xmlns:a16="http://schemas.microsoft.com/office/drawing/2014/main" id="{2EB8E7B6-EC8F-25FB-F47A-477537E7843E}"/>
                    </a:ext>
                  </a:extLst>
                </p:cNvPr>
                <p:cNvSpPr/>
                <p:nvPr/>
              </p:nvSpPr>
              <p:spPr>
                <a:xfrm>
                  <a:off x="5710833" y="6527831"/>
                  <a:ext cx="361079" cy="420202"/>
                </a:xfrm>
                <a:custGeom>
                  <a:avLst/>
                  <a:gdLst>
                    <a:gd name="connsiteX0" fmla="*/ 358240 w 361079"/>
                    <a:gd name="connsiteY0" fmla="*/ 334976 h 420202"/>
                    <a:gd name="connsiteX1" fmla="*/ 276414 w 361079"/>
                    <a:gd name="connsiteY1" fmla="*/ 271333 h 420202"/>
                    <a:gd name="connsiteX2" fmla="*/ 228685 w 361079"/>
                    <a:gd name="connsiteY2" fmla="*/ 242935 h 420202"/>
                    <a:gd name="connsiteX3" fmla="*/ 228623 w 361079"/>
                    <a:gd name="connsiteY3" fmla="*/ 227908 h 420202"/>
                    <a:gd name="connsiteX4" fmla="*/ 223136 w 361079"/>
                    <a:gd name="connsiteY4" fmla="*/ 228453 h 420202"/>
                    <a:gd name="connsiteX5" fmla="*/ 203780 w 361079"/>
                    <a:gd name="connsiteY5" fmla="*/ 228453 h 420202"/>
                    <a:gd name="connsiteX6" fmla="*/ 175771 w 361079"/>
                    <a:gd name="connsiteY6" fmla="*/ 200438 h 420202"/>
                    <a:gd name="connsiteX7" fmla="*/ 203780 w 361079"/>
                    <a:gd name="connsiteY7" fmla="*/ 172461 h 420202"/>
                    <a:gd name="connsiteX8" fmla="*/ 223136 w 361079"/>
                    <a:gd name="connsiteY8" fmla="*/ 172461 h 420202"/>
                    <a:gd name="connsiteX9" fmla="*/ 240484 w 361079"/>
                    <a:gd name="connsiteY9" fmla="*/ 178487 h 420202"/>
                    <a:gd name="connsiteX10" fmla="*/ 261013 w 361079"/>
                    <a:gd name="connsiteY10" fmla="*/ 173992 h 420202"/>
                    <a:gd name="connsiteX11" fmla="*/ 277561 w 361079"/>
                    <a:gd name="connsiteY11" fmla="*/ 116790 h 420202"/>
                    <a:gd name="connsiteX12" fmla="*/ 167336 w 361079"/>
                    <a:gd name="connsiteY12" fmla="*/ 882 h 420202"/>
                    <a:gd name="connsiteX13" fmla="*/ 84373 w 361079"/>
                    <a:gd name="connsiteY13" fmla="*/ 91771 h 420202"/>
                    <a:gd name="connsiteX14" fmla="*/ 118461 w 361079"/>
                    <a:gd name="connsiteY14" fmla="*/ 203153 h 420202"/>
                    <a:gd name="connsiteX15" fmla="*/ 134375 w 361079"/>
                    <a:gd name="connsiteY15" fmla="*/ 236104 h 420202"/>
                    <a:gd name="connsiteX16" fmla="*/ 102562 w 361079"/>
                    <a:gd name="connsiteY16" fmla="*/ 262249 h 420202"/>
                    <a:gd name="connsiteX17" fmla="*/ 63932 w 361079"/>
                    <a:gd name="connsiteY17" fmla="*/ 281564 h 420202"/>
                    <a:gd name="connsiteX18" fmla="*/ 2568 w 361079"/>
                    <a:gd name="connsiteY18" fmla="*/ 337245 h 420202"/>
                    <a:gd name="connsiteX19" fmla="*/ 76432 w 361079"/>
                    <a:gd name="connsiteY19" fmla="*/ 413392 h 420202"/>
                    <a:gd name="connsiteX20" fmla="*/ 180967 w 361079"/>
                    <a:gd name="connsiteY20" fmla="*/ 420202 h 420202"/>
                    <a:gd name="connsiteX21" fmla="*/ 358240 w 361079"/>
                    <a:gd name="connsiteY21" fmla="*/ 374753 h 420202"/>
                    <a:gd name="connsiteX22" fmla="*/ 358240 w 361079"/>
                    <a:gd name="connsiteY22" fmla="*/ 334976 h 420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1079" h="420202">
                      <a:moveTo>
                        <a:pt x="358240" y="334976"/>
                      </a:moveTo>
                      <a:cubicBezTo>
                        <a:pt x="347786" y="303863"/>
                        <a:pt x="306120" y="284388"/>
                        <a:pt x="276414" y="271333"/>
                      </a:cubicBezTo>
                      <a:cubicBezTo>
                        <a:pt x="264776" y="266236"/>
                        <a:pt x="232558" y="257588"/>
                        <a:pt x="228685" y="242935"/>
                      </a:cubicBezTo>
                      <a:cubicBezTo>
                        <a:pt x="227299" y="237656"/>
                        <a:pt x="227486" y="232678"/>
                        <a:pt x="228623" y="227908"/>
                      </a:cubicBezTo>
                      <a:cubicBezTo>
                        <a:pt x="226832" y="228250"/>
                        <a:pt x="225015" y="228453"/>
                        <a:pt x="223136" y="228453"/>
                      </a:cubicBezTo>
                      <a:lnTo>
                        <a:pt x="203780" y="228453"/>
                      </a:lnTo>
                      <a:cubicBezTo>
                        <a:pt x="188328" y="228453"/>
                        <a:pt x="175771" y="215881"/>
                        <a:pt x="175771" y="200438"/>
                      </a:cubicBezTo>
                      <a:cubicBezTo>
                        <a:pt x="175771" y="185007"/>
                        <a:pt x="188333" y="172461"/>
                        <a:pt x="203780" y="172461"/>
                      </a:cubicBezTo>
                      <a:lnTo>
                        <a:pt x="223136" y="172461"/>
                      </a:lnTo>
                      <a:cubicBezTo>
                        <a:pt x="229531" y="172461"/>
                        <a:pt x="235594" y="174625"/>
                        <a:pt x="240484" y="178487"/>
                      </a:cubicBezTo>
                      <a:cubicBezTo>
                        <a:pt x="247652" y="177532"/>
                        <a:pt x="254566" y="176001"/>
                        <a:pt x="261013" y="173992"/>
                      </a:cubicBezTo>
                      <a:cubicBezTo>
                        <a:pt x="269479" y="156255"/>
                        <a:pt x="276082" y="135046"/>
                        <a:pt x="277561" y="116790"/>
                      </a:cubicBezTo>
                      <a:cubicBezTo>
                        <a:pt x="283878" y="38681"/>
                        <a:pt x="235994" y="-7018"/>
                        <a:pt x="167336" y="882"/>
                      </a:cubicBezTo>
                      <a:cubicBezTo>
                        <a:pt x="117417" y="6628"/>
                        <a:pt x="87597" y="43851"/>
                        <a:pt x="84373" y="91771"/>
                      </a:cubicBezTo>
                      <a:cubicBezTo>
                        <a:pt x="81114" y="140616"/>
                        <a:pt x="99224" y="176691"/>
                        <a:pt x="118461" y="203153"/>
                      </a:cubicBezTo>
                      <a:cubicBezTo>
                        <a:pt x="126885" y="214723"/>
                        <a:pt x="135735" y="222162"/>
                        <a:pt x="134375" y="236104"/>
                      </a:cubicBezTo>
                      <a:cubicBezTo>
                        <a:pt x="132797" y="252589"/>
                        <a:pt x="115170" y="257183"/>
                        <a:pt x="102562" y="262249"/>
                      </a:cubicBezTo>
                      <a:cubicBezTo>
                        <a:pt x="87623" y="268250"/>
                        <a:pt x="71532" y="277354"/>
                        <a:pt x="63932" y="281564"/>
                      </a:cubicBezTo>
                      <a:cubicBezTo>
                        <a:pt x="37756" y="296020"/>
                        <a:pt x="9025" y="313430"/>
                        <a:pt x="2568" y="337245"/>
                      </a:cubicBezTo>
                      <a:cubicBezTo>
                        <a:pt x="-11732" y="390024"/>
                        <a:pt x="36562" y="406011"/>
                        <a:pt x="76432" y="413392"/>
                      </a:cubicBezTo>
                      <a:cubicBezTo>
                        <a:pt x="110649" y="419704"/>
                        <a:pt x="149231" y="420202"/>
                        <a:pt x="180967" y="420202"/>
                      </a:cubicBezTo>
                      <a:cubicBezTo>
                        <a:pt x="238371" y="420202"/>
                        <a:pt x="341593" y="417903"/>
                        <a:pt x="358240" y="374753"/>
                      </a:cubicBezTo>
                      <a:cubicBezTo>
                        <a:pt x="362974" y="362508"/>
                        <a:pt x="360944" y="342996"/>
                        <a:pt x="358240" y="334976"/>
                      </a:cubicBezTo>
                      <a:close/>
                    </a:path>
                  </a:pathLst>
                </a:custGeom>
                <a:solidFill>
                  <a:schemeClr val="bg1">
                    <a:lumMod val="65000"/>
                  </a:schemeClr>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C45AB288-A0F6-7D0C-2673-215BEA207AC0}"/>
                    </a:ext>
                  </a:extLst>
                </p:cNvPr>
                <p:cNvSpPr/>
                <p:nvPr/>
              </p:nvSpPr>
              <p:spPr>
                <a:xfrm>
                  <a:off x="5730328" y="6480870"/>
                  <a:ext cx="322088" cy="262016"/>
                </a:xfrm>
                <a:custGeom>
                  <a:avLst/>
                  <a:gdLst>
                    <a:gd name="connsiteX0" fmla="*/ 215892 w 322088"/>
                    <a:gd name="connsiteY0" fmla="*/ 239514 h 262016"/>
                    <a:gd name="connsiteX1" fmla="*/ 203652 w 322088"/>
                    <a:gd name="connsiteY1" fmla="*/ 232855 h 262016"/>
                    <a:gd name="connsiteX2" fmla="*/ 184296 w 322088"/>
                    <a:gd name="connsiteY2" fmla="*/ 232855 h 262016"/>
                    <a:gd name="connsiteX3" fmla="*/ 169705 w 322088"/>
                    <a:gd name="connsiteY3" fmla="*/ 247415 h 262016"/>
                    <a:gd name="connsiteX4" fmla="*/ 184296 w 322088"/>
                    <a:gd name="connsiteY4" fmla="*/ 262016 h 262016"/>
                    <a:gd name="connsiteX5" fmla="*/ 203652 w 322088"/>
                    <a:gd name="connsiteY5" fmla="*/ 262016 h 262016"/>
                    <a:gd name="connsiteX6" fmla="*/ 216520 w 322088"/>
                    <a:gd name="connsiteY6" fmla="*/ 254131 h 262016"/>
                    <a:gd name="connsiteX7" fmla="*/ 283454 w 322088"/>
                    <a:gd name="connsiteY7" fmla="*/ 231593 h 262016"/>
                    <a:gd name="connsiteX8" fmla="*/ 296539 w 322088"/>
                    <a:gd name="connsiteY8" fmla="*/ 235461 h 262016"/>
                    <a:gd name="connsiteX9" fmla="*/ 297754 w 322088"/>
                    <a:gd name="connsiteY9" fmla="*/ 235461 h 262016"/>
                    <a:gd name="connsiteX10" fmla="*/ 322088 w 322088"/>
                    <a:gd name="connsiteY10" fmla="*/ 211101 h 262016"/>
                    <a:gd name="connsiteX11" fmla="*/ 322088 w 322088"/>
                    <a:gd name="connsiteY11" fmla="*/ 162474 h 262016"/>
                    <a:gd name="connsiteX12" fmla="*/ 308219 w 322088"/>
                    <a:gd name="connsiteY12" fmla="*/ 140549 h 262016"/>
                    <a:gd name="connsiteX13" fmla="*/ 161047 w 322088"/>
                    <a:gd name="connsiteY13" fmla="*/ 0 h 262016"/>
                    <a:gd name="connsiteX14" fmla="*/ 13880 w 322088"/>
                    <a:gd name="connsiteY14" fmla="*/ 140549 h 262016"/>
                    <a:gd name="connsiteX15" fmla="*/ 0 w 322088"/>
                    <a:gd name="connsiteY15" fmla="*/ 162474 h 262016"/>
                    <a:gd name="connsiteX16" fmla="*/ 0 w 322088"/>
                    <a:gd name="connsiteY16" fmla="*/ 211101 h 262016"/>
                    <a:gd name="connsiteX17" fmla="*/ 24313 w 322088"/>
                    <a:gd name="connsiteY17" fmla="*/ 235461 h 262016"/>
                    <a:gd name="connsiteX18" fmla="*/ 25543 w 322088"/>
                    <a:gd name="connsiteY18" fmla="*/ 235461 h 262016"/>
                    <a:gd name="connsiteX19" fmla="*/ 49872 w 322088"/>
                    <a:gd name="connsiteY19" fmla="*/ 211101 h 262016"/>
                    <a:gd name="connsiteX20" fmla="*/ 49872 w 322088"/>
                    <a:gd name="connsiteY20" fmla="*/ 162474 h 262016"/>
                    <a:gd name="connsiteX21" fmla="*/ 36335 w 322088"/>
                    <a:gd name="connsiteY21" fmla="*/ 140715 h 262016"/>
                    <a:gd name="connsiteX22" fmla="*/ 161047 w 322088"/>
                    <a:gd name="connsiteY22" fmla="*/ 22481 h 262016"/>
                    <a:gd name="connsiteX23" fmla="*/ 285743 w 322088"/>
                    <a:gd name="connsiteY23" fmla="*/ 140715 h 262016"/>
                    <a:gd name="connsiteX24" fmla="*/ 272221 w 322088"/>
                    <a:gd name="connsiteY24" fmla="*/ 162474 h 262016"/>
                    <a:gd name="connsiteX25" fmla="*/ 272221 w 322088"/>
                    <a:gd name="connsiteY25" fmla="*/ 211101 h 262016"/>
                    <a:gd name="connsiteX26" fmla="*/ 273955 w 322088"/>
                    <a:gd name="connsiteY26" fmla="*/ 220143 h 262016"/>
                    <a:gd name="connsiteX27" fmla="*/ 215892 w 322088"/>
                    <a:gd name="connsiteY27" fmla="*/ 239514 h 26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22088" h="262016">
                      <a:moveTo>
                        <a:pt x="215892" y="239514"/>
                      </a:moveTo>
                      <a:cubicBezTo>
                        <a:pt x="213265" y="235512"/>
                        <a:pt x="208775" y="232855"/>
                        <a:pt x="203652" y="232855"/>
                      </a:cubicBezTo>
                      <a:lnTo>
                        <a:pt x="184296" y="232855"/>
                      </a:lnTo>
                      <a:cubicBezTo>
                        <a:pt x="176219" y="232855"/>
                        <a:pt x="169705" y="239380"/>
                        <a:pt x="169705" y="247415"/>
                      </a:cubicBezTo>
                      <a:cubicBezTo>
                        <a:pt x="169705" y="255481"/>
                        <a:pt x="176219" y="262016"/>
                        <a:pt x="184296" y="262016"/>
                      </a:cubicBezTo>
                      <a:lnTo>
                        <a:pt x="203652" y="262016"/>
                      </a:lnTo>
                      <a:cubicBezTo>
                        <a:pt x="209305" y="262016"/>
                        <a:pt x="214101" y="258793"/>
                        <a:pt x="216520" y="254131"/>
                      </a:cubicBezTo>
                      <a:cubicBezTo>
                        <a:pt x="243506" y="252008"/>
                        <a:pt x="266978" y="243766"/>
                        <a:pt x="283454" y="231593"/>
                      </a:cubicBezTo>
                      <a:cubicBezTo>
                        <a:pt x="287238" y="234033"/>
                        <a:pt x="291712" y="235461"/>
                        <a:pt x="296539" y="235461"/>
                      </a:cubicBezTo>
                      <a:lnTo>
                        <a:pt x="297754" y="235461"/>
                      </a:lnTo>
                      <a:cubicBezTo>
                        <a:pt x="311208" y="235461"/>
                        <a:pt x="322088" y="224570"/>
                        <a:pt x="322088" y="211101"/>
                      </a:cubicBezTo>
                      <a:lnTo>
                        <a:pt x="322088" y="162474"/>
                      </a:lnTo>
                      <a:cubicBezTo>
                        <a:pt x="322088" y="152788"/>
                        <a:pt x="316410" y="144431"/>
                        <a:pt x="308219" y="140549"/>
                      </a:cubicBezTo>
                      <a:cubicBezTo>
                        <a:pt x="304647" y="62465"/>
                        <a:pt x="240008" y="0"/>
                        <a:pt x="161047" y="0"/>
                      </a:cubicBezTo>
                      <a:cubicBezTo>
                        <a:pt x="82086" y="0"/>
                        <a:pt x="17436" y="62465"/>
                        <a:pt x="13880" y="140549"/>
                      </a:cubicBezTo>
                      <a:cubicBezTo>
                        <a:pt x="5673" y="144436"/>
                        <a:pt x="0" y="152788"/>
                        <a:pt x="0" y="162474"/>
                      </a:cubicBezTo>
                      <a:lnTo>
                        <a:pt x="0" y="211101"/>
                      </a:lnTo>
                      <a:cubicBezTo>
                        <a:pt x="0" y="224570"/>
                        <a:pt x="10890" y="235461"/>
                        <a:pt x="24313" y="235461"/>
                      </a:cubicBezTo>
                      <a:lnTo>
                        <a:pt x="25543" y="235461"/>
                      </a:lnTo>
                      <a:cubicBezTo>
                        <a:pt x="38977" y="235461"/>
                        <a:pt x="49872" y="224570"/>
                        <a:pt x="49872" y="211101"/>
                      </a:cubicBezTo>
                      <a:lnTo>
                        <a:pt x="49872" y="162474"/>
                      </a:lnTo>
                      <a:cubicBezTo>
                        <a:pt x="49872" y="152928"/>
                        <a:pt x="44355" y="144696"/>
                        <a:pt x="36335" y="140715"/>
                      </a:cubicBezTo>
                      <a:cubicBezTo>
                        <a:pt x="39807" y="74923"/>
                        <a:pt x="94403" y="22481"/>
                        <a:pt x="161047" y="22481"/>
                      </a:cubicBezTo>
                      <a:cubicBezTo>
                        <a:pt x="227664" y="22481"/>
                        <a:pt x="282286" y="74923"/>
                        <a:pt x="285743" y="140715"/>
                      </a:cubicBezTo>
                      <a:cubicBezTo>
                        <a:pt x="277734" y="144701"/>
                        <a:pt x="272221" y="152928"/>
                        <a:pt x="272221" y="162474"/>
                      </a:cubicBezTo>
                      <a:lnTo>
                        <a:pt x="272221" y="211101"/>
                      </a:lnTo>
                      <a:cubicBezTo>
                        <a:pt x="272221" y="214329"/>
                        <a:pt x="272849" y="217335"/>
                        <a:pt x="273955" y="220143"/>
                      </a:cubicBezTo>
                      <a:cubicBezTo>
                        <a:pt x="259774" y="230291"/>
                        <a:pt x="239130" y="237521"/>
                        <a:pt x="215892" y="239514"/>
                      </a:cubicBezTo>
                      <a:close/>
                    </a:path>
                  </a:pathLst>
                </a:custGeom>
                <a:solidFill>
                  <a:schemeClr val="bg2"/>
                </a:solidFill>
                <a:ln w="51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3" name="Group 482">
                <a:extLst>
                  <a:ext uri="{FF2B5EF4-FFF2-40B4-BE49-F238E27FC236}">
                    <a16:creationId xmlns:a16="http://schemas.microsoft.com/office/drawing/2014/main" id="{0E47FC02-5D3D-2EE7-779B-DAE4DC35E840}"/>
                  </a:ext>
                </a:extLst>
              </p:cNvPr>
              <p:cNvGrpSpPr/>
              <p:nvPr/>
            </p:nvGrpSpPr>
            <p:grpSpPr>
              <a:xfrm>
                <a:off x="9986370" y="6018156"/>
                <a:ext cx="273867" cy="273867"/>
                <a:chOff x="2391056" y="7491542"/>
                <a:chExt cx="6505575" cy="6505575"/>
              </a:xfrm>
            </p:grpSpPr>
            <p:sp>
              <p:nvSpPr>
                <p:cNvPr id="484" name="Freeform: Shape 483">
                  <a:extLst>
                    <a:ext uri="{FF2B5EF4-FFF2-40B4-BE49-F238E27FC236}">
                      <a16:creationId xmlns:a16="http://schemas.microsoft.com/office/drawing/2014/main" id="{51D6D027-A076-53C4-699A-FF7657971CCE}"/>
                    </a:ext>
                  </a:extLst>
                </p:cNvPr>
                <p:cNvSpPr/>
                <p:nvPr/>
              </p:nvSpPr>
              <p:spPr>
                <a:xfrm>
                  <a:off x="2391056" y="7491542"/>
                  <a:ext cx="6505575" cy="6505575"/>
                </a:xfrm>
                <a:custGeom>
                  <a:avLst/>
                  <a:gdLst>
                    <a:gd name="connsiteX0" fmla="*/ 3252788 w 6505575"/>
                    <a:gd name="connsiteY0" fmla="*/ 0 h 6505575"/>
                    <a:gd name="connsiteX1" fmla="*/ 0 w 6505575"/>
                    <a:gd name="connsiteY1" fmla="*/ 3252788 h 6505575"/>
                    <a:gd name="connsiteX2" fmla="*/ 3252788 w 6505575"/>
                    <a:gd name="connsiteY2" fmla="*/ 6505575 h 6505575"/>
                    <a:gd name="connsiteX3" fmla="*/ 4885878 w 6505575"/>
                    <a:gd name="connsiteY3" fmla="*/ 6070591 h 6505575"/>
                    <a:gd name="connsiteX4" fmla="*/ 4681841 w 6505575"/>
                    <a:gd name="connsiteY4" fmla="*/ 5740776 h 6505575"/>
                    <a:gd name="connsiteX5" fmla="*/ 3252788 w 6505575"/>
                    <a:gd name="connsiteY5" fmla="*/ 6124389 h 6505575"/>
                    <a:gd name="connsiteX6" fmla="*/ 381186 w 6505575"/>
                    <a:gd name="connsiteY6" fmla="*/ 3252788 h 6505575"/>
                    <a:gd name="connsiteX7" fmla="*/ 3252788 w 6505575"/>
                    <a:gd name="connsiteY7" fmla="*/ 381186 h 6505575"/>
                    <a:gd name="connsiteX8" fmla="*/ 6124389 w 6505575"/>
                    <a:gd name="connsiteY8" fmla="*/ 3252788 h 6505575"/>
                    <a:gd name="connsiteX9" fmla="*/ 5743203 w 6505575"/>
                    <a:gd name="connsiteY9" fmla="*/ 4685018 h 6505575"/>
                    <a:gd name="connsiteX10" fmla="*/ 5743203 w 6505575"/>
                    <a:gd name="connsiteY10" fmla="*/ 4218459 h 6505575"/>
                    <a:gd name="connsiteX11" fmla="*/ 5362017 w 6505575"/>
                    <a:gd name="connsiteY11" fmla="*/ 4218459 h 6505575"/>
                    <a:gd name="connsiteX12" fmla="*/ 5362017 w 6505575"/>
                    <a:gd name="connsiteY12" fmla="*/ 5362017 h 6505575"/>
                    <a:gd name="connsiteX13" fmla="*/ 6505575 w 6505575"/>
                    <a:gd name="connsiteY13" fmla="*/ 5362017 h 6505575"/>
                    <a:gd name="connsiteX14" fmla="*/ 6505575 w 6505575"/>
                    <a:gd name="connsiteY14" fmla="*/ 4980831 h 6505575"/>
                    <a:gd name="connsiteX15" fmla="*/ 6009741 w 6505575"/>
                    <a:gd name="connsiteY15" fmla="*/ 4980831 h 6505575"/>
                    <a:gd name="connsiteX16" fmla="*/ 6505575 w 6505575"/>
                    <a:gd name="connsiteY16" fmla="*/ 3252788 h 6505575"/>
                    <a:gd name="connsiteX17" fmla="*/ 3252788 w 6505575"/>
                    <a:gd name="connsiteY17" fmla="*/ 0 h 6505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05575" h="6505575">
                      <a:moveTo>
                        <a:pt x="3252788" y="0"/>
                      </a:moveTo>
                      <a:cubicBezTo>
                        <a:pt x="1466181" y="0"/>
                        <a:pt x="0" y="1466181"/>
                        <a:pt x="0" y="3252788"/>
                      </a:cubicBezTo>
                      <a:cubicBezTo>
                        <a:pt x="0" y="5039394"/>
                        <a:pt x="1466181" y="6505575"/>
                        <a:pt x="3252788" y="6505575"/>
                      </a:cubicBezTo>
                      <a:cubicBezTo>
                        <a:pt x="3821987" y="6505575"/>
                        <a:pt x="4395101" y="6355185"/>
                        <a:pt x="4885878" y="6070591"/>
                      </a:cubicBezTo>
                      <a:lnTo>
                        <a:pt x="4681841" y="5740776"/>
                      </a:lnTo>
                      <a:cubicBezTo>
                        <a:pt x="4249132" y="5991673"/>
                        <a:pt x="3754937" y="6124389"/>
                        <a:pt x="3252788" y="6124389"/>
                      </a:cubicBezTo>
                      <a:cubicBezTo>
                        <a:pt x="1676329" y="6124389"/>
                        <a:pt x="381186" y="4829246"/>
                        <a:pt x="381186" y="3252788"/>
                      </a:cubicBezTo>
                      <a:cubicBezTo>
                        <a:pt x="381186" y="1676329"/>
                        <a:pt x="1676329" y="381186"/>
                        <a:pt x="3252788" y="381186"/>
                      </a:cubicBezTo>
                      <a:cubicBezTo>
                        <a:pt x="4829246" y="381186"/>
                        <a:pt x="6124389" y="1676329"/>
                        <a:pt x="6124389" y="3252788"/>
                      </a:cubicBezTo>
                      <a:cubicBezTo>
                        <a:pt x="6124389" y="3759791"/>
                        <a:pt x="5991724" y="4254888"/>
                        <a:pt x="5743203" y="4685018"/>
                      </a:cubicBezTo>
                      <a:lnTo>
                        <a:pt x="5743203" y="4218459"/>
                      </a:lnTo>
                      <a:lnTo>
                        <a:pt x="5362017" y="4218459"/>
                      </a:lnTo>
                      <a:lnTo>
                        <a:pt x="5362017" y="5362017"/>
                      </a:lnTo>
                      <a:lnTo>
                        <a:pt x="6505575" y="5362017"/>
                      </a:lnTo>
                      <a:lnTo>
                        <a:pt x="6505575" y="4980831"/>
                      </a:lnTo>
                      <a:lnTo>
                        <a:pt x="6009741" y="4980831"/>
                      </a:lnTo>
                      <a:cubicBezTo>
                        <a:pt x="6329874" y="4468415"/>
                        <a:pt x="6505575" y="3859852"/>
                        <a:pt x="6505575" y="3252788"/>
                      </a:cubicBezTo>
                      <a:cubicBezTo>
                        <a:pt x="6505575" y="1466181"/>
                        <a:pt x="5039394" y="0"/>
                        <a:pt x="3252788" y="0"/>
                      </a:cubicBezTo>
                      <a:close/>
                    </a:path>
                  </a:pathLst>
                </a:custGeom>
                <a:solidFill>
                  <a:schemeClr val="bg1">
                    <a:lumMod val="65000"/>
                  </a:schemeClr>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2C0EAC0B-C832-9490-978E-E8D76CABA397}"/>
                    </a:ext>
                  </a:extLst>
                </p:cNvPr>
                <p:cNvSpPr/>
                <p:nvPr/>
              </p:nvSpPr>
              <p:spPr>
                <a:xfrm>
                  <a:off x="4686812" y="10363143"/>
                  <a:ext cx="724355" cy="762372"/>
                </a:xfrm>
                <a:custGeom>
                  <a:avLst/>
                  <a:gdLst>
                    <a:gd name="connsiteX0" fmla="*/ 289956 w 724355"/>
                    <a:gd name="connsiteY0" fmla="*/ 0 h 762372"/>
                    <a:gd name="connsiteX1" fmla="*/ 0 w 724355"/>
                    <a:gd name="connsiteY1" fmla="*/ 379344 h 762372"/>
                    <a:gd name="connsiteX2" fmla="*/ 289956 w 724355"/>
                    <a:gd name="connsiteY2" fmla="*/ 762372 h 762372"/>
                    <a:gd name="connsiteX3" fmla="*/ 724355 w 724355"/>
                    <a:gd name="connsiteY3" fmla="*/ 381186 h 762372"/>
                    <a:gd name="connsiteX4" fmla="*/ 289956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289956" y="0"/>
                      </a:moveTo>
                      <a:cubicBezTo>
                        <a:pt x="60990" y="0"/>
                        <a:pt x="0" y="238445"/>
                        <a:pt x="0" y="379344"/>
                      </a:cubicBezTo>
                      <a:cubicBezTo>
                        <a:pt x="0" y="521551"/>
                        <a:pt x="61041" y="762372"/>
                        <a:pt x="289956" y="762372"/>
                      </a:cubicBezTo>
                      <a:cubicBezTo>
                        <a:pt x="434196" y="762372"/>
                        <a:pt x="580864" y="582745"/>
                        <a:pt x="724355" y="381186"/>
                      </a:cubicBezTo>
                      <a:cubicBezTo>
                        <a:pt x="580864" y="179627"/>
                        <a:pt x="434196" y="0"/>
                        <a:pt x="289956"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BF2C5B7C-A577-6AF1-739C-163945426BD4}"/>
                    </a:ext>
                  </a:extLst>
                </p:cNvPr>
                <p:cNvSpPr/>
                <p:nvPr/>
              </p:nvSpPr>
              <p:spPr>
                <a:xfrm>
                  <a:off x="5876519" y="10363143"/>
                  <a:ext cx="724355" cy="762372"/>
                </a:xfrm>
                <a:custGeom>
                  <a:avLst/>
                  <a:gdLst>
                    <a:gd name="connsiteX0" fmla="*/ 434399 w 724355"/>
                    <a:gd name="connsiteY0" fmla="*/ 0 h 762372"/>
                    <a:gd name="connsiteX1" fmla="*/ 0 w 724355"/>
                    <a:gd name="connsiteY1" fmla="*/ 381186 h 762372"/>
                    <a:gd name="connsiteX2" fmla="*/ 434399 w 724355"/>
                    <a:gd name="connsiteY2" fmla="*/ 762372 h 762372"/>
                    <a:gd name="connsiteX3" fmla="*/ 724355 w 724355"/>
                    <a:gd name="connsiteY3" fmla="*/ 379344 h 762372"/>
                    <a:gd name="connsiteX4" fmla="*/ 434399 w 724355"/>
                    <a:gd name="connsiteY4" fmla="*/ 0 h 76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4355" h="762372">
                      <a:moveTo>
                        <a:pt x="434399" y="0"/>
                      </a:moveTo>
                      <a:cubicBezTo>
                        <a:pt x="290159" y="0"/>
                        <a:pt x="143491" y="179627"/>
                        <a:pt x="0" y="381186"/>
                      </a:cubicBezTo>
                      <a:cubicBezTo>
                        <a:pt x="143491" y="582745"/>
                        <a:pt x="290159" y="762372"/>
                        <a:pt x="434399" y="762372"/>
                      </a:cubicBezTo>
                      <a:cubicBezTo>
                        <a:pt x="663365" y="762372"/>
                        <a:pt x="724355" y="521551"/>
                        <a:pt x="724355" y="379344"/>
                      </a:cubicBezTo>
                      <a:cubicBezTo>
                        <a:pt x="724355" y="238445"/>
                        <a:pt x="663365" y="0"/>
                        <a:pt x="434399" y="0"/>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4DF76563-C20D-9DB7-7A47-422963B64C4D}"/>
                    </a:ext>
                  </a:extLst>
                </p:cNvPr>
                <p:cNvSpPr/>
                <p:nvPr/>
              </p:nvSpPr>
              <p:spPr>
                <a:xfrm>
                  <a:off x="3534614" y="8635100"/>
                  <a:ext cx="4218458" cy="4218458"/>
                </a:xfrm>
                <a:custGeom>
                  <a:avLst/>
                  <a:gdLst>
                    <a:gd name="connsiteX0" fmla="*/ 2109230 w 4218458"/>
                    <a:gd name="connsiteY0" fmla="*/ 0 h 4218458"/>
                    <a:gd name="connsiteX1" fmla="*/ 0 w 4218458"/>
                    <a:gd name="connsiteY1" fmla="*/ 2109230 h 4218458"/>
                    <a:gd name="connsiteX2" fmla="*/ 2109230 w 4218458"/>
                    <a:gd name="connsiteY2" fmla="*/ 4218459 h 4218458"/>
                    <a:gd name="connsiteX3" fmla="*/ 4218459 w 4218458"/>
                    <a:gd name="connsiteY3" fmla="*/ 2109230 h 4218458"/>
                    <a:gd name="connsiteX4" fmla="*/ 2109230 w 4218458"/>
                    <a:gd name="connsiteY4" fmla="*/ 0 h 4218458"/>
                    <a:gd name="connsiteX5" fmla="*/ 2776305 w 4218458"/>
                    <a:gd name="connsiteY5" fmla="*/ 2871602 h 4218458"/>
                    <a:gd name="connsiteX6" fmla="*/ 2109230 w 4218458"/>
                    <a:gd name="connsiteY6" fmla="*/ 2436262 h 4218458"/>
                    <a:gd name="connsiteX7" fmla="*/ 1442154 w 4218458"/>
                    <a:gd name="connsiteY7" fmla="*/ 2871602 h 4218458"/>
                    <a:gd name="connsiteX8" fmla="*/ 771012 w 4218458"/>
                    <a:gd name="connsiteY8" fmla="*/ 2107387 h 4218458"/>
                    <a:gd name="connsiteX9" fmla="*/ 1442154 w 4218458"/>
                    <a:gd name="connsiteY9" fmla="*/ 1346857 h 4218458"/>
                    <a:gd name="connsiteX10" fmla="*/ 2109230 w 4218458"/>
                    <a:gd name="connsiteY10" fmla="*/ 1782197 h 4218458"/>
                    <a:gd name="connsiteX11" fmla="*/ 2776305 w 4218458"/>
                    <a:gd name="connsiteY11" fmla="*/ 1346857 h 4218458"/>
                    <a:gd name="connsiteX12" fmla="*/ 3447447 w 4218458"/>
                    <a:gd name="connsiteY12" fmla="*/ 2107387 h 4218458"/>
                    <a:gd name="connsiteX13" fmla="*/ 2776305 w 4218458"/>
                    <a:gd name="connsiteY13" fmla="*/ 2871602 h 4218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18458" h="4218458">
                      <a:moveTo>
                        <a:pt x="2109230" y="0"/>
                      </a:moveTo>
                      <a:cubicBezTo>
                        <a:pt x="953219" y="0"/>
                        <a:pt x="0" y="953219"/>
                        <a:pt x="0" y="2109230"/>
                      </a:cubicBezTo>
                      <a:cubicBezTo>
                        <a:pt x="0" y="3265240"/>
                        <a:pt x="953219" y="4218459"/>
                        <a:pt x="2109230" y="4218459"/>
                      </a:cubicBezTo>
                      <a:cubicBezTo>
                        <a:pt x="3265240" y="4218459"/>
                        <a:pt x="4218459" y="3265240"/>
                        <a:pt x="4218459" y="2109230"/>
                      </a:cubicBezTo>
                      <a:cubicBezTo>
                        <a:pt x="4218459" y="953219"/>
                        <a:pt x="3265240" y="0"/>
                        <a:pt x="2109230" y="0"/>
                      </a:cubicBezTo>
                      <a:close/>
                      <a:moveTo>
                        <a:pt x="2776305" y="2871602"/>
                      </a:moveTo>
                      <a:cubicBezTo>
                        <a:pt x="2494138" y="2871602"/>
                        <a:pt x="2286621" y="2668696"/>
                        <a:pt x="2109230" y="2436262"/>
                      </a:cubicBezTo>
                      <a:cubicBezTo>
                        <a:pt x="1931838" y="2668696"/>
                        <a:pt x="1724321" y="2871602"/>
                        <a:pt x="1442154" y="2871602"/>
                      </a:cubicBezTo>
                      <a:cubicBezTo>
                        <a:pt x="1001604" y="2871602"/>
                        <a:pt x="771012" y="2487036"/>
                        <a:pt x="771012" y="2107387"/>
                      </a:cubicBezTo>
                      <a:cubicBezTo>
                        <a:pt x="771012" y="1729340"/>
                        <a:pt x="1001604" y="1346857"/>
                        <a:pt x="1442154" y="1346857"/>
                      </a:cubicBezTo>
                      <a:cubicBezTo>
                        <a:pt x="1724321" y="1346857"/>
                        <a:pt x="1931838" y="1549763"/>
                        <a:pt x="2109230" y="1782197"/>
                      </a:cubicBezTo>
                      <a:cubicBezTo>
                        <a:pt x="2286621" y="1549763"/>
                        <a:pt x="2494138" y="1346857"/>
                        <a:pt x="2776305" y="1346857"/>
                      </a:cubicBezTo>
                      <a:cubicBezTo>
                        <a:pt x="3216854" y="1346857"/>
                        <a:pt x="3447447" y="1729340"/>
                        <a:pt x="3447447" y="2107387"/>
                      </a:cubicBezTo>
                      <a:cubicBezTo>
                        <a:pt x="3447447" y="2487036"/>
                        <a:pt x="3216854" y="2871602"/>
                        <a:pt x="2776305" y="2871602"/>
                      </a:cubicBezTo>
                      <a:close/>
                    </a:path>
                  </a:pathLst>
                </a:custGeom>
                <a:solidFill>
                  <a:schemeClr val="bg2"/>
                </a:solidFill>
                <a:ln w="127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grpSp>
        </p:grpSp>
      </p:grpSp>
      <p:pic>
        <p:nvPicPr>
          <p:cNvPr id="3" name="Graphic 2">
            <a:extLst>
              <a:ext uri="{FF2B5EF4-FFF2-40B4-BE49-F238E27FC236}">
                <a16:creationId xmlns:a16="http://schemas.microsoft.com/office/drawing/2014/main" id="{3DB4BC58-A9C5-EB99-6F0F-1DCAC1D62DCE}"/>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400632" y="4052873"/>
            <a:ext cx="498734" cy="498734"/>
          </a:xfrm>
          <a:prstGeom prst="rect">
            <a:avLst/>
          </a:prstGeom>
        </p:spPr>
      </p:pic>
      <p:sp>
        <p:nvSpPr>
          <p:cNvPr id="12" name="Rectangle 11">
            <a:extLst>
              <a:ext uri="{FF2B5EF4-FFF2-40B4-BE49-F238E27FC236}">
                <a16:creationId xmlns:a16="http://schemas.microsoft.com/office/drawing/2014/main" id="{79797ACE-7552-B427-18CF-23CB4A651FB6}"/>
              </a:ext>
              <a:ext uri="{C183D7F6-B498-43B3-948B-1728B52AA6E4}">
                <adec:decorative xmlns:adec="http://schemas.microsoft.com/office/drawing/2017/decorative" val="1"/>
              </a:ext>
            </a:extLst>
          </p:cNvPr>
          <p:cNvSpPr/>
          <p:nvPr/>
        </p:nvSpPr>
        <p:spPr>
          <a:xfrm>
            <a:off x="6847565" y="3261535"/>
            <a:ext cx="1592595" cy="498598"/>
          </a:xfrm>
          <a:prstGeom prst="rect">
            <a:avLst/>
          </a:prstGeom>
          <a:noFill/>
          <a:ln w="31750" cap="flat" cmpd="sng" algn="ctr">
            <a:noFill/>
            <a:prstDash val="solid"/>
          </a:ln>
          <a:effectLst/>
        </p:spPr>
        <p:txBody>
          <a:bodyPr wrap="square" lIns="0" tIns="0" rIns="0" bIns="0" rtlCol="0" anchor="t" anchorCtr="0">
            <a:spAutoFit/>
          </a:bodyPr>
          <a:lstStyle/>
          <a:p>
            <a:pPr marL="0" marR="0" lvl="0" indent="0" algn="ctr" defTabSz="548942" rtl="0" eaLnBrk="1" fontAlgn="auto" latinLnBrk="0" hangingPunct="1">
              <a:lnSpc>
                <a:spcPct val="90000"/>
              </a:lnSpc>
              <a:spcBef>
                <a:spcPts val="0"/>
              </a:spcBef>
              <a:spcAft>
                <a:spcPts val="360"/>
              </a:spcAft>
              <a:buClrTx/>
              <a:buSzTx/>
              <a:buFontTx/>
              <a:buNone/>
              <a:tabLst/>
              <a:defRPr/>
            </a:pPr>
            <a:r>
              <a:rPr kumimoji="0" lang="en-US" sz="1800" b="0" i="0" u="none" strike="noStrike" kern="0" cap="none" spc="0" normalizeH="0" baseline="0" noProof="0">
                <a:ln>
                  <a:noFill/>
                </a:ln>
                <a:solidFill>
                  <a:schemeClr val="tx2"/>
                </a:solidFill>
                <a:effectLst/>
                <a:uLnTx/>
                <a:uFillTx/>
                <a:latin typeface="Segoe UI Semibold"/>
                <a:ea typeface="+mn-ea"/>
                <a:cs typeface="Segoe UI Semilight" panose="020B0402040204020203" pitchFamily="34" charset="0"/>
              </a:rPr>
              <a:t>Power Automate</a:t>
            </a:r>
          </a:p>
        </p:txBody>
      </p:sp>
      <p:sp>
        <p:nvSpPr>
          <p:cNvPr id="13" name="Oval 19">
            <a:extLst>
              <a:ext uri="{FF2B5EF4-FFF2-40B4-BE49-F238E27FC236}">
                <a16:creationId xmlns:a16="http://schemas.microsoft.com/office/drawing/2014/main" id="{CFA13B0A-FFE8-D31E-A8C7-0810C60BAFE2}"/>
              </a:ext>
              <a:ext uri="{C183D7F6-B498-43B3-948B-1728B52AA6E4}">
                <adec:decorative xmlns:adec="http://schemas.microsoft.com/office/drawing/2017/decorative" val="1"/>
              </a:ext>
            </a:extLst>
          </p:cNvPr>
          <p:cNvSpPr/>
          <p:nvPr/>
        </p:nvSpPr>
        <p:spPr bwMode="auto">
          <a:xfrm>
            <a:off x="7265092" y="2345451"/>
            <a:ext cx="757540" cy="757540"/>
          </a:xfrm>
          <a:prstGeom prst="ellipse">
            <a:avLst/>
          </a:prstGeom>
          <a:solidFill>
            <a:schemeClr val="bg1"/>
          </a:solidFill>
          <a:ln>
            <a:noFill/>
            <a:headEnd type="none" w="med" len="med"/>
            <a:tailEnd type="none" w="med" len="med"/>
          </a:ln>
          <a:effectLst>
            <a:outerShdw blurRad="63500" algn="ctr"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Picture 4">
            <a:extLst>
              <a:ext uri="{FF2B5EF4-FFF2-40B4-BE49-F238E27FC236}">
                <a16:creationId xmlns:a16="http://schemas.microsoft.com/office/drawing/2014/main" id="{F6156741-915B-52F2-BEDC-88284D861E31}"/>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445862" y="2532230"/>
            <a:ext cx="396000" cy="396000"/>
          </a:xfrm>
          <a:prstGeom prst="rect">
            <a:avLst/>
          </a:prstGeom>
          <a:ln w="1786" cap="flat">
            <a:noFill/>
            <a:prstDash val="solid"/>
            <a:miter/>
          </a:ln>
          <a:effectLst/>
          <a:extLst>
            <a:ext uri="{909E8E84-426E-40DD-AFC4-6F175D3DCCD1}">
              <a14:hiddenFill xmlns:a14="http://schemas.microsoft.com/office/drawing/2010/main">
                <a:solidFill>
                  <a:srgbClr val="FFFFFF"/>
                </a:solidFill>
              </a14:hiddenFill>
            </a:ext>
          </a:extLst>
        </p:spPr>
      </p:pic>
      <p:sp>
        <p:nvSpPr>
          <p:cNvPr id="2" name="Plus Sign 1">
            <a:extLst>
              <a:ext uri="{FF2B5EF4-FFF2-40B4-BE49-F238E27FC236}">
                <a16:creationId xmlns:a16="http://schemas.microsoft.com/office/drawing/2014/main" id="{A3FE5BA0-BE69-1AB6-97D5-627E316CFCFE}"/>
              </a:ext>
              <a:ext uri="{C183D7F6-B498-43B3-948B-1728B52AA6E4}">
                <adec:decorative xmlns:adec="http://schemas.microsoft.com/office/drawing/2017/decorative" val="1"/>
              </a:ext>
            </a:extLst>
          </p:cNvPr>
          <p:cNvSpPr/>
          <p:nvPr/>
        </p:nvSpPr>
        <p:spPr bwMode="auto">
          <a:xfrm>
            <a:off x="6381758" y="3531545"/>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Plus Sign 14">
            <a:extLst>
              <a:ext uri="{FF2B5EF4-FFF2-40B4-BE49-F238E27FC236}">
                <a16:creationId xmlns:a16="http://schemas.microsoft.com/office/drawing/2014/main" id="{012B1D4D-B44C-2F69-D2CF-5A5EDA4D60E4}"/>
              </a:ext>
              <a:ext uri="{C183D7F6-B498-43B3-948B-1728B52AA6E4}">
                <adec:decorative xmlns:adec="http://schemas.microsoft.com/office/drawing/2017/decorative" val="1"/>
              </a:ext>
            </a:extLst>
          </p:cNvPr>
          <p:cNvSpPr/>
          <p:nvPr/>
        </p:nvSpPr>
        <p:spPr bwMode="auto">
          <a:xfrm>
            <a:off x="8396423" y="3533930"/>
            <a:ext cx="576000" cy="576000"/>
          </a:xfrm>
          <a:prstGeom prst="mathPlus">
            <a:avLst>
              <a:gd name="adj1" fmla="val 10291"/>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632622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6" name="TextBox 5">
            <a:extLst>
              <a:ext uri="{FF2B5EF4-FFF2-40B4-BE49-F238E27FC236}">
                <a16:creationId xmlns:a16="http://schemas.microsoft.com/office/drawing/2014/main" id="{57394505-7346-A7B1-5B58-A42599D17202}"/>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03 [60] minutes</a:t>
            </a:r>
          </a:p>
        </p:txBody>
      </p:sp>
    </p:spTree>
    <p:extLst>
      <p:ext uri="{BB962C8B-B14F-4D97-AF65-F5344CB8AC3E}">
        <p14:creationId xmlns:p14="http://schemas.microsoft.com/office/powerpoint/2010/main" val="186343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115658" cy="1354217"/>
          </a:xfrm>
        </p:spPr>
        <p:txBody>
          <a:bodyPr/>
          <a:lstStyle/>
          <a:p>
            <a:r>
              <a:rPr lang="en-US"/>
              <a:t>Lab 04: </a:t>
            </a:r>
            <a:r>
              <a:rPr lang="en-US" b="1">
                <a:solidFill>
                  <a:schemeClr val="tx1">
                    <a:lumMod val="75000"/>
                    <a:lumOff val="25000"/>
                  </a:schemeClr>
                </a:solidFill>
              </a:rPr>
              <a:t>Make HTTP requests </a:t>
            </a:r>
            <a:br>
              <a:rPr lang="en-US" b="1">
                <a:solidFill>
                  <a:schemeClr val="tx1">
                    <a:lumMod val="75000"/>
                    <a:lumOff val="25000"/>
                  </a:schemeClr>
                </a:solidFill>
              </a:rPr>
            </a:br>
            <a:r>
              <a:rPr lang="en-US" b="1">
                <a:solidFill>
                  <a:schemeClr val="tx1">
                    <a:lumMod val="75000"/>
                    <a:lumOff val="25000"/>
                  </a:schemeClr>
                </a:solidFill>
              </a:rPr>
              <a:t>to connect to an API </a:t>
            </a:r>
          </a:p>
        </p:txBody>
      </p:sp>
    </p:spTree>
    <p:extLst>
      <p:ext uri="{BB962C8B-B14F-4D97-AF65-F5344CB8AC3E}">
        <p14:creationId xmlns:p14="http://schemas.microsoft.com/office/powerpoint/2010/main" val="3960310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4</a:t>
            </a:r>
            <a:endParaRPr lang="en-US"/>
          </a:p>
        </p:txBody>
      </p:sp>
      <p:pic>
        <p:nvPicPr>
          <p:cNvPr id="5" name="Picture 4" descr="A screenshot of a chat&#10;&#10;Description automatically generated">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99843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4718C393-BBF8-51BB-A8D3-D1B7EC923C87}"/>
              </a:ext>
              <a:ext uri="{C183D7F6-B498-43B3-948B-1728B52AA6E4}">
                <adec:decorative xmlns:adec="http://schemas.microsoft.com/office/drawing/2017/decorative" val="1"/>
              </a:ext>
            </a:extLst>
          </p:cNvPr>
          <p:cNvSpPr/>
          <p:nvPr/>
        </p:nvSpPr>
        <p:spPr bwMode="auto">
          <a:xfrm>
            <a:off x="585218" y="1573212"/>
            <a:ext cx="11021566" cy="4713288"/>
          </a:xfrm>
          <a:prstGeom prst="roundRect">
            <a:avLst>
              <a:gd name="adj" fmla="val 3733"/>
            </a:avLst>
          </a:prstGeom>
          <a:solidFill>
            <a:schemeClr val="bg1"/>
          </a:solidFill>
          <a:ln w="63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Title 13">
            <a:extLst>
              <a:ext uri="{FF2B5EF4-FFF2-40B4-BE49-F238E27FC236}">
                <a16:creationId xmlns:a16="http://schemas.microsoft.com/office/drawing/2014/main" id="{F754684D-DDC3-4DB3-B139-BF48F8739E74}"/>
              </a:ext>
            </a:extLst>
          </p:cNvPr>
          <p:cNvSpPr>
            <a:spLocks noGrp="1"/>
          </p:cNvSpPr>
          <p:nvPr>
            <p:ph type="title"/>
          </p:nvPr>
        </p:nvSpPr>
        <p:spPr/>
        <p:txBody>
          <a:bodyPr/>
          <a:lstStyle/>
          <a:p>
            <a:r>
              <a:rPr lang="en-US"/>
              <a:t>Microsoft Power Platform</a:t>
            </a:r>
          </a:p>
        </p:txBody>
      </p:sp>
      <p:sp>
        <p:nvSpPr>
          <p:cNvPr id="45" name="Rectangle 44">
            <a:extLst>
              <a:ext uri="{FF2B5EF4-FFF2-40B4-BE49-F238E27FC236}">
                <a16:creationId xmlns:a16="http://schemas.microsoft.com/office/drawing/2014/main" id="{F5BC73C0-031D-4C67-B5B7-EE51112E8C75}"/>
              </a:ext>
            </a:extLst>
          </p:cNvPr>
          <p:cNvSpPr/>
          <p:nvPr/>
        </p:nvSpPr>
        <p:spPr bwMode="auto">
          <a:xfrm>
            <a:off x="588263" y="3151549"/>
            <a:ext cx="2009825"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Segoe UI" pitchFamily="34" charset="0"/>
              </a:rPr>
              <a:t>Application development</a:t>
            </a:r>
          </a:p>
        </p:txBody>
      </p:sp>
      <p:sp>
        <p:nvSpPr>
          <p:cNvPr id="46" name="Rectangle 45">
            <a:extLst>
              <a:ext uri="{FF2B5EF4-FFF2-40B4-BE49-F238E27FC236}">
                <a16:creationId xmlns:a16="http://schemas.microsoft.com/office/drawing/2014/main" id="{422D75FC-DF0D-4905-BA2B-E6594D74831A}"/>
              </a:ext>
            </a:extLst>
          </p:cNvPr>
          <p:cNvSpPr/>
          <p:nvPr/>
        </p:nvSpPr>
        <p:spPr bwMode="auto">
          <a:xfrm>
            <a:off x="2838582"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Segoe UI" pitchFamily="34" charset="0"/>
              </a:rPr>
              <a:t>Process automation</a:t>
            </a:r>
          </a:p>
        </p:txBody>
      </p:sp>
      <p:sp>
        <p:nvSpPr>
          <p:cNvPr id="44" name="Rectangle 43">
            <a:extLst>
              <a:ext uri="{FF2B5EF4-FFF2-40B4-BE49-F238E27FC236}">
                <a16:creationId xmlns:a16="http://schemas.microsoft.com/office/drawing/2014/main" id="{BE0DCF1D-EE77-4CB8-9AD2-94F26AA744F6}"/>
              </a:ext>
            </a:extLst>
          </p:cNvPr>
          <p:cNvSpPr/>
          <p:nvPr/>
        </p:nvSpPr>
        <p:spPr bwMode="auto">
          <a:xfrm>
            <a:off x="5090756"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Business analytics</a:t>
            </a:r>
          </a:p>
        </p:txBody>
      </p:sp>
      <p:sp>
        <p:nvSpPr>
          <p:cNvPr id="49" name="Rectangle 48">
            <a:extLst>
              <a:ext uri="{FF2B5EF4-FFF2-40B4-BE49-F238E27FC236}">
                <a16:creationId xmlns:a16="http://schemas.microsoft.com/office/drawing/2014/main" id="{1283B7E9-30AF-46F2-BFE4-6F0A2CC8D4DA}"/>
              </a:ext>
            </a:extLst>
          </p:cNvPr>
          <p:cNvSpPr/>
          <p:nvPr/>
        </p:nvSpPr>
        <p:spPr bwMode="auto">
          <a:xfrm>
            <a:off x="7342930"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itchFamily="34" charset="0"/>
              </a:rPr>
              <a:t>Copilot Studio</a:t>
            </a:r>
          </a:p>
          <a:p>
            <a:pPr marL="0" marR="0" lvl="0" indent="0" algn="ctr" defTabSz="932114" rtl="0" eaLnBrk="1" fontAlgn="auto"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Segoe UI"/>
              </a:rPr>
              <a:t>Intelligent copilots</a:t>
            </a:r>
          </a:p>
        </p:txBody>
      </p:sp>
      <p:sp>
        <p:nvSpPr>
          <p:cNvPr id="42" name="Rectangle 41">
            <a:extLst>
              <a:ext uri="{FF2B5EF4-FFF2-40B4-BE49-F238E27FC236}">
                <a16:creationId xmlns:a16="http://schemas.microsoft.com/office/drawing/2014/main" id="{77063E43-5ED4-4B0D-9A60-BB206F01BD75}"/>
              </a:ext>
            </a:extLst>
          </p:cNvPr>
          <p:cNvSpPr/>
          <p:nvPr/>
        </p:nvSpPr>
        <p:spPr bwMode="auto">
          <a:xfrm>
            <a:off x="9595103" y="3151549"/>
            <a:ext cx="2011680" cy="6402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a:rPr>
              <a:t>Power Pages</a:t>
            </a:r>
          </a:p>
          <a:p>
            <a:pPr marL="0" marR="0" lvl="0" indent="0" algn="ctr" defTabSz="932114" rtl="0" eaLnBrk="1" fontAlgn="auto"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a:ea typeface="+mn-ea"/>
                <a:cs typeface="Segoe UI"/>
              </a:rPr>
              <a:t>External websites</a:t>
            </a:r>
          </a:p>
        </p:txBody>
      </p:sp>
      <p:cxnSp>
        <p:nvCxnSpPr>
          <p:cNvPr id="2" name="Straight Connector 1">
            <a:extLst>
              <a:ext uri="{FF2B5EF4-FFF2-40B4-BE49-F238E27FC236}">
                <a16:creationId xmlns:a16="http://schemas.microsoft.com/office/drawing/2014/main" id="{34E45A4E-B28F-42ED-B8BF-25F1E0E6708F}"/>
              </a:ext>
              <a:ext uri="{C183D7F6-B498-43B3-948B-1728B52AA6E4}">
                <adec:decorative xmlns:adec="http://schemas.microsoft.com/office/drawing/2017/decorative" val="1"/>
              </a:ext>
            </a:extLst>
          </p:cNvPr>
          <p:cNvCxnSpPr>
            <a:cxnSpLocks/>
          </p:cNvCxnSpPr>
          <p:nvPr/>
        </p:nvCxnSpPr>
        <p:spPr>
          <a:xfrm>
            <a:off x="1782318" y="2499610"/>
            <a:ext cx="8819239" cy="0"/>
          </a:xfrm>
          <a:prstGeom prst="line">
            <a:avLst/>
          </a:pr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3" name="object 33">
            <a:extLst>
              <a:ext uri="{C183D7F6-B498-43B3-948B-1728B52AA6E4}">
                <adec:decorative xmlns:adec="http://schemas.microsoft.com/office/drawing/2017/decorative" val="1"/>
              </a:ext>
            </a:extLst>
          </p:cNvPr>
          <p:cNvSpPr/>
          <p:nvPr/>
        </p:nvSpPr>
        <p:spPr>
          <a:xfrm>
            <a:off x="1135975" y="2042410"/>
            <a:ext cx="914400" cy="914400"/>
          </a:xfrm>
          <a:prstGeom prst="rect">
            <a:avLst/>
          </a:prstGeom>
          <a:blipFill>
            <a:blip r:embed="rId4"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object 34">
            <a:extLst>
              <a:ext uri="{C183D7F6-B498-43B3-948B-1728B52AA6E4}">
                <adec:decorative xmlns:adec="http://schemas.microsoft.com/office/drawing/2017/decorative" val="1"/>
              </a:ext>
            </a:extLst>
          </p:cNvPr>
          <p:cNvSpPr/>
          <p:nvPr/>
        </p:nvSpPr>
        <p:spPr>
          <a:xfrm>
            <a:off x="3387222" y="2042410"/>
            <a:ext cx="914400" cy="914400"/>
          </a:xfrm>
          <a:prstGeom prst="rect">
            <a:avLst/>
          </a:prstGeom>
          <a:blipFill>
            <a:blip r:embed="rId5"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Oval 7">
            <a:extLst>
              <a:ext uri="{FF2B5EF4-FFF2-40B4-BE49-F238E27FC236}">
                <a16:creationId xmlns:a16="http://schemas.microsoft.com/office/drawing/2014/main" id="{85A04EB7-CFAC-4A54-EF99-54670ECF2057}"/>
              </a:ext>
              <a:ext uri="{C183D7F6-B498-43B3-948B-1728B52AA6E4}">
                <adec:decorative xmlns:adec="http://schemas.microsoft.com/office/drawing/2017/decorative" val="1"/>
              </a:ext>
            </a:extLst>
          </p:cNvPr>
          <p:cNvSpPr/>
          <p:nvPr/>
        </p:nvSpPr>
        <p:spPr bwMode="auto">
          <a:xfrm>
            <a:off x="7714568" y="1832663"/>
            <a:ext cx="1221135" cy="1221135"/>
          </a:xfrm>
          <a:prstGeom prst="ellipse">
            <a:avLst/>
          </a:prstGeom>
          <a:solidFill>
            <a:schemeClr val="bg1"/>
          </a:solidFill>
          <a:ln w="38100" cap="flat" cmpd="sng" algn="ctr">
            <a:solidFill>
              <a:srgbClr val="8DC8E8"/>
            </a:solidFill>
            <a:prstDash val="solid"/>
            <a:headEnd type="none" w="med" len="med"/>
            <a:tailEnd type="none" w="med" len="med"/>
          </a:ln>
          <a:effectLst>
            <a:glow rad="254000">
              <a:schemeClr val="accent2">
                <a:alpha val="9000"/>
              </a:schemeClr>
            </a:glo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5" name="object 35">
            <a:extLst>
              <a:ext uri="{C183D7F6-B498-43B3-948B-1728B52AA6E4}">
                <adec:decorative xmlns:adec="http://schemas.microsoft.com/office/drawing/2017/decorative" val="1"/>
              </a:ext>
            </a:extLst>
          </p:cNvPr>
          <p:cNvSpPr/>
          <p:nvPr/>
        </p:nvSpPr>
        <p:spPr>
          <a:xfrm>
            <a:off x="5639396" y="2042410"/>
            <a:ext cx="914400" cy="914400"/>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Rectangle 73">
            <a:extLst>
              <a:ext uri="{FF2B5EF4-FFF2-40B4-BE49-F238E27FC236}">
                <a16:creationId xmlns:a16="http://schemas.microsoft.com/office/drawing/2014/main" id="{4B8B6A90-2165-5681-48F0-4A11EDBA71BE}"/>
              </a:ext>
            </a:extLst>
          </p:cNvPr>
          <p:cNvSpPr/>
          <p:nvPr/>
        </p:nvSpPr>
        <p:spPr bwMode="auto">
          <a:xfrm>
            <a:off x="1101035"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Data</a:t>
            </a:r>
            <a:b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b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connectors</a:t>
            </a:r>
          </a:p>
        </p:txBody>
      </p:sp>
      <p:sp>
        <p:nvSpPr>
          <p:cNvPr id="75" name="Rectangle 74">
            <a:extLst>
              <a:ext uri="{FF2B5EF4-FFF2-40B4-BE49-F238E27FC236}">
                <a16:creationId xmlns:a16="http://schemas.microsoft.com/office/drawing/2014/main" id="{6094F74C-4148-0277-5CD8-6506786B91A6}"/>
              </a:ext>
            </a:extLst>
          </p:cNvPr>
          <p:cNvSpPr/>
          <p:nvPr/>
        </p:nvSpPr>
        <p:spPr bwMode="auto">
          <a:xfrm>
            <a:off x="3207413"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AI Builder</a:t>
            </a:r>
          </a:p>
        </p:txBody>
      </p:sp>
      <p:sp>
        <p:nvSpPr>
          <p:cNvPr id="76" name="Rectangle 75">
            <a:extLst>
              <a:ext uri="{FF2B5EF4-FFF2-40B4-BE49-F238E27FC236}">
                <a16:creationId xmlns:a16="http://schemas.microsoft.com/office/drawing/2014/main" id="{27E32665-304A-9966-08DD-C737BF98E48A}"/>
              </a:ext>
            </a:extLst>
          </p:cNvPr>
          <p:cNvSpPr/>
          <p:nvPr/>
        </p:nvSpPr>
        <p:spPr bwMode="auto">
          <a:xfrm>
            <a:off x="5313791"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Microsoft Dataverse</a:t>
            </a:r>
          </a:p>
        </p:txBody>
      </p:sp>
      <p:sp>
        <p:nvSpPr>
          <p:cNvPr id="55" name="Rectangle 54">
            <a:extLst>
              <a:ext uri="{FF2B5EF4-FFF2-40B4-BE49-F238E27FC236}">
                <a16:creationId xmlns:a16="http://schemas.microsoft.com/office/drawing/2014/main" id="{4329DA8B-4FD7-9529-B7B3-105AC86B88EE}"/>
              </a:ext>
            </a:extLst>
          </p:cNvPr>
          <p:cNvSpPr/>
          <p:nvPr/>
        </p:nvSpPr>
        <p:spPr bwMode="auto">
          <a:xfrm>
            <a:off x="7420169" y="5590325"/>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Semibold"/>
                <a:ea typeface="+mn-ea"/>
                <a:cs typeface="Segoe UI" pitchFamily="34" charset="0"/>
              </a:rPr>
              <a:t>Power Fx</a:t>
            </a:r>
          </a:p>
        </p:txBody>
      </p:sp>
      <p:sp>
        <p:nvSpPr>
          <p:cNvPr id="7" name="Rectangle 6">
            <a:extLst>
              <a:ext uri="{FF2B5EF4-FFF2-40B4-BE49-F238E27FC236}">
                <a16:creationId xmlns:a16="http://schemas.microsoft.com/office/drawing/2014/main" id="{9285A433-A2E1-4FC9-ABA5-774D72F96292}"/>
              </a:ext>
            </a:extLst>
          </p:cNvPr>
          <p:cNvSpPr/>
          <p:nvPr/>
        </p:nvSpPr>
        <p:spPr bwMode="auto">
          <a:xfrm>
            <a:off x="9526546" y="5597113"/>
            <a:ext cx="155448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50" normalizeH="0" baseline="0" noProof="0">
                <a:ln w="3175">
                  <a:noFill/>
                </a:ln>
                <a:solidFill>
                  <a:schemeClr val="tx1"/>
                </a:solidFill>
                <a:effectLst/>
                <a:uLnTx/>
                <a:uFillTx/>
                <a:latin typeface="Segoe UI Semibold"/>
                <a:ea typeface="+mn-ea"/>
                <a:cs typeface="Segoe UI"/>
              </a:rPr>
              <a:t>Managed </a:t>
            </a:r>
            <a:endParaRPr kumimoji="0" lang="en-US" sz="1600" b="1" i="0" u="none" strike="noStrike" kern="1200" cap="none" spc="-50" normalizeH="0" baseline="0" noProof="0">
              <a:ln w="3175">
                <a:noFill/>
              </a:ln>
              <a:solidFill>
                <a:schemeClr val="tx1"/>
              </a:solidFill>
              <a:effectLst/>
              <a:uLnTx/>
              <a:uFillTx/>
              <a:latin typeface="Segoe UI Semibold"/>
              <a:ea typeface="+mn-ea"/>
              <a:cs typeface="Segoe UI" panose="020B0502040204020203" pitchFamily="34" charset="0"/>
            </a:endParaRP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50" normalizeH="0" baseline="0" noProof="0">
                <a:ln w="3175">
                  <a:noFill/>
                </a:ln>
                <a:solidFill>
                  <a:schemeClr val="tx1"/>
                </a:solidFill>
                <a:effectLst/>
                <a:uLnTx/>
                <a:uFillTx/>
                <a:latin typeface="Segoe UI Semibold"/>
                <a:ea typeface="+mn-ea"/>
                <a:cs typeface="Segoe UI"/>
              </a:rPr>
              <a:t>Environments</a:t>
            </a:r>
            <a:r>
              <a:rPr kumimoji="0" lang="en-US" sz="1600" b="1" i="0" u="none" strike="noStrike" kern="1200" cap="none" spc="-50" normalizeH="0" baseline="0" noProof="0">
                <a:ln w="3175">
                  <a:noFill/>
                </a:ln>
                <a:solidFill>
                  <a:schemeClr val="tx1"/>
                </a:solidFill>
                <a:effectLst/>
                <a:uLnTx/>
                <a:uFillTx/>
                <a:latin typeface="Segoe UI"/>
                <a:ea typeface="+mn-ea"/>
                <a:cs typeface="Segoe UI"/>
              </a:rPr>
              <a:t> </a:t>
            </a:r>
            <a:endParaRPr kumimoji="0" lang="en-US" sz="1600" b="1" i="0" u="none" strike="noStrike" kern="1200" cap="none" spc="-50" normalizeH="0" baseline="0" noProof="0">
              <a:ln w="3175">
                <a:noFill/>
              </a:ln>
              <a:solidFill>
                <a:schemeClr val="tx1"/>
              </a:solidFill>
              <a:effectLst/>
              <a:uLnTx/>
              <a:uFillTx/>
              <a:latin typeface="Segoe UI"/>
              <a:ea typeface="+mn-ea"/>
              <a:cs typeface="Segoe UI" panose="020B0502040204020203" pitchFamily="34" charset="0"/>
            </a:endParaRPr>
          </a:p>
        </p:txBody>
      </p:sp>
      <p:grpSp>
        <p:nvGrpSpPr>
          <p:cNvPr id="11" name="Group 10">
            <a:extLst>
              <a:ext uri="{FF2B5EF4-FFF2-40B4-BE49-F238E27FC236}">
                <a16:creationId xmlns:a16="http://schemas.microsoft.com/office/drawing/2014/main" id="{77E1DA05-5522-041D-D718-74F9205FC51C}"/>
              </a:ext>
              <a:ext uri="{C183D7F6-B498-43B3-948B-1728B52AA6E4}">
                <adec:decorative xmlns:adec="http://schemas.microsoft.com/office/drawing/2017/decorative" val="1"/>
              </a:ext>
            </a:extLst>
          </p:cNvPr>
          <p:cNvGrpSpPr/>
          <p:nvPr/>
        </p:nvGrpSpPr>
        <p:grpSpPr>
          <a:xfrm>
            <a:off x="9938026" y="4676253"/>
            <a:ext cx="731520" cy="731520"/>
            <a:chOff x="9938026" y="4122324"/>
            <a:chExt cx="731520" cy="731520"/>
          </a:xfrm>
        </p:grpSpPr>
        <p:sp>
          <p:nvSpPr>
            <p:cNvPr id="9" name="Oval 8">
              <a:extLst>
                <a:ext uri="{FF2B5EF4-FFF2-40B4-BE49-F238E27FC236}">
                  <a16:creationId xmlns:a16="http://schemas.microsoft.com/office/drawing/2014/main" id="{BCC629E4-DDAB-1CCA-F66E-324C1FB80140}"/>
                </a:ext>
              </a:extLst>
            </p:cNvPr>
            <p:cNvSpPr/>
            <p:nvPr/>
          </p:nvSpPr>
          <p:spPr bwMode="auto">
            <a:xfrm>
              <a:off x="9938026" y="4122324"/>
              <a:ext cx="731520" cy="731520"/>
            </a:xfrm>
            <a:prstGeom prst="ellipse">
              <a:avLst/>
            </a:prstGeom>
            <a:solidFill>
              <a:schemeClr val="bg1"/>
            </a:solid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10" name="Picture 9" descr="Icon&#10;&#10;Description automatically generated">
              <a:extLst>
                <a:ext uri="{FF2B5EF4-FFF2-40B4-BE49-F238E27FC236}">
                  <a16:creationId xmlns:a16="http://schemas.microsoft.com/office/drawing/2014/main" id="{BE30F6E2-65A1-4064-1AA3-CC8EE4465F9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28963" y="4206555"/>
              <a:ext cx="548640" cy="548640"/>
            </a:xfrm>
            <a:prstGeom prst="rect">
              <a:avLst/>
            </a:prstGeom>
          </p:spPr>
        </p:pic>
      </p:grpSp>
      <p:pic>
        <p:nvPicPr>
          <p:cNvPr id="32" name="Graphic 31">
            <a:extLst>
              <a:ext uri="{FF2B5EF4-FFF2-40B4-BE49-F238E27FC236}">
                <a16:creationId xmlns:a16="http://schemas.microsoft.com/office/drawing/2014/main" id="{D70BEF14-BADB-4C54-839D-B2766592B02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96476" y="1995143"/>
            <a:ext cx="1008934" cy="1008934"/>
          </a:xfrm>
          <a:prstGeom prst="rect">
            <a:avLst/>
          </a:prstGeom>
        </p:spPr>
      </p:pic>
      <p:sp>
        <p:nvSpPr>
          <p:cNvPr id="15" name="Title 13">
            <a:extLst>
              <a:ext uri="{FF2B5EF4-FFF2-40B4-BE49-F238E27FC236}">
                <a16:creationId xmlns:a16="http://schemas.microsoft.com/office/drawing/2014/main" id="{1726B619-367E-FCB8-6C18-C1FEAB362D44}"/>
              </a:ext>
            </a:extLst>
          </p:cNvPr>
          <p:cNvSpPr txBox="1">
            <a:spLocks/>
          </p:cNvSpPr>
          <p:nvPr/>
        </p:nvSpPr>
        <p:spPr>
          <a:xfrm>
            <a:off x="588263" y="1067475"/>
            <a:ext cx="1101852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w="3175">
                  <a:noFill/>
                </a:ln>
                <a:effectLst/>
                <a:uLnTx/>
                <a:uFillTx/>
                <a:latin typeface="Segoe UI Semibold"/>
                <a:ea typeface="+mn-ea"/>
                <a:cs typeface="Segoe UI" pitchFamily="34" charset="0"/>
              </a:rPr>
              <a:t>The low-code platform that spans Office 365, Azure, Dynamics 365, and standalone applications</a:t>
            </a:r>
            <a:endParaRPr kumimoji="0" lang="en-US" sz="2000" b="0" i="0" u="none" strike="noStrike" kern="1200" cap="none" spc="0" normalizeH="0" baseline="0" noProof="0">
              <a:ln w="3175">
                <a:noFill/>
              </a:ln>
              <a:effectLst/>
              <a:uLnTx/>
              <a:uFillTx/>
              <a:latin typeface="Segoe UI Semibold"/>
              <a:ea typeface="+mn-ea"/>
              <a:cs typeface="Segoe UI" pitchFamily="34" charset="0"/>
            </a:endParaRPr>
          </a:p>
        </p:txBody>
      </p:sp>
      <p:grpSp>
        <p:nvGrpSpPr>
          <p:cNvPr id="24" name="Group 23">
            <a:extLst>
              <a:ext uri="{FF2B5EF4-FFF2-40B4-BE49-F238E27FC236}">
                <a16:creationId xmlns:a16="http://schemas.microsoft.com/office/drawing/2014/main" id="{E28BFEC4-3C55-9815-C4C7-9822BC975D54}"/>
              </a:ext>
              <a:ext uri="{C183D7F6-B498-43B3-948B-1728B52AA6E4}">
                <adec:decorative xmlns:adec="http://schemas.microsoft.com/office/drawing/2017/decorative" val="1"/>
              </a:ext>
            </a:extLst>
          </p:cNvPr>
          <p:cNvGrpSpPr/>
          <p:nvPr/>
        </p:nvGrpSpPr>
        <p:grpSpPr>
          <a:xfrm>
            <a:off x="1512515" y="4368678"/>
            <a:ext cx="9157031" cy="1039095"/>
            <a:chOff x="1512515" y="4368678"/>
            <a:chExt cx="9157031" cy="1039095"/>
          </a:xfrm>
        </p:grpSpPr>
        <p:cxnSp>
          <p:nvCxnSpPr>
            <p:cNvPr id="67" name="Straight Connector 66">
              <a:extLst>
                <a:ext uri="{FF2B5EF4-FFF2-40B4-BE49-F238E27FC236}">
                  <a16:creationId xmlns:a16="http://schemas.microsoft.com/office/drawing/2014/main" id="{FA3EC5F6-BF78-986C-CD8C-B3FE73903F32}"/>
                </a:ext>
              </a:extLst>
            </p:cNvPr>
            <p:cNvCxnSpPr>
              <a:cxnSpLocks/>
            </p:cNvCxnSpPr>
            <p:nvPr/>
          </p:nvCxnSpPr>
          <p:spPr>
            <a:xfrm>
              <a:off x="8197409" y="4368683"/>
              <a:ext cx="0" cy="457200"/>
            </a:xfrm>
            <a:prstGeom prst="line">
              <a:avLst/>
            </a:pr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pic>
          <p:nvPicPr>
            <p:cNvPr id="71" name="Graphic 70">
              <a:extLst>
                <a:ext uri="{FF2B5EF4-FFF2-40B4-BE49-F238E27FC236}">
                  <a16:creationId xmlns:a16="http://schemas.microsoft.com/office/drawing/2014/main" id="{D53F4E27-1BF1-8623-DEFE-96DD2ADA499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29176" y="4816929"/>
              <a:ext cx="437774" cy="449498"/>
            </a:xfrm>
            <a:prstGeom prst="rect">
              <a:avLst/>
            </a:prstGeom>
          </p:spPr>
        </p:pic>
        <p:sp>
          <p:nvSpPr>
            <p:cNvPr id="72" name="Rectangle 42">
              <a:extLst>
                <a:ext uri="{FF2B5EF4-FFF2-40B4-BE49-F238E27FC236}">
                  <a16:creationId xmlns:a16="http://schemas.microsoft.com/office/drawing/2014/main" id="{88112111-7DD6-ABB7-2A91-6578CC9BF3D3}"/>
                </a:ext>
              </a:extLst>
            </p:cNvPr>
            <p:cNvSpPr/>
            <p:nvPr/>
          </p:nvSpPr>
          <p:spPr bwMode="auto">
            <a:xfrm flipV="1">
              <a:off x="1864429" y="4368678"/>
              <a:ext cx="8431505" cy="448239"/>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cxnSp>
          <p:nvCxnSpPr>
            <p:cNvPr id="73" name="Straight Connector 72">
              <a:extLst>
                <a:ext uri="{FF2B5EF4-FFF2-40B4-BE49-F238E27FC236}">
                  <a16:creationId xmlns:a16="http://schemas.microsoft.com/office/drawing/2014/main" id="{F515D1A5-7790-EC27-A6F7-67F46AFB9E14}"/>
                </a:ext>
              </a:extLst>
            </p:cNvPr>
            <p:cNvCxnSpPr>
              <a:cxnSpLocks/>
            </p:cNvCxnSpPr>
            <p:nvPr/>
          </p:nvCxnSpPr>
          <p:spPr>
            <a:xfrm>
              <a:off x="3984653" y="4368683"/>
              <a:ext cx="0" cy="457200"/>
            </a:xfrm>
            <a:prstGeom prst="line">
              <a:avLst/>
            </a:pr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3409E45-DBE0-CE39-A993-1C3A13A2E0DD}"/>
                </a:ext>
              </a:extLst>
            </p:cNvPr>
            <p:cNvCxnSpPr>
              <a:cxnSpLocks/>
            </p:cNvCxnSpPr>
            <p:nvPr/>
          </p:nvCxnSpPr>
          <p:spPr>
            <a:xfrm>
              <a:off x="6091031" y="4368683"/>
              <a:ext cx="0" cy="457200"/>
            </a:xfrm>
            <a:prstGeom prst="line">
              <a:avLst/>
            </a:pr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4C835EF6-2BB9-F2CC-3282-0C9563C22370}"/>
                </a:ext>
              </a:extLst>
            </p:cNvPr>
            <p:cNvGrpSpPr/>
            <p:nvPr/>
          </p:nvGrpSpPr>
          <p:grpSpPr>
            <a:xfrm>
              <a:off x="5725271" y="4676253"/>
              <a:ext cx="731520" cy="731520"/>
              <a:chOff x="6054425" y="4681604"/>
              <a:chExt cx="731520" cy="731520"/>
            </a:xfrm>
          </p:grpSpPr>
          <p:sp>
            <p:nvSpPr>
              <p:cNvPr id="80" name="Oval 79">
                <a:extLst>
                  <a:ext uri="{FF2B5EF4-FFF2-40B4-BE49-F238E27FC236}">
                    <a16:creationId xmlns:a16="http://schemas.microsoft.com/office/drawing/2014/main" id="{A26702EE-DE93-6818-2B28-89F8CD6BD700}"/>
                  </a:ext>
                </a:extLst>
              </p:cNvPr>
              <p:cNvSpPr/>
              <p:nvPr/>
            </p:nvSpPr>
            <p:spPr bwMode="auto">
              <a:xfrm>
                <a:off x="6054425" y="4681604"/>
                <a:ext cx="731520" cy="7315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83" name="Picture 2">
                <a:extLst>
                  <a:ext uri="{FF2B5EF4-FFF2-40B4-BE49-F238E27FC236}">
                    <a16:creationId xmlns:a16="http://schemas.microsoft.com/office/drawing/2014/main" id="{4AEE1FA4-5441-F563-0C88-E93B427EBC41}"/>
                  </a:ext>
                </a:extLst>
              </p:cNvPr>
              <p:cNvPicPr>
                <a:picLocks noChangeAspect="1" noChangeArrowheads="1"/>
              </p:cNvPicPr>
              <p:nvPr/>
            </p:nvPicPr>
            <p:blipFill>
              <a:blip r:embed="rId12" cstate="print">
                <a:alphaModFix/>
                <a:extLst>
                  <a:ext uri="{28A0092B-C50C-407E-A947-70E740481C1C}">
                    <a14:useLocalDpi xmlns:a14="http://schemas.microsoft.com/office/drawing/2010/main"/>
                  </a:ext>
                </a:extLst>
              </a:blip>
              <a:srcRect/>
              <a:stretch>
                <a:fillRect/>
              </a:stretch>
            </p:blipFill>
            <p:spPr bwMode="auto">
              <a:xfrm>
                <a:off x="6193407" y="4819035"/>
                <a:ext cx="453557" cy="456659"/>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C3826FB3-476C-4294-8046-2BE34B835EB6}"/>
                </a:ext>
              </a:extLst>
            </p:cNvPr>
            <p:cNvGrpSpPr/>
            <p:nvPr/>
          </p:nvGrpSpPr>
          <p:grpSpPr>
            <a:xfrm>
              <a:off x="7831649" y="4676253"/>
              <a:ext cx="731520" cy="731520"/>
              <a:chOff x="7950114" y="4677607"/>
              <a:chExt cx="731520" cy="731520"/>
            </a:xfrm>
          </p:grpSpPr>
          <p:sp>
            <p:nvSpPr>
              <p:cNvPr id="59" name="Oval 58">
                <a:extLst>
                  <a:ext uri="{FF2B5EF4-FFF2-40B4-BE49-F238E27FC236}">
                    <a16:creationId xmlns:a16="http://schemas.microsoft.com/office/drawing/2014/main" id="{520D2544-6C8D-BAF2-C3A9-5471A3490F27}"/>
                  </a:ext>
                </a:extLst>
              </p:cNvPr>
              <p:cNvSpPr/>
              <p:nvPr/>
            </p:nvSpPr>
            <p:spPr bwMode="auto">
              <a:xfrm>
                <a:off x="7950114" y="4677607"/>
                <a:ext cx="731520" cy="7315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57" name="Graphic 1">
                <a:extLst>
                  <a:ext uri="{FF2B5EF4-FFF2-40B4-BE49-F238E27FC236}">
                    <a16:creationId xmlns:a16="http://schemas.microsoft.com/office/drawing/2014/main" id="{6AFFA7DE-D0A3-1322-B2F5-7C7292555A3D}"/>
                  </a:ext>
                </a:extLst>
              </p:cNvPr>
              <p:cNvPicPr>
                <a:picLocks noChangeAspect="1"/>
              </p:cNvPicPr>
              <p:nvPr/>
            </p:nvPicPr>
            <p:blipFill>
              <a:blip r:embed="rId13" cstate="print">
                <a:extLst>
                  <a:ext uri="{28A0092B-C50C-407E-A947-70E740481C1C}">
                    <a14:useLocalDpi xmlns:a14="http://schemas.microsoft.com/office/drawing/2010/main"/>
                  </a:ext>
                </a:extLst>
              </a:blip>
              <a:srcRect/>
              <a:stretch/>
            </p:blipFill>
            <p:spPr>
              <a:xfrm>
                <a:off x="8087274" y="4814767"/>
                <a:ext cx="457200" cy="457200"/>
              </a:xfrm>
              <a:prstGeom prst="rect">
                <a:avLst/>
              </a:prstGeom>
              <a:ln>
                <a:noFill/>
              </a:ln>
            </p:spPr>
          </p:pic>
        </p:grpSp>
        <p:grpSp>
          <p:nvGrpSpPr>
            <p:cNvPr id="18" name="Group 17">
              <a:extLst>
                <a:ext uri="{FF2B5EF4-FFF2-40B4-BE49-F238E27FC236}">
                  <a16:creationId xmlns:a16="http://schemas.microsoft.com/office/drawing/2014/main" id="{A17A938E-CBD3-713F-3100-FFE348580DA1}"/>
                </a:ext>
              </a:extLst>
            </p:cNvPr>
            <p:cNvGrpSpPr/>
            <p:nvPr/>
          </p:nvGrpSpPr>
          <p:grpSpPr>
            <a:xfrm>
              <a:off x="3618893" y="4676253"/>
              <a:ext cx="731520" cy="731520"/>
              <a:chOff x="3803071" y="4681604"/>
              <a:chExt cx="731520" cy="731520"/>
            </a:xfrm>
          </p:grpSpPr>
          <p:sp>
            <p:nvSpPr>
              <p:cNvPr id="79" name="Oval 78">
                <a:extLst>
                  <a:ext uri="{FF2B5EF4-FFF2-40B4-BE49-F238E27FC236}">
                    <a16:creationId xmlns:a16="http://schemas.microsoft.com/office/drawing/2014/main" id="{736073F0-A2E5-BF6A-4EB3-2F1EC231F420}"/>
                  </a:ext>
                </a:extLst>
              </p:cNvPr>
              <p:cNvSpPr/>
              <p:nvPr/>
            </p:nvSpPr>
            <p:spPr bwMode="auto">
              <a:xfrm>
                <a:off x="3803071" y="4681604"/>
                <a:ext cx="731520" cy="7315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pic>
            <p:nvPicPr>
              <p:cNvPr id="53" name="Graphic 45">
                <a:extLst>
                  <a:ext uri="{FF2B5EF4-FFF2-40B4-BE49-F238E27FC236}">
                    <a16:creationId xmlns:a16="http://schemas.microsoft.com/office/drawing/2014/main" id="{18DEDE80-958D-EF08-F6A2-811E35F5B58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3966531" y="4845064"/>
                <a:ext cx="404601" cy="404601"/>
              </a:xfrm>
              <a:prstGeom prst="rect">
                <a:avLst/>
              </a:prstGeom>
              <a:effectLst/>
            </p:spPr>
          </p:pic>
        </p:grpSp>
        <p:grpSp>
          <p:nvGrpSpPr>
            <p:cNvPr id="22" name="Group 21">
              <a:extLst>
                <a:ext uri="{FF2B5EF4-FFF2-40B4-BE49-F238E27FC236}">
                  <a16:creationId xmlns:a16="http://schemas.microsoft.com/office/drawing/2014/main" id="{668D27D8-13B5-FB6C-0AB3-DB4E92CCD9EA}"/>
                </a:ext>
              </a:extLst>
            </p:cNvPr>
            <p:cNvGrpSpPr/>
            <p:nvPr/>
          </p:nvGrpSpPr>
          <p:grpSpPr>
            <a:xfrm>
              <a:off x="9938026" y="4676253"/>
              <a:ext cx="731520" cy="731520"/>
              <a:chOff x="9888872" y="4676253"/>
              <a:chExt cx="731520" cy="731520"/>
            </a:xfrm>
          </p:grpSpPr>
          <p:sp>
            <p:nvSpPr>
              <p:cNvPr id="81" name="Oval 80">
                <a:extLst>
                  <a:ext uri="{FF2B5EF4-FFF2-40B4-BE49-F238E27FC236}">
                    <a16:creationId xmlns:a16="http://schemas.microsoft.com/office/drawing/2014/main" id="{5BB71F60-A0AD-FC3B-C895-46AF93EAF6C2}"/>
                  </a:ext>
                </a:extLst>
              </p:cNvPr>
              <p:cNvSpPr/>
              <p:nvPr/>
            </p:nvSpPr>
            <p:spPr bwMode="auto">
              <a:xfrm>
                <a:off x="9888872" y="4676253"/>
                <a:ext cx="731520" cy="7315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grpSp>
            <p:nvGrpSpPr>
              <p:cNvPr id="87" name="Group 86">
                <a:extLst>
                  <a:ext uri="{FF2B5EF4-FFF2-40B4-BE49-F238E27FC236}">
                    <a16:creationId xmlns:a16="http://schemas.microsoft.com/office/drawing/2014/main" id="{BC872789-1984-BC50-929B-C456BB2BB8AE}"/>
                  </a:ext>
                </a:extLst>
              </p:cNvPr>
              <p:cNvGrpSpPr/>
              <p:nvPr/>
            </p:nvGrpSpPr>
            <p:grpSpPr>
              <a:xfrm>
                <a:off x="10296979" y="5026734"/>
                <a:ext cx="201816" cy="177170"/>
                <a:chOff x="1820244" y="875314"/>
                <a:chExt cx="422005" cy="370465"/>
              </a:xfrm>
            </p:grpSpPr>
            <p:sp>
              <p:nvSpPr>
                <p:cNvPr id="88" name="Rectangle 87">
                  <a:extLst>
                    <a:ext uri="{FF2B5EF4-FFF2-40B4-BE49-F238E27FC236}">
                      <a16:creationId xmlns:a16="http://schemas.microsoft.com/office/drawing/2014/main" id="{0C3F51BE-4CEE-CA96-8FE5-1F2BECD92B5C}"/>
                    </a:ext>
                  </a:extLst>
                </p:cNvPr>
                <p:cNvSpPr/>
                <p:nvPr/>
              </p:nvSpPr>
              <p:spPr bwMode="auto">
                <a:xfrm rot="18911311">
                  <a:off x="1831559" y="988611"/>
                  <a:ext cx="113397" cy="218756"/>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89" name="Rectangle 88">
                  <a:extLst>
                    <a:ext uri="{FF2B5EF4-FFF2-40B4-BE49-F238E27FC236}">
                      <a16:creationId xmlns:a16="http://schemas.microsoft.com/office/drawing/2014/main" id="{FFD7C836-462E-05C5-3397-CB69520B2F8B}"/>
                    </a:ext>
                  </a:extLst>
                </p:cNvPr>
                <p:cNvSpPr/>
                <p:nvPr/>
              </p:nvSpPr>
              <p:spPr bwMode="auto">
                <a:xfrm rot="2681689">
                  <a:off x="1969198" y="925312"/>
                  <a:ext cx="111974" cy="320467"/>
                </a:xfrm>
                <a:prstGeom prst="rect">
                  <a:avLst/>
                </a:prstGeom>
                <a:solidFill>
                  <a:srgbClr val="FFFFFF"/>
                </a:solidFill>
                <a:ln w="9525"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effectLst/>
                    <a:uLnTx/>
                    <a:uFillTx/>
                    <a:latin typeface="Segoe UI"/>
                    <a:ea typeface="Segoe UI" pitchFamily="34" charset="0"/>
                    <a:cs typeface="Segoe UI" pitchFamily="34" charset="0"/>
                  </a:endParaRPr>
                </a:p>
              </p:txBody>
            </p:sp>
            <p:sp>
              <p:nvSpPr>
                <p:cNvPr id="90" name="Freeform 126">
                  <a:extLst>
                    <a:ext uri="{FF2B5EF4-FFF2-40B4-BE49-F238E27FC236}">
                      <a16:creationId xmlns:a16="http://schemas.microsoft.com/office/drawing/2014/main" id="{5EDD6D56-1D1F-F2D5-9751-1E323FF1C0F1}"/>
                    </a:ext>
                  </a:extLst>
                </p:cNvPr>
                <p:cNvSpPr>
                  <a:spLocks/>
                </p:cNvSpPr>
                <p:nvPr/>
              </p:nvSpPr>
              <p:spPr bwMode="auto">
                <a:xfrm>
                  <a:off x="1820244" y="875314"/>
                  <a:ext cx="422005" cy="319436"/>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rgbClr val="0078D4"/>
                </a:solidFill>
                <a:ln w="0">
                  <a:solidFill>
                    <a:schemeClr val="bg1">
                      <a:lumMod val="75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a:ea typeface="+mn-ea"/>
                    <a:cs typeface="+mn-cs"/>
                  </a:endParaRPr>
                </a:p>
              </p:txBody>
            </p:sp>
          </p:grpSp>
        </p:grpSp>
        <p:sp>
          <p:nvSpPr>
            <p:cNvPr id="69" name="Oval 68">
              <a:extLst>
                <a:ext uri="{FF2B5EF4-FFF2-40B4-BE49-F238E27FC236}">
                  <a16:creationId xmlns:a16="http://schemas.microsoft.com/office/drawing/2014/main" id="{3FCF24A7-9112-AEEA-F053-D3986942764A}"/>
                </a:ext>
              </a:extLst>
            </p:cNvPr>
            <p:cNvSpPr/>
            <p:nvPr/>
          </p:nvSpPr>
          <p:spPr bwMode="auto">
            <a:xfrm>
              <a:off x="1512515" y="4676253"/>
              <a:ext cx="731520" cy="731520"/>
            </a:xfrm>
            <a:prstGeom prst="ellipse">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chemeClr val="tx1"/>
                </a:solidFill>
                <a:effectLst/>
                <a:uLnTx/>
                <a:uFillTx/>
                <a:latin typeface="Segoe UI"/>
                <a:ea typeface="+mn-ea"/>
                <a:cs typeface="Segoe UI" pitchFamily="34" charset="0"/>
              </a:endParaRPr>
            </a:p>
          </p:txBody>
        </p:sp>
      </p:grpSp>
      <p:pic>
        <p:nvPicPr>
          <p:cNvPr id="16" name="Picture 15">
            <a:extLst>
              <a:ext uri="{FF2B5EF4-FFF2-40B4-BE49-F238E27FC236}">
                <a16:creationId xmlns:a16="http://schemas.microsoft.com/office/drawing/2014/main" id="{F007BAF9-41FA-A56A-AC7F-26D3F63C5B91}"/>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21614" y="4767272"/>
            <a:ext cx="548640" cy="548640"/>
          </a:xfrm>
          <a:prstGeom prst="rect">
            <a:avLst/>
          </a:prstGeom>
        </p:spPr>
      </p:pic>
      <p:pic>
        <p:nvPicPr>
          <p:cNvPr id="13" name="Picture 12">
            <a:extLst>
              <a:ext uri="{FF2B5EF4-FFF2-40B4-BE49-F238E27FC236}">
                <a16:creationId xmlns:a16="http://schemas.microsoft.com/office/drawing/2014/main" id="{BE8CD65E-AF82-5C11-E9E1-05897803206C}"/>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029909" y="4770846"/>
            <a:ext cx="548640" cy="548640"/>
          </a:xfrm>
          <a:prstGeom prst="rect">
            <a:avLst/>
          </a:prstGeom>
        </p:spPr>
      </p:pic>
      <p:pic>
        <p:nvPicPr>
          <p:cNvPr id="5" name="Picture 4">
            <a:extLst>
              <a:ext uri="{FF2B5EF4-FFF2-40B4-BE49-F238E27FC236}">
                <a16:creationId xmlns:a16="http://schemas.microsoft.com/office/drawing/2014/main" id="{E277AE84-5741-64F2-64D0-F20390BF1036}"/>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672153" y="4849733"/>
            <a:ext cx="413631" cy="413631"/>
          </a:xfrm>
          <a:prstGeom prst="rect">
            <a:avLst/>
          </a:prstGeom>
        </p:spPr>
      </p:pic>
      <p:pic>
        <p:nvPicPr>
          <p:cNvPr id="20" name="Picture 19">
            <a:extLst>
              <a:ext uri="{FF2B5EF4-FFF2-40B4-BE49-F238E27FC236}">
                <a16:creationId xmlns:a16="http://schemas.microsoft.com/office/drawing/2014/main" id="{41AE1D0C-09E6-03BE-4B4B-2812149BC593}"/>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646256" y="4804663"/>
            <a:ext cx="464038" cy="464038"/>
          </a:xfrm>
          <a:prstGeom prst="rect">
            <a:avLst/>
          </a:prstGeom>
        </p:spPr>
      </p:pic>
      <p:pic>
        <p:nvPicPr>
          <p:cNvPr id="54" name="Graphic 53">
            <a:extLst>
              <a:ext uri="{FF2B5EF4-FFF2-40B4-BE49-F238E27FC236}">
                <a16:creationId xmlns:a16="http://schemas.microsoft.com/office/drawing/2014/main" id="{DA8141FB-DFF1-9085-92CB-168B5CEF3F7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909419" y="2047781"/>
            <a:ext cx="851314" cy="851314"/>
          </a:xfrm>
          <a:prstGeom prst="rect">
            <a:avLst/>
          </a:prstGeom>
        </p:spPr>
      </p:pic>
    </p:spTree>
    <p:extLst>
      <p:ext uri="{BB962C8B-B14F-4D97-AF65-F5344CB8AC3E}">
        <p14:creationId xmlns:p14="http://schemas.microsoft.com/office/powerpoint/2010/main" val="4014602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6491B64F-0F67-D34A-6A4C-C123D542AF25}"/>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04 [20] minutes</a:t>
            </a:r>
          </a:p>
        </p:txBody>
      </p:sp>
    </p:spTree>
    <p:extLst>
      <p:ext uri="{BB962C8B-B14F-4D97-AF65-F5344CB8AC3E}">
        <p14:creationId xmlns:p14="http://schemas.microsoft.com/office/powerpoint/2010/main" val="37804217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1018520" cy="1354217"/>
          </a:xfrm>
        </p:spPr>
        <p:txBody>
          <a:bodyPr/>
          <a:lstStyle/>
          <a:p>
            <a:r>
              <a:rPr lang="en-US" dirty="0"/>
              <a:t>Lab 05: </a:t>
            </a:r>
            <a:r>
              <a:rPr lang="en-US" b="1" dirty="0">
                <a:solidFill>
                  <a:schemeClr val="tx1">
                    <a:lumMod val="75000"/>
                    <a:lumOff val="25000"/>
                  </a:schemeClr>
                </a:solidFill>
              </a:rPr>
              <a:t>Knowledge sources, AI knowledge, and custom instructions</a:t>
            </a:r>
          </a:p>
        </p:txBody>
      </p:sp>
    </p:spTree>
    <p:extLst>
      <p:ext uri="{BB962C8B-B14F-4D97-AF65-F5344CB8AC3E}">
        <p14:creationId xmlns:p14="http://schemas.microsoft.com/office/powerpoint/2010/main" val="17969026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5</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290" b="290"/>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4800602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Title 91">
            <a:extLst>
              <a:ext uri="{FF2B5EF4-FFF2-40B4-BE49-F238E27FC236}">
                <a16:creationId xmlns:a16="http://schemas.microsoft.com/office/drawing/2014/main" id="{3E93BEAE-CC6E-78EF-D0F2-04F6D6E8C544}"/>
              </a:ext>
            </a:extLst>
          </p:cNvPr>
          <p:cNvSpPr>
            <a:spLocks noGrp="1"/>
          </p:cNvSpPr>
          <p:nvPr>
            <p:ph type="title"/>
          </p:nvPr>
        </p:nvSpPr>
        <p:spPr/>
        <p:txBody>
          <a:bodyPr/>
          <a:lstStyle/>
          <a:p>
            <a:r>
              <a:rPr lang="en-US" noProof="0"/>
              <a:t>Knowledge sources</a:t>
            </a:r>
            <a:endParaRPr lang="en-US"/>
          </a:p>
        </p:txBody>
      </p:sp>
      <p:pic>
        <p:nvPicPr>
          <p:cNvPr id="59" name="Picture Placeholder 58">
            <a:extLst>
              <a:ext uri="{FF2B5EF4-FFF2-40B4-BE49-F238E27FC236}">
                <a16:creationId xmlns:a16="http://schemas.microsoft.com/office/drawing/2014/main" id="{EE307733-67B3-AE40-68FD-CBA1A7363C97}"/>
              </a:ext>
            </a:extLst>
          </p:cNvPr>
          <p:cNvPicPr>
            <a:picLocks noGrp="1" noChangeAspect="1"/>
          </p:cNvPicPr>
          <p:nvPr>
            <p:ph type="pic" sz="quarter" idx="18"/>
          </p:nvPr>
        </p:nvPicPr>
        <p:blipFill>
          <a:blip r:embed="rId3" cstate="print">
            <a:extLst>
              <a:ext uri="{28A0092B-C50C-407E-A947-70E740481C1C}">
                <a14:useLocalDpi xmlns:a14="http://schemas.microsoft.com/office/drawing/2010/main"/>
              </a:ext>
            </a:extLst>
          </a:blip>
          <a:srcRect/>
          <a:stretch/>
        </p:blipFill>
        <p:spPr/>
      </p:pic>
      <p:sp>
        <p:nvSpPr>
          <p:cNvPr id="51" name="Text Placeholder 50">
            <a:extLst>
              <a:ext uri="{FF2B5EF4-FFF2-40B4-BE49-F238E27FC236}">
                <a16:creationId xmlns:a16="http://schemas.microsoft.com/office/drawing/2014/main" id="{0B7AA49E-C630-E12F-691F-6CE9D029DAE1}"/>
              </a:ext>
            </a:extLst>
          </p:cNvPr>
          <p:cNvSpPr>
            <a:spLocks noGrp="1"/>
          </p:cNvSpPr>
          <p:nvPr>
            <p:ph type="body" sz="quarter" idx="26"/>
          </p:nvPr>
        </p:nvSpPr>
        <p:spPr>
          <a:xfrm>
            <a:off x="588263" y="2087040"/>
            <a:ext cx="3621024" cy="646331"/>
          </a:xfrm>
        </p:spPr>
        <p:txBody>
          <a:bodyPr anchor="ctr">
            <a:spAutoFit/>
          </a:bodyPr>
          <a:lstStyle/>
          <a:p>
            <a:r>
              <a:rPr lang="en-US" sz="1400"/>
              <a:t>Enable multi-turn chat over your own internal and external knowledge sources and sites with generative answers</a:t>
            </a:r>
          </a:p>
        </p:txBody>
      </p:sp>
      <p:sp>
        <p:nvSpPr>
          <p:cNvPr id="52" name="Text Placeholder 51">
            <a:extLst>
              <a:ext uri="{FF2B5EF4-FFF2-40B4-BE49-F238E27FC236}">
                <a16:creationId xmlns:a16="http://schemas.microsoft.com/office/drawing/2014/main" id="{FCF13F58-D9BF-F952-7D7D-5CB3FAE78A0F}"/>
              </a:ext>
            </a:extLst>
          </p:cNvPr>
          <p:cNvSpPr>
            <a:spLocks noGrp="1"/>
          </p:cNvSpPr>
          <p:nvPr>
            <p:ph type="body" sz="quarter" idx="27"/>
          </p:nvPr>
        </p:nvSpPr>
        <p:spPr>
          <a:xfrm>
            <a:off x="588263" y="2960553"/>
            <a:ext cx="3621024" cy="430887"/>
          </a:xfrm>
        </p:spPr>
        <p:txBody>
          <a:bodyPr>
            <a:spAutoFit/>
          </a:bodyPr>
          <a:lstStyle/>
          <a:p>
            <a:r>
              <a:rPr lang="en-US" sz="1400"/>
              <a:t>Copilots can answer thousands of questions out of the box in seconds</a:t>
            </a:r>
          </a:p>
        </p:txBody>
      </p:sp>
      <p:sp>
        <p:nvSpPr>
          <p:cNvPr id="53" name="Text Placeholder 52">
            <a:extLst>
              <a:ext uri="{FF2B5EF4-FFF2-40B4-BE49-F238E27FC236}">
                <a16:creationId xmlns:a16="http://schemas.microsoft.com/office/drawing/2014/main" id="{9983B5E5-1000-21F4-48CB-166528340A15}"/>
              </a:ext>
            </a:extLst>
          </p:cNvPr>
          <p:cNvSpPr>
            <a:spLocks noGrp="1"/>
          </p:cNvSpPr>
          <p:nvPr>
            <p:ph type="body" sz="quarter" idx="28"/>
          </p:nvPr>
        </p:nvSpPr>
        <p:spPr>
          <a:xfrm>
            <a:off x="588263" y="3618622"/>
            <a:ext cx="3621024" cy="646331"/>
          </a:xfrm>
        </p:spPr>
        <p:txBody>
          <a:bodyPr>
            <a:spAutoFit/>
          </a:bodyPr>
          <a:lstStyle/>
          <a:p>
            <a:r>
              <a:rPr lang="en-US" sz="1400"/>
              <a:t>You can even pull data from an API or other backend system and enable generative chat over it</a:t>
            </a:r>
          </a:p>
        </p:txBody>
      </p:sp>
      <p:cxnSp>
        <p:nvCxnSpPr>
          <p:cNvPr id="56" name="Straight Connector 55">
            <a:extLst>
              <a:ext uri="{FF2B5EF4-FFF2-40B4-BE49-F238E27FC236}">
                <a16:creationId xmlns:a16="http://schemas.microsoft.com/office/drawing/2014/main" id="{5879D8B7-6EA2-7E6F-B0EB-E73800F01B4A}"/>
              </a:ext>
            </a:extLst>
          </p:cNvPr>
          <p:cNvCxnSpPr>
            <a:cxnSpLocks/>
          </p:cNvCxnSpPr>
          <p:nvPr/>
        </p:nvCxnSpPr>
        <p:spPr>
          <a:xfrm>
            <a:off x="597926" y="2846962"/>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8" name="Picture 57" descr="A screenshot of a computer&#10;&#10;Description automatically generated">
            <a:extLst>
              <a:ext uri="{FF2B5EF4-FFF2-40B4-BE49-F238E27FC236}">
                <a16:creationId xmlns:a16="http://schemas.microsoft.com/office/drawing/2014/main" id="{1B3C7EF8-10F1-41C5-9BB5-B492C7E328B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8263" y="4378544"/>
            <a:ext cx="2617714" cy="1667728"/>
          </a:xfrm>
          <a:prstGeom prst="roundRect">
            <a:avLst>
              <a:gd name="adj" fmla="val 4354"/>
            </a:avLst>
          </a:prstGeom>
          <a:solidFill>
            <a:srgbClr val="FFFFFF">
              <a:shade val="85000"/>
            </a:srgbClr>
          </a:solidFill>
          <a:ln w="38100">
            <a:solidFill>
              <a:schemeClr val="tx1"/>
            </a:solidFill>
          </a:ln>
          <a:effectLst>
            <a:outerShdw blurRad="190500" dist="63500" dir="2700000" algn="ctr" rotWithShape="0">
              <a:srgbClr val="000000">
                <a:alpha val="25000"/>
              </a:srgbClr>
            </a:outerShdw>
          </a:effectLst>
        </p:spPr>
      </p:pic>
      <p:grpSp>
        <p:nvGrpSpPr>
          <p:cNvPr id="62" name="Group 61">
            <a:extLst>
              <a:ext uri="{FF2B5EF4-FFF2-40B4-BE49-F238E27FC236}">
                <a16:creationId xmlns:a16="http://schemas.microsoft.com/office/drawing/2014/main" id="{FDDF568B-E151-9680-1157-FB7EBDDABE1D}"/>
              </a:ext>
            </a:extLst>
          </p:cNvPr>
          <p:cNvGrpSpPr/>
          <p:nvPr/>
        </p:nvGrpSpPr>
        <p:grpSpPr>
          <a:xfrm>
            <a:off x="9228395" y="5985509"/>
            <a:ext cx="2982654" cy="487718"/>
            <a:chOff x="9228395" y="6156959"/>
            <a:chExt cx="2982654" cy="487718"/>
          </a:xfrm>
        </p:grpSpPr>
        <p:sp>
          <p:nvSpPr>
            <p:cNvPr id="60" name="Rectangle: Top Corners Rounded 59">
              <a:extLst>
                <a:ext uri="{FF2B5EF4-FFF2-40B4-BE49-F238E27FC236}">
                  <a16:creationId xmlns:a16="http://schemas.microsoft.com/office/drawing/2014/main" id="{D498C3F3-E2F8-1DC3-66EA-8E64EC671E6E}"/>
                </a:ext>
              </a:extLst>
            </p:cNvPr>
            <p:cNvSpPr/>
            <p:nvPr/>
          </p:nvSpPr>
          <p:spPr bwMode="auto">
            <a:xfrm rot="16200000">
              <a:off x="10652741" y="5086368"/>
              <a:ext cx="487718" cy="2628899"/>
            </a:xfrm>
            <a:prstGeom prst="round2SameRect">
              <a:avLst>
                <a:gd name="adj1" fmla="val 50000"/>
                <a:gd name="adj2" fmla="val 0"/>
              </a:avLst>
            </a:prstGeom>
            <a:solidFill>
              <a:schemeClr val="accent4"/>
            </a:solidFill>
            <a:ln w="476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Content Placeholder 2">
              <a:extLst>
                <a:ext uri="{FF2B5EF4-FFF2-40B4-BE49-F238E27FC236}">
                  <a16:creationId xmlns:a16="http://schemas.microsoft.com/office/drawing/2014/main" id="{2E304CEB-2621-0CE5-D381-B735BCD4EBED}"/>
                </a:ext>
              </a:extLst>
            </p:cNvPr>
            <p:cNvSpPr txBox="1">
              <a:spLocks/>
            </p:cNvSpPr>
            <p:nvPr/>
          </p:nvSpPr>
          <p:spPr>
            <a:xfrm>
              <a:off x="9228395" y="6320826"/>
              <a:ext cx="2865484" cy="159984"/>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Try now at </a:t>
              </a:r>
              <a:r>
                <a:rPr kumimoji="0" lang="en-GB" sz="1100" b="1" i="0" u="none" strike="noStrike" kern="1200" cap="none" spc="0" normalizeH="0" baseline="0" noProof="0" dirty="0">
                  <a:ln>
                    <a:noFill/>
                  </a:ln>
                  <a:solidFill>
                    <a:srgbClr val="4CCBED"/>
                  </a:solidFill>
                  <a:effectLst/>
                  <a:uLnTx/>
                  <a:uFillTx/>
                  <a:latin typeface="Segoe UI Semibold"/>
                  <a:ea typeface="+mn-ea"/>
                  <a:cs typeface="Segoe UI" panose="020B0502040204020203" pitchFamily="34" charset="0"/>
                </a:rPr>
                <a:t>aka.ms/</a:t>
              </a:r>
              <a:r>
                <a:rPr lang="en-GB" sz="1100" b="1" dirty="0">
                  <a:solidFill>
                    <a:srgbClr val="4CCBED"/>
                  </a:solidFill>
                  <a:latin typeface="Segoe UI Semibold"/>
                </a:rPr>
                <a:t>CopilotStudioDemo</a:t>
              </a:r>
              <a:endParaRPr kumimoji="0" lang="en-GB" sz="1100" b="1" i="0" u="none" strike="noStrike" kern="1200" cap="none" spc="0" normalizeH="0" baseline="0" noProof="0" dirty="0">
                <a:ln>
                  <a:noFill/>
                </a:ln>
                <a:solidFill>
                  <a:srgbClr val="4CCBED"/>
                </a:solidFill>
                <a:effectLst/>
                <a:uLnTx/>
                <a:uFillTx/>
                <a:latin typeface="Segoe UI Semibold"/>
                <a:ea typeface="+mn-ea"/>
                <a:cs typeface="Segoe UI" panose="020B0502040204020203" pitchFamily="34" charset="0"/>
              </a:endParaRPr>
            </a:p>
          </p:txBody>
        </p:sp>
      </p:grpSp>
      <p:cxnSp>
        <p:nvCxnSpPr>
          <p:cNvPr id="10" name="Straight Connector 9">
            <a:extLst>
              <a:ext uri="{FF2B5EF4-FFF2-40B4-BE49-F238E27FC236}">
                <a16:creationId xmlns:a16="http://schemas.microsoft.com/office/drawing/2014/main" id="{C16F6DB6-705C-A7C1-3196-ECA192817A81}"/>
              </a:ext>
            </a:extLst>
          </p:cNvPr>
          <p:cNvCxnSpPr>
            <a:cxnSpLocks/>
          </p:cNvCxnSpPr>
          <p:nvPr/>
        </p:nvCxnSpPr>
        <p:spPr>
          <a:xfrm>
            <a:off x="597926" y="3505031"/>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B189B673-39E5-AE5D-FB5D-FC59B8657119}"/>
              </a:ext>
            </a:extLst>
          </p:cNvPr>
          <p:cNvGrpSpPr/>
          <p:nvPr/>
        </p:nvGrpSpPr>
        <p:grpSpPr>
          <a:xfrm>
            <a:off x="588263" y="6159863"/>
            <a:ext cx="11603737" cy="698137"/>
            <a:chOff x="588263" y="6159863"/>
            <a:chExt cx="11603737" cy="698137"/>
          </a:xfrm>
        </p:grpSpPr>
        <p:sp>
          <p:nvSpPr>
            <p:cNvPr id="9" name="Freeform: Shape 8">
              <a:extLst>
                <a:ext uri="{FF2B5EF4-FFF2-40B4-BE49-F238E27FC236}">
                  <a16:creationId xmlns:a16="http://schemas.microsoft.com/office/drawing/2014/main" id="{E9713A41-6ABD-95F4-8929-BF1901432B0C}"/>
                </a:ext>
              </a:extLst>
            </p:cNvPr>
            <p:cNvSpPr/>
            <p:nvPr/>
          </p:nvSpPr>
          <p:spPr bwMode="auto">
            <a:xfrm flipH="1">
              <a:off x="588263" y="6159863"/>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052999B0-7EC0-69E6-0CF6-4265B7A15BA5}"/>
                </a:ext>
              </a:extLst>
            </p:cNvPr>
            <p:cNvSpPr/>
            <p:nvPr/>
          </p:nvSpPr>
          <p:spPr bwMode="auto">
            <a:xfrm flipH="1">
              <a:off x="588263" y="6309360"/>
              <a:ext cx="11603737" cy="548640"/>
            </a:xfrm>
            <a:custGeom>
              <a:avLst/>
              <a:gdLst>
                <a:gd name="connsiteX0" fmla="*/ 11512295 w 11603737"/>
                <a:gd name="connsiteY0" fmla="*/ 0 h 548640"/>
                <a:gd name="connsiteX1" fmla="*/ 7877171 w 11603737"/>
                <a:gd name="connsiteY1" fmla="*/ 0 h 548640"/>
                <a:gd name="connsiteX2" fmla="*/ 7877171 w 11603737"/>
                <a:gd name="connsiteY2" fmla="*/ 96172 h 548640"/>
                <a:gd name="connsiteX3" fmla="*/ 7615204 w 11603737"/>
                <a:gd name="connsiteY3" fmla="*/ 358139 h 548640"/>
                <a:gd name="connsiteX4" fmla="*/ 6784181 w 11603737"/>
                <a:gd name="connsiteY4" fmla="*/ 358139 h 548640"/>
                <a:gd name="connsiteX5" fmla="*/ 0 w 11603737"/>
                <a:gd name="connsiteY5" fmla="*/ 358139 h 548640"/>
                <a:gd name="connsiteX6" fmla="*/ 0 w 11603737"/>
                <a:gd name="connsiteY6" fmla="*/ 548640 h 548640"/>
                <a:gd name="connsiteX7" fmla="*/ 6784181 w 11603737"/>
                <a:gd name="connsiteY7" fmla="*/ 548640 h 548640"/>
                <a:gd name="connsiteX8" fmla="*/ 8046720 w 11603737"/>
                <a:gd name="connsiteY8" fmla="*/ 548640 h 548640"/>
                <a:gd name="connsiteX9" fmla="*/ 11603737 w 11603737"/>
                <a:gd name="connsiteY9" fmla="*/ 548640 h 548640"/>
                <a:gd name="connsiteX10" fmla="*/ 11603737 w 11603737"/>
                <a:gd name="connsiteY10" fmla="*/ 91442 h 548640"/>
                <a:gd name="connsiteX11" fmla="*/ 11512295 w 11603737"/>
                <a:gd name="connsiteY11"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3737" h="548640">
                  <a:moveTo>
                    <a:pt x="11512295" y="0"/>
                  </a:moveTo>
                  <a:lnTo>
                    <a:pt x="7877171" y="0"/>
                  </a:lnTo>
                  <a:lnTo>
                    <a:pt x="7877171" y="96172"/>
                  </a:lnTo>
                  <a:cubicBezTo>
                    <a:pt x="7877171" y="240852"/>
                    <a:pt x="7759884" y="358139"/>
                    <a:pt x="7615204" y="358139"/>
                  </a:cubicBezTo>
                  <a:lnTo>
                    <a:pt x="6784181" y="358139"/>
                  </a:lnTo>
                  <a:lnTo>
                    <a:pt x="0" y="358139"/>
                  </a:lnTo>
                  <a:lnTo>
                    <a:pt x="0" y="548640"/>
                  </a:lnTo>
                  <a:lnTo>
                    <a:pt x="6784181" y="548640"/>
                  </a:lnTo>
                  <a:lnTo>
                    <a:pt x="8046720" y="548640"/>
                  </a:lnTo>
                  <a:lnTo>
                    <a:pt x="11603737" y="548640"/>
                  </a:lnTo>
                  <a:lnTo>
                    <a:pt x="11603737" y="91442"/>
                  </a:lnTo>
                  <a:cubicBezTo>
                    <a:pt x="11603737" y="40940"/>
                    <a:pt x="11562797" y="0"/>
                    <a:pt x="1151229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7AE5051D-73E4-FF0B-84F4-675031F4A221}"/>
                </a:ext>
              </a:extLst>
            </p:cNvPr>
            <p:cNvSpPr/>
            <p:nvPr/>
          </p:nvSpPr>
          <p:spPr bwMode="auto">
            <a:xfrm>
              <a:off x="755650" y="6309360"/>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Generally Available</a:t>
              </a:r>
            </a:p>
          </p:txBody>
        </p:sp>
      </p:grpSp>
    </p:spTree>
    <p:extLst>
      <p:ext uri="{BB962C8B-B14F-4D97-AF65-F5344CB8AC3E}">
        <p14:creationId xmlns:p14="http://schemas.microsoft.com/office/powerpoint/2010/main" val="25498995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1000" fill="hold"/>
                                        <p:tgtEl>
                                          <p:spTgt spid="62"/>
                                        </p:tgtEl>
                                        <p:attrNameLst>
                                          <p:attrName>ppt_x</p:attrName>
                                        </p:attrNameLst>
                                      </p:cBhvr>
                                      <p:tavLst>
                                        <p:tav tm="0">
                                          <p:val>
                                            <p:strVal val="1+#ppt_w/2"/>
                                          </p:val>
                                        </p:tav>
                                        <p:tav tm="100000">
                                          <p:val>
                                            <p:strVal val="#ppt_x"/>
                                          </p:val>
                                        </p:tav>
                                      </p:tavLst>
                                    </p:anim>
                                    <p:anim calcmode="lin" valueType="num">
                                      <p:cBhvr additive="base">
                                        <p:cTn id="8" dur="1000" fill="hold"/>
                                        <p:tgtEl>
                                          <p:spTgt spid="62"/>
                                        </p:tgtEl>
                                        <p:attrNameLst>
                                          <p:attrName>ppt_y</p:attrName>
                                        </p:attrNameLst>
                                      </p:cBhvr>
                                      <p:tavLst>
                                        <p:tav tm="0">
                                          <p:val>
                                            <p:strVal val="#ppt_y"/>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par>
                                <p:cTn id="12" presetID="35" presetClass="path" presetSubtype="0" accel="50000" decel="50000" fill="hold" nodeType="withEffect">
                                  <p:stCondLst>
                                    <p:cond delay="750"/>
                                  </p:stCondLst>
                                  <p:childTnLst>
                                    <p:animMotion origin="layout" path="M 0.01966 3.7037E-6 L -2.91667E-6 3.7037E-6 " pathEditMode="relative" rAng="0" ptsTypes="AA">
                                      <p:cBhvr>
                                        <p:cTn id="13" dur="1000" fill="hold"/>
                                        <p:tgtEl>
                                          <p:spTgt spid="56"/>
                                        </p:tgtEl>
                                        <p:attrNameLst>
                                          <p:attrName>ppt_x</p:attrName>
                                          <p:attrName>ppt_y</p:attrName>
                                        </p:attrNameLst>
                                      </p:cBhvr>
                                      <p:rCtr x="-990" y="0"/>
                                    </p:animMotion>
                                  </p:childTnLst>
                                </p:cTn>
                              </p:par>
                              <p:par>
                                <p:cTn id="14" presetID="10" presetClass="entr" presetSubtype="0" fill="hold" nodeType="withEffect">
                                  <p:stCondLst>
                                    <p:cond delay="100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35" presetClass="path" presetSubtype="0" accel="50000" decel="50000" fill="hold" nodeType="withEffect">
                                  <p:stCondLst>
                                    <p:cond delay="1000"/>
                                  </p:stCondLst>
                                  <p:childTnLst>
                                    <p:animMotion origin="layout" path="M 0.01966 -3.7037E-6 L 1.04167E-6 -3.7037E-6 " pathEditMode="relative" rAng="0" ptsTypes="AA">
                                      <p:cBhvr>
                                        <p:cTn id="18" dur="1000" fill="hold"/>
                                        <p:tgtEl>
                                          <p:spTgt spid="58"/>
                                        </p:tgtEl>
                                        <p:attrNameLst>
                                          <p:attrName>ppt_x</p:attrName>
                                          <p:attrName>ppt_y</p:attrName>
                                        </p:attrNameLst>
                                      </p:cBhvr>
                                      <p:rCtr x="-990" y="0"/>
                                    </p:animMotion>
                                  </p:childTnLst>
                                </p:cTn>
                              </p:par>
                              <p:par>
                                <p:cTn id="19" presetID="10" presetClass="entr" presetSubtype="0" fill="hold" nodeType="withEffect">
                                  <p:stCondLst>
                                    <p:cond delay="75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35" presetClass="path" presetSubtype="0" accel="50000" decel="50000" fill="hold" nodeType="withEffect">
                                  <p:stCondLst>
                                    <p:cond delay="750"/>
                                  </p:stCondLst>
                                  <p:childTnLst>
                                    <p:animMotion origin="layout" path="M 0.01966 -1.11111E-6 L -2.91667E-6 -1.11111E-6 " pathEditMode="relative" rAng="0" ptsTypes="AA">
                                      <p:cBhvr>
                                        <p:cTn id="23" dur="1000" fill="hold"/>
                                        <p:tgtEl>
                                          <p:spTgt spid="10"/>
                                        </p:tgtEl>
                                        <p:attrNameLst>
                                          <p:attrName>ppt_x</p:attrName>
                                          <p:attrName>ppt_y</p:attrName>
                                        </p:attrNameLst>
                                      </p:cBhvr>
                                      <p:rCtr x="-990" y="0"/>
                                    </p:animMotion>
                                  </p:childTnLst>
                                </p:cTn>
                              </p:par>
                              <p:par>
                                <p:cTn id="24" presetID="2" presetClass="entr" presetSubtype="2" decel="10000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1000" fill="hold"/>
                                        <p:tgtEl>
                                          <p:spTgt spid="8"/>
                                        </p:tgtEl>
                                        <p:attrNameLst>
                                          <p:attrName>ppt_x</p:attrName>
                                        </p:attrNameLst>
                                      </p:cBhvr>
                                      <p:tavLst>
                                        <p:tav tm="0">
                                          <p:val>
                                            <p:strVal val="1+#ppt_w/2"/>
                                          </p:val>
                                        </p:tav>
                                        <p:tav tm="100000">
                                          <p:val>
                                            <p:strVal val="#ppt_x"/>
                                          </p:val>
                                        </p:tav>
                                      </p:tavLst>
                                    </p:anim>
                                    <p:anim calcmode="lin" valueType="num">
                                      <p:cBhvr additive="base">
                                        <p:cTn id="27"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0503835-EB7C-CBA2-8C09-082A09327BED}"/>
              </a:ext>
            </a:extLst>
          </p:cNvPr>
          <p:cNvSpPr>
            <a:spLocks noGrp="1"/>
          </p:cNvSpPr>
          <p:nvPr>
            <p:ph type="title"/>
          </p:nvPr>
        </p:nvSpPr>
        <p:spPr>
          <a:xfrm>
            <a:off x="432684" y="171017"/>
            <a:ext cx="3225081" cy="861774"/>
          </a:xfrm>
        </p:spPr>
        <p:txBody>
          <a:bodyPr/>
          <a:lstStyle/>
          <a:p>
            <a:r>
              <a:rPr lang="en-US" sz="2800" b="1"/>
              <a:t>Knowledge sources &amp; Generative AI</a:t>
            </a:r>
          </a:p>
        </p:txBody>
      </p:sp>
      <p:cxnSp>
        <p:nvCxnSpPr>
          <p:cNvPr id="8" name="Straight Connector 7">
            <a:extLst>
              <a:ext uri="{FF2B5EF4-FFF2-40B4-BE49-F238E27FC236}">
                <a16:creationId xmlns:a16="http://schemas.microsoft.com/office/drawing/2014/main" id="{E8AAFCBD-F1CE-F0AA-9BDC-13FB21B12EAA}"/>
              </a:ext>
            </a:extLst>
          </p:cNvPr>
          <p:cNvCxnSpPr>
            <a:cxnSpLocks/>
            <a:stCxn id="46" idx="2"/>
            <a:endCxn id="57" idx="0"/>
          </p:cNvCxnSpPr>
          <p:nvPr/>
        </p:nvCxnSpPr>
        <p:spPr>
          <a:xfrm>
            <a:off x="2102813" y="3503446"/>
            <a:ext cx="0"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Straight Connector 60">
            <a:extLst>
              <a:ext uri="{FF2B5EF4-FFF2-40B4-BE49-F238E27FC236}">
                <a16:creationId xmlns:a16="http://schemas.microsoft.com/office/drawing/2014/main" id="{897CE978-D202-A248-795B-E403203EB018}"/>
              </a:ext>
            </a:extLst>
          </p:cNvPr>
          <p:cNvCxnSpPr>
            <a:cxnSpLocks/>
            <a:stCxn id="46" idx="3"/>
            <a:endCxn id="22" idx="1"/>
          </p:cNvCxnSpPr>
          <p:nvPr/>
        </p:nvCxnSpPr>
        <p:spPr>
          <a:xfrm flipV="1">
            <a:off x="3099396" y="2077920"/>
            <a:ext cx="741821" cy="982281"/>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Connector 60">
            <a:extLst>
              <a:ext uri="{FF2B5EF4-FFF2-40B4-BE49-F238E27FC236}">
                <a16:creationId xmlns:a16="http://schemas.microsoft.com/office/drawing/2014/main" id="{8617FE11-24E6-9F24-CC4C-8082C89DDC99}"/>
              </a:ext>
            </a:extLst>
          </p:cNvPr>
          <p:cNvCxnSpPr>
            <a:cxnSpLocks/>
            <a:stCxn id="46" idx="3"/>
            <a:endCxn id="15" idx="1"/>
          </p:cNvCxnSpPr>
          <p:nvPr/>
        </p:nvCxnSpPr>
        <p:spPr>
          <a:xfrm>
            <a:off x="3099396" y="3060201"/>
            <a:ext cx="741821" cy="60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Connector 60">
            <a:extLst>
              <a:ext uri="{FF2B5EF4-FFF2-40B4-BE49-F238E27FC236}">
                <a16:creationId xmlns:a16="http://schemas.microsoft.com/office/drawing/2014/main" id="{586975D6-32D6-4FBF-A9A3-D2C10A22B4C1}"/>
              </a:ext>
            </a:extLst>
          </p:cNvPr>
          <p:cNvCxnSpPr>
            <a:cxnSpLocks/>
            <a:stCxn id="46" idx="3"/>
            <a:endCxn id="37" idx="1"/>
          </p:cNvCxnSpPr>
          <p:nvPr/>
        </p:nvCxnSpPr>
        <p:spPr>
          <a:xfrm>
            <a:off x="3099396" y="3060201"/>
            <a:ext cx="741821" cy="917216"/>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Connector 60">
            <a:extLst>
              <a:ext uri="{FF2B5EF4-FFF2-40B4-BE49-F238E27FC236}">
                <a16:creationId xmlns:a16="http://schemas.microsoft.com/office/drawing/2014/main" id="{9211AA0A-7EC5-0291-21B4-5DD653656789}"/>
              </a:ext>
            </a:extLst>
          </p:cNvPr>
          <p:cNvCxnSpPr>
            <a:cxnSpLocks/>
            <a:stCxn id="46" idx="3"/>
            <a:endCxn id="18" idx="1"/>
          </p:cNvCxnSpPr>
          <p:nvPr/>
        </p:nvCxnSpPr>
        <p:spPr>
          <a:xfrm>
            <a:off x="3099396" y="3060201"/>
            <a:ext cx="741821" cy="18446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FFF3A33E-00AA-A4BA-B88B-268F0D712EDC}"/>
              </a:ext>
            </a:extLst>
          </p:cNvPr>
          <p:cNvSpPr/>
          <p:nvPr/>
        </p:nvSpPr>
        <p:spPr>
          <a:xfrm>
            <a:off x="3841217" y="2675343"/>
            <a:ext cx="7886169" cy="78189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rgbClr val="0078D4"/>
                </a:solidFill>
                <a:latin typeface="Aptos" panose="020B0004020202020204" pitchFamily="34" charset="0"/>
              </a:rPr>
              <a:t>Azure</a:t>
            </a:r>
            <a:r>
              <a:rPr lang="en-US" sz="1300" b="1">
                <a:solidFill>
                  <a:schemeClr val="bg2"/>
                </a:solidFill>
                <a:latin typeface="Aptos" panose="020B0004020202020204" pitchFamily="34" charset="0"/>
              </a:rPr>
              <a:t> OpenAI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on your data</a:t>
            </a:r>
            <a:br>
              <a:rPr lang="en-US" sz="1300" b="1">
                <a:solidFill>
                  <a:schemeClr val="bg2"/>
                </a:solidFill>
                <a:latin typeface="Aptos" panose="020B0004020202020204" pitchFamily="34" charset="0"/>
              </a:rPr>
            </a:br>
            <a:r>
              <a:rPr kumimoji="0" lang="en-US" sz="1000" b="0" i="0" u="none" strike="noStrike" kern="1200" cap="none" spc="0" normalizeH="0" baseline="0" noProof="0">
                <a:ln>
                  <a:noFill/>
                </a:ln>
                <a:solidFill>
                  <a:srgbClr val="FF5C39"/>
                </a:solidFill>
                <a:effectLst/>
                <a:uLnTx/>
                <a:uFillTx/>
                <a:latin typeface="Aptos" panose="020B0004020202020204" pitchFamily="34" charset="0"/>
                <a:ea typeface="+mn-ea"/>
                <a:cs typeface="+mn-cs"/>
              </a:rPr>
              <a:t>preview</a:t>
            </a:r>
            <a:endParaRPr lang="en-US" sz="1300" b="1">
              <a:solidFill>
                <a:srgbClr val="FF5C39"/>
              </a:solidFill>
              <a:latin typeface="Aptos" panose="020B0004020202020204" pitchFamily="34" charset="0"/>
            </a:endParaRPr>
          </a:p>
        </p:txBody>
      </p:sp>
      <p:sp>
        <p:nvSpPr>
          <p:cNvPr id="16" name="TextBox 15">
            <a:extLst>
              <a:ext uri="{FF2B5EF4-FFF2-40B4-BE49-F238E27FC236}">
                <a16:creationId xmlns:a16="http://schemas.microsoft.com/office/drawing/2014/main" id="{24671B22-F0BF-3DB4-E393-AC42F7142FCB}"/>
              </a:ext>
            </a:extLst>
          </p:cNvPr>
          <p:cNvSpPr txBox="1"/>
          <p:nvPr/>
        </p:nvSpPr>
        <p:spPr>
          <a:xfrm>
            <a:off x="5653444" y="269627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Returns results from the linked Azure AI Search index (keyword, semantic, and vector search).</a:t>
            </a:r>
          </a:p>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Not a passthrough to Azure OpenAI – generative answers summarization and validation apply.</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Connection isn’t delegated:</a:t>
            </a:r>
            <a:r>
              <a:rPr lang="en-US" sz="1100">
                <a:latin typeface="Aptos" panose="020B0004020202020204" pitchFamily="34" charset="0"/>
              </a:rPr>
              <a:t> no security trimming, no authentication requirement for the user.</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Can index content from public URLs/web addresses (</a:t>
            </a:r>
            <a:r>
              <a:rPr lang="en-US" sz="1100">
                <a:latin typeface="Aptos" panose="020B0004020202020204" pitchFamily="34" charset="0"/>
              </a:rPr>
              <a:t>useful if regional boundary is required).</a:t>
            </a:r>
            <a:endParaRPr lang="en-US" sz="1100" kern="1200">
              <a:latin typeface="Aptos" panose="020B0004020202020204" pitchFamily="34" charset="0"/>
            </a:endParaRPr>
          </a:p>
        </p:txBody>
      </p:sp>
      <p:sp>
        <p:nvSpPr>
          <p:cNvPr id="18" name="Rectangle: Rounded Corners 17">
            <a:extLst>
              <a:ext uri="{FF2B5EF4-FFF2-40B4-BE49-F238E27FC236}">
                <a16:creationId xmlns:a16="http://schemas.microsoft.com/office/drawing/2014/main" id="{FA24BB08-49E8-65BD-AA9B-1C77945AFFE7}"/>
              </a:ext>
            </a:extLst>
          </p:cNvPr>
          <p:cNvSpPr/>
          <p:nvPr/>
        </p:nvSpPr>
        <p:spPr>
          <a:xfrm>
            <a:off x="3841217" y="4520168"/>
            <a:ext cx="7886169" cy="769441"/>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Custom data</a:t>
            </a:r>
          </a:p>
        </p:txBody>
      </p:sp>
      <p:pic>
        <p:nvPicPr>
          <p:cNvPr id="19" name="Graphic 18">
            <a:extLst>
              <a:ext uri="{FF2B5EF4-FFF2-40B4-BE49-F238E27FC236}">
                <a16:creationId xmlns:a16="http://schemas.microsoft.com/office/drawing/2014/main" id="{FC063202-47C7-16EB-2193-E6A7FA534D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027" y="4724888"/>
            <a:ext cx="360000" cy="360000"/>
          </a:xfrm>
          <a:prstGeom prst="rect">
            <a:avLst/>
          </a:prstGeom>
        </p:spPr>
      </p:pic>
      <p:sp>
        <p:nvSpPr>
          <p:cNvPr id="20" name="TextBox 19">
            <a:extLst>
              <a:ext uri="{FF2B5EF4-FFF2-40B4-BE49-F238E27FC236}">
                <a16:creationId xmlns:a16="http://schemas.microsoft.com/office/drawing/2014/main" id="{4FFB7ED6-9491-6276-53CE-0B6E09AA3F65}"/>
              </a:ext>
            </a:extLst>
          </p:cNvPr>
          <p:cNvSpPr txBox="1"/>
          <p:nvPr/>
        </p:nvSpPr>
        <p:spPr>
          <a:xfrm>
            <a:off x="5654446" y="4516106"/>
            <a:ext cx="6080511" cy="769441"/>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Requires a step to </a:t>
            </a:r>
            <a:r>
              <a:rPr lang="en-US" sz="1100">
                <a:latin typeface="Aptos" panose="020B0004020202020204" pitchFamily="34" charset="0"/>
              </a:rPr>
              <a:t>query the </a:t>
            </a:r>
            <a:r>
              <a:rPr lang="en-US" sz="1100" kern="1200">
                <a:latin typeface="Aptos" panose="020B0004020202020204" pitchFamily="34" charset="0"/>
                <a:ea typeface="+mn-ea"/>
                <a:cs typeface="+mn-cs"/>
              </a:rPr>
              <a:t>data source – using cloud flows, connectors, or HTTP requests. </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ea typeface="+mn-ea"/>
                <a:cs typeface="+mn-cs"/>
              </a:rPr>
              <a:t>Results are passed as inputs to the generative answers to summarize an answer for the query.</a:t>
            </a:r>
          </a:p>
          <a:p>
            <a:pPr marL="171450" indent="-171450" defTabSz="932719">
              <a:buFont typeface="Arial" panose="020B0604020202020204" pitchFamily="34" charset="0"/>
              <a:buChar char="•"/>
            </a:pPr>
            <a:r>
              <a:rPr lang="en-US" sz="1100" kern="1200">
                <a:latin typeface="Aptos"/>
              </a:rPr>
              <a:t>Input data needs to be in table format, with 3 properties: Content (typically snippets of relevant content) </a:t>
            </a:r>
            <a:r>
              <a:rPr lang="en-US" sz="1100">
                <a:latin typeface="Aptos"/>
              </a:rPr>
              <a:t>, </a:t>
            </a:r>
            <a:r>
              <a:rPr lang="en-US" sz="1100" kern="1200">
                <a:latin typeface="Aptos"/>
              </a:rPr>
              <a:t>ContentLocation (optional, typically a URL) and Title (optional).</a:t>
            </a:r>
          </a:p>
        </p:txBody>
      </p:sp>
      <p:sp>
        <p:nvSpPr>
          <p:cNvPr id="22" name="Rectangle: Rounded Corners 21">
            <a:extLst>
              <a:ext uri="{FF2B5EF4-FFF2-40B4-BE49-F238E27FC236}">
                <a16:creationId xmlns:a16="http://schemas.microsoft.com/office/drawing/2014/main" id="{0D78DF7F-B804-3863-50B7-9959BC792018}"/>
              </a:ext>
            </a:extLst>
          </p:cNvPr>
          <p:cNvSpPr/>
          <p:nvPr/>
        </p:nvSpPr>
        <p:spPr>
          <a:xfrm>
            <a:off x="3841217" y="1610628"/>
            <a:ext cx="7886169" cy="934583"/>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SharePoint</a:t>
            </a:r>
          </a:p>
          <a:p>
            <a:pPr marL="542925"/>
            <a:endParaRPr lang="en-US" sz="1400" b="1">
              <a:solidFill>
                <a:schemeClr val="bg2"/>
              </a:solidFill>
              <a:latin typeface="Aptos SemiBold" panose="020B0004020202020204" pitchFamily="34" charset="0"/>
            </a:endParaRPr>
          </a:p>
        </p:txBody>
      </p:sp>
      <p:pic>
        <p:nvPicPr>
          <p:cNvPr id="23" name="Graphic 22">
            <a:extLst>
              <a:ext uri="{FF2B5EF4-FFF2-40B4-BE49-F238E27FC236}">
                <a16:creationId xmlns:a16="http://schemas.microsoft.com/office/drawing/2014/main" id="{475F1426-B0F7-138B-33B1-13C6DB8E8F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91025" y="1897919"/>
            <a:ext cx="360000" cy="360000"/>
          </a:xfrm>
          <a:prstGeom prst="rect">
            <a:avLst/>
          </a:prstGeom>
        </p:spPr>
      </p:pic>
      <p:sp>
        <p:nvSpPr>
          <p:cNvPr id="24" name="TextBox 23">
            <a:extLst>
              <a:ext uri="{FF2B5EF4-FFF2-40B4-BE49-F238E27FC236}">
                <a16:creationId xmlns:a16="http://schemas.microsoft.com/office/drawing/2014/main" id="{0C0422A9-F466-D522-84AC-22D6249A2B46}"/>
              </a:ext>
            </a:extLst>
          </p:cNvPr>
          <p:cNvSpPr txBox="1"/>
          <p:nvPr/>
        </p:nvSpPr>
        <p:spPr>
          <a:xfrm>
            <a:off x="5653444" y="1613182"/>
            <a:ext cx="6080511" cy="938719"/>
          </a:xfrm>
          <a:prstGeom prst="rect">
            <a:avLst/>
          </a:prstGeom>
          <a:noFill/>
        </p:spPr>
        <p:txBody>
          <a:bodyPr wrap="square">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Requires the user to be authenticated with Entra ID to make delegated calls to the Graph API.</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Matching files (max 3 MB) are retrieved to get detailed snippets to summarize.</a:t>
            </a:r>
            <a:endParaRPr lang="en-US" sz="1100" kern="1200">
              <a:latin typeface="Aptos" panose="020B0004020202020204" pitchFamily="34" charset="0"/>
            </a:endParaRP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Up to 4 </a:t>
            </a:r>
            <a:r>
              <a:rPr lang="en-US" sz="1100" kern="1200">
                <a:latin typeface="Aptos" panose="020B0004020202020204" pitchFamily="34" charset="0"/>
              </a:rPr>
              <a:t>SharePoint or OneDrive for Business sites</a:t>
            </a:r>
            <a:r>
              <a:rPr lang="en-US" sz="1100">
                <a:latin typeface="Aptos" panose="020B0004020202020204" pitchFamily="34" charset="0"/>
              </a:rPr>
              <a:t> (but the list can be dynamic).</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Security trimming: returned results only include content the user has read access to.</a:t>
            </a:r>
          </a:p>
          <a:p>
            <a:pPr marL="171450" marR="0" lvl="0" indent="-171450" algn="l" defTabSz="932719"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latin typeface="Aptos" panose="020B0004020202020204" pitchFamily="34" charset="0"/>
              </a:rPr>
              <a:t>Users eligible to Microsoft 365 Semantic Index </a:t>
            </a:r>
            <a:r>
              <a:rPr lang="en-US" sz="1100">
                <a:latin typeface="Aptos" panose="020B0004020202020204" pitchFamily="34" charset="0"/>
              </a:rPr>
              <a:t>benefit from better results.</a:t>
            </a:r>
            <a:endParaRPr lang="en-US" sz="1100" kern="1200">
              <a:latin typeface="Aptos" panose="020B0004020202020204" pitchFamily="34" charset="0"/>
            </a:endParaRPr>
          </a:p>
        </p:txBody>
      </p:sp>
      <p:pic>
        <p:nvPicPr>
          <p:cNvPr id="26" name="Graphic 25">
            <a:extLst>
              <a:ext uri="{FF2B5EF4-FFF2-40B4-BE49-F238E27FC236}">
                <a16:creationId xmlns:a16="http://schemas.microsoft.com/office/drawing/2014/main" id="{11E68A72-77E8-6A61-2CAF-4B9D99EB9E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68917" y="2099861"/>
            <a:ext cx="144000" cy="144000"/>
          </a:xfrm>
          <a:prstGeom prst="rect">
            <a:avLst/>
          </a:prstGeom>
        </p:spPr>
      </p:pic>
      <p:sp>
        <p:nvSpPr>
          <p:cNvPr id="27" name="TextBox 26">
            <a:extLst>
              <a:ext uri="{FF2B5EF4-FFF2-40B4-BE49-F238E27FC236}">
                <a16:creationId xmlns:a16="http://schemas.microsoft.com/office/drawing/2014/main" id="{828F469A-86CA-9F40-6832-716EA7D5AB9A}"/>
              </a:ext>
            </a:extLst>
          </p:cNvPr>
          <p:cNvSpPr txBox="1"/>
          <p:nvPr/>
        </p:nvSpPr>
        <p:spPr>
          <a:xfrm>
            <a:off x="4631441" y="2095424"/>
            <a:ext cx="793821" cy="153888"/>
          </a:xfrm>
          <a:prstGeom prst="rect">
            <a:avLst/>
          </a:prstGeom>
          <a:noFill/>
        </p:spPr>
        <p:txBody>
          <a:bodyPr wrap="square" lIns="0" tIns="0" rIns="0" bIns="0" rtlCol="0">
            <a:spAutoFit/>
          </a:bodyPr>
          <a:lstStyle/>
          <a:p>
            <a:pPr algn="l" defTabSz="932719" rtl="0" eaLnBrk="1" latinLnBrk="0" hangingPunct="1"/>
            <a:r>
              <a:rPr lang="en-US" sz="1000" kern="1200">
                <a:solidFill>
                  <a:schemeClr val="bg2"/>
                </a:solidFill>
                <a:latin typeface="Aptos" panose="020B0004020202020204" pitchFamily="34" charset="0"/>
              </a:rPr>
              <a:t>Internal only</a:t>
            </a:r>
            <a:endParaRPr kumimoji="0" lang="en-US" sz="1000" b="0" i="0" u="none" strike="noStrike" kern="1200" cap="none" spc="0" normalizeH="0" baseline="0" noProof="0">
              <a:ln>
                <a:noFill/>
              </a:ln>
              <a:solidFill>
                <a:schemeClr val="bg2"/>
              </a:solidFill>
              <a:effectLst/>
              <a:uLnTx/>
              <a:uFillTx/>
              <a:latin typeface="Aptos" panose="020B0004020202020204" pitchFamily="34" charset="0"/>
            </a:endParaRPr>
          </a:p>
        </p:txBody>
      </p:sp>
      <p:sp>
        <p:nvSpPr>
          <p:cNvPr id="29" name="Rectangle: Rounded Corners 28">
            <a:extLst>
              <a:ext uri="{FF2B5EF4-FFF2-40B4-BE49-F238E27FC236}">
                <a16:creationId xmlns:a16="http://schemas.microsoft.com/office/drawing/2014/main" id="{19E169E7-D76A-94A4-2D7D-E0C38AB4C400}"/>
              </a:ext>
            </a:extLst>
          </p:cNvPr>
          <p:cNvSpPr/>
          <p:nvPr/>
        </p:nvSpPr>
        <p:spPr>
          <a:xfrm>
            <a:off x="3841217" y="176526"/>
            <a:ext cx="7886169" cy="1310660"/>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Public data</a:t>
            </a:r>
          </a:p>
        </p:txBody>
      </p:sp>
      <p:sp>
        <p:nvSpPr>
          <p:cNvPr id="30" name="TextBox 29">
            <a:extLst>
              <a:ext uri="{FF2B5EF4-FFF2-40B4-BE49-F238E27FC236}">
                <a16:creationId xmlns:a16="http://schemas.microsoft.com/office/drawing/2014/main" id="{ECE5CCFC-BE75-A39A-F9E2-B2967E88DC5E}"/>
              </a:ext>
            </a:extLst>
          </p:cNvPr>
          <p:cNvSpPr txBox="1"/>
          <p:nvPr/>
        </p:nvSpPr>
        <p:spPr>
          <a:xfrm>
            <a:off x="5702892" y="429480"/>
            <a:ext cx="1624073" cy="846386"/>
          </a:xfrm>
          <a:prstGeom prst="rect">
            <a:avLst/>
          </a:prstGeom>
          <a:noFill/>
        </p:spPr>
        <p:txBody>
          <a:bodyPr wrap="square" lIns="0" tIns="0" rIns="0" bIns="0" rtlCol="0">
            <a:spAutoFit/>
          </a:bodyPr>
          <a:lstStyle/>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Websites must be indexed by Bing.</a:t>
            </a:r>
          </a:p>
          <a:p>
            <a:pPr marL="171450" indent="-171450" algn="l" defTabSz="932719" rtl="0" eaLnBrk="1" latinLnBrk="0" hangingPunct="1">
              <a:buFont typeface="Arial" panose="020B0604020202020204" pitchFamily="34" charset="0"/>
              <a:buChar char="•"/>
            </a:pPr>
            <a:r>
              <a:rPr lang="en-US" sz="1100" kern="1200">
                <a:latin typeface="Aptos" panose="020B0004020202020204" pitchFamily="34" charset="0"/>
              </a:rPr>
              <a:t>Bing being a global service, no regional boundary is possible.</a:t>
            </a:r>
            <a:endParaRPr lang="en-US" sz="1100">
              <a:latin typeface="Aptos" panose="020B0004020202020204" pitchFamily="34" charset="0"/>
            </a:endParaRPr>
          </a:p>
        </p:txBody>
      </p:sp>
      <p:pic>
        <p:nvPicPr>
          <p:cNvPr id="31" name="Graphic 30">
            <a:extLst>
              <a:ext uri="{FF2B5EF4-FFF2-40B4-BE49-F238E27FC236}">
                <a16:creationId xmlns:a16="http://schemas.microsoft.com/office/drawing/2014/main" id="{6D074FF3-FBCC-E3FA-96D0-C5ED5D5936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84456" y="651856"/>
            <a:ext cx="360000" cy="360000"/>
          </a:xfrm>
          <a:prstGeom prst="rect">
            <a:avLst/>
          </a:prstGeom>
        </p:spPr>
      </p:pic>
      <p:sp>
        <p:nvSpPr>
          <p:cNvPr id="32" name="TextBox 31">
            <a:extLst>
              <a:ext uri="{FF2B5EF4-FFF2-40B4-BE49-F238E27FC236}">
                <a16:creationId xmlns:a16="http://schemas.microsoft.com/office/drawing/2014/main" id="{D3554906-A92F-8726-3CD7-64B5CE178C66}"/>
              </a:ext>
            </a:extLst>
          </p:cNvPr>
          <p:cNvSpPr txBox="1"/>
          <p:nvPr/>
        </p:nvSpPr>
        <p:spPr>
          <a:xfrm>
            <a:off x="7330800" y="697355"/>
            <a:ext cx="4333044" cy="720009"/>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542925" indent="200025">
              <a:buFont typeface="Arial" panose="020B0604020202020204" pitchFamily="34" charset="0"/>
              <a:buChar cha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indent="171450"/>
            <a:r>
              <a:rPr lang="en-US">
                <a:solidFill>
                  <a:schemeClr val="tx1"/>
                </a:solidFill>
              </a:rPr>
              <a:t>One configuration ID, but it can be set using a formula.</a:t>
            </a:r>
          </a:p>
          <a:p>
            <a:pPr indent="171450"/>
            <a:r>
              <a:rPr lang="en-US">
                <a:solidFill>
                  <a:schemeClr val="tx1"/>
                </a:solidFill>
              </a:rPr>
              <a:t>Azure costs covered by Microsoft</a:t>
            </a:r>
          </a:p>
          <a:p>
            <a:pPr indent="171450"/>
            <a:r>
              <a:rPr lang="en-US">
                <a:solidFill>
                  <a:schemeClr val="tx1"/>
                </a:solidFill>
              </a:rPr>
              <a:t>Up to 400 URLs, custom ranking options.</a:t>
            </a:r>
          </a:p>
          <a:p>
            <a:pPr indent="171450"/>
            <a:r>
              <a:rPr lang="en-US">
                <a:solidFill>
                  <a:schemeClr val="tx1"/>
                </a:solidFill>
              </a:rPr>
              <a:t>Max 2 subpages depth (/en/help/), supports direct pages.</a:t>
            </a:r>
          </a:p>
        </p:txBody>
      </p:sp>
      <p:sp>
        <p:nvSpPr>
          <p:cNvPr id="33" name="TextBox 32">
            <a:extLst>
              <a:ext uri="{FF2B5EF4-FFF2-40B4-BE49-F238E27FC236}">
                <a16:creationId xmlns:a16="http://schemas.microsoft.com/office/drawing/2014/main" id="{0F976B3E-8313-8193-F2A1-E7560D8EDF59}"/>
              </a:ext>
            </a:extLst>
          </p:cNvPr>
          <p:cNvSpPr txBox="1"/>
          <p:nvPr/>
        </p:nvSpPr>
        <p:spPr>
          <a:xfrm>
            <a:off x="7330800" y="255482"/>
            <a:ext cx="4333044" cy="360000"/>
          </a:xfrm>
          <a:prstGeom prst="rect">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100">
                <a:latin typeface="Aptos" panose="020B00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542925" indent="171450" algn="l">
              <a:buFont typeface="Arial" panose="020B0604020202020204" pitchFamily="34" charset="0"/>
              <a:buChar char="•"/>
            </a:pPr>
            <a:r>
              <a:rPr lang="en-US">
                <a:solidFill>
                  <a:schemeClr val="tx1"/>
                </a:solidFill>
              </a:rPr>
              <a:t>Up to 4 URLs, but the list can be dynamic.</a:t>
            </a:r>
          </a:p>
          <a:p>
            <a:pPr marL="542925" indent="171450" algn="l">
              <a:buFont typeface="Arial" panose="020B0604020202020204" pitchFamily="34" charset="0"/>
              <a:buChar char="•"/>
            </a:pPr>
            <a:r>
              <a:rPr lang="en-US">
                <a:solidFill>
                  <a:schemeClr val="tx1"/>
                </a:solidFill>
              </a:rPr>
              <a:t>Max 2 subpages depth (/</a:t>
            </a:r>
            <a:r>
              <a:rPr lang="en-US" err="1">
                <a:solidFill>
                  <a:schemeClr val="tx1"/>
                </a:solidFill>
              </a:rPr>
              <a:t>en</a:t>
            </a:r>
            <a:r>
              <a:rPr lang="en-US">
                <a:solidFill>
                  <a:schemeClr val="tx1"/>
                </a:solidFill>
              </a:rPr>
              <a:t>/help/), no direct pages.</a:t>
            </a:r>
          </a:p>
        </p:txBody>
      </p:sp>
      <p:sp>
        <p:nvSpPr>
          <p:cNvPr id="34" name="TextBox 33">
            <a:extLst>
              <a:ext uri="{FF2B5EF4-FFF2-40B4-BE49-F238E27FC236}">
                <a16:creationId xmlns:a16="http://schemas.microsoft.com/office/drawing/2014/main" id="{4546B0B8-EB67-4CE8-81C2-A1F6284E9A23}"/>
              </a:ext>
            </a:extLst>
          </p:cNvPr>
          <p:cNvSpPr txBox="1"/>
          <p:nvPr/>
        </p:nvSpPr>
        <p:spPr>
          <a:xfrm>
            <a:off x="7309002" y="757679"/>
            <a:ext cx="743102" cy="600164"/>
          </a:xfrm>
          <a:prstGeom prst="rect">
            <a:avLst/>
          </a:prstGeom>
          <a:noFill/>
        </p:spPr>
        <p:txBody>
          <a:bodyPr wrap="square">
            <a:spAutoFit/>
          </a:bodyPr>
          <a:lstStyle/>
          <a:p>
            <a:pPr defTabSz="932719"/>
            <a:r>
              <a:rPr lang="en-US" sz="1100">
                <a:latin typeface="Aptos SemiBold" panose="020B0004020202020204" pitchFamily="34" charset="0"/>
              </a:rPr>
              <a:t>Bing </a:t>
            </a:r>
            <a:br>
              <a:rPr lang="en-US" sz="1100">
                <a:latin typeface="Aptos SemiBold" panose="020B0004020202020204" pitchFamily="34" charset="0"/>
              </a:rPr>
            </a:br>
            <a:r>
              <a:rPr lang="en-US" sz="1100">
                <a:latin typeface="Aptos SemiBold" panose="020B0004020202020204" pitchFamily="34" charset="0"/>
              </a:rPr>
              <a:t>Custom </a:t>
            </a:r>
            <a:br>
              <a:rPr lang="en-US" sz="1100">
                <a:latin typeface="Aptos SemiBold" panose="020B0004020202020204" pitchFamily="34" charset="0"/>
              </a:rPr>
            </a:br>
            <a:r>
              <a:rPr lang="en-US" sz="1100">
                <a:latin typeface="Aptos SemiBold" panose="020B0004020202020204" pitchFamily="34" charset="0"/>
              </a:rPr>
              <a:t>Search</a:t>
            </a:r>
          </a:p>
        </p:txBody>
      </p:sp>
      <p:sp>
        <p:nvSpPr>
          <p:cNvPr id="35" name="TextBox 34">
            <a:extLst>
              <a:ext uri="{FF2B5EF4-FFF2-40B4-BE49-F238E27FC236}">
                <a16:creationId xmlns:a16="http://schemas.microsoft.com/office/drawing/2014/main" id="{AC8594AB-9EC1-4E58-88CF-0D61B6BA4D57}"/>
              </a:ext>
            </a:extLst>
          </p:cNvPr>
          <p:cNvSpPr txBox="1"/>
          <p:nvPr/>
        </p:nvSpPr>
        <p:spPr>
          <a:xfrm>
            <a:off x="7312751" y="226177"/>
            <a:ext cx="739353" cy="430887"/>
          </a:xfrm>
          <a:prstGeom prst="rect">
            <a:avLst/>
          </a:prstGeom>
          <a:noFill/>
          <a:ln>
            <a:noFill/>
          </a:ln>
        </p:spPr>
        <p:txBody>
          <a:bodyPr wrap="square">
            <a:spAutoFit/>
          </a:bodyPr>
          <a:lstStyle/>
          <a:p>
            <a:pPr algn="l" defTabSz="932719" rtl="0" eaLnBrk="1" latinLnBrk="0" hangingPunct="1"/>
            <a:r>
              <a:rPr lang="en-US" sz="1100" kern="1200">
                <a:latin typeface="Aptos SemiBold" panose="020B0004020202020204" pitchFamily="34" charset="0"/>
              </a:rPr>
              <a:t>Public </a:t>
            </a:r>
            <a:br>
              <a:rPr lang="en-US" sz="1100" kern="1200">
                <a:latin typeface="Aptos SemiBold" panose="020B0004020202020204" pitchFamily="34" charset="0"/>
              </a:rPr>
            </a:br>
            <a:r>
              <a:rPr lang="en-US" sz="1100" kern="1200">
                <a:latin typeface="Aptos SemiBold" panose="020B0004020202020204" pitchFamily="34" charset="0"/>
              </a:rPr>
              <a:t>Website</a:t>
            </a:r>
          </a:p>
        </p:txBody>
      </p:sp>
      <p:sp>
        <p:nvSpPr>
          <p:cNvPr id="37" name="Rectangle: Rounded Corners 36">
            <a:extLst>
              <a:ext uri="{FF2B5EF4-FFF2-40B4-BE49-F238E27FC236}">
                <a16:creationId xmlns:a16="http://schemas.microsoft.com/office/drawing/2014/main" id="{2CED2B36-4E25-0671-3FB5-43A9DAFCABC0}"/>
              </a:ext>
            </a:extLst>
          </p:cNvPr>
          <p:cNvSpPr/>
          <p:nvPr/>
        </p:nvSpPr>
        <p:spPr>
          <a:xfrm>
            <a:off x="3841217" y="3593383"/>
            <a:ext cx="7886169" cy="768068"/>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Files</a:t>
            </a:r>
          </a:p>
        </p:txBody>
      </p:sp>
      <p:sp>
        <p:nvSpPr>
          <p:cNvPr id="38" name="TextBox 37">
            <a:extLst>
              <a:ext uri="{FF2B5EF4-FFF2-40B4-BE49-F238E27FC236}">
                <a16:creationId xmlns:a16="http://schemas.microsoft.com/office/drawing/2014/main" id="{AD60FA10-14B9-DA12-3D01-521C99E5529E}"/>
              </a:ext>
            </a:extLst>
          </p:cNvPr>
          <p:cNvSpPr txBox="1"/>
          <p:nvPr/>
        </p:nvSpPr>
        <p:spPr>
          <a:xfrm>
            <a:off x="5653444" y="3607199"/>
            <a:ext cx="6080511" cy="769441"/>
          </a:xfrm>
          <a:prstGeom prst="rect">
            <a:avLst/>
          </a:prstGeom>
          <a:noFill/>
        </p:spPr>
        <p:txBody>
          <a:bodyPr wrap="square">
            <a:spAutoFit/>
          </a:bodyPr>
          <a:lstStyle/>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Files (max 3 MB) are stored in Dataverse file storage and indexed with Dataverse Search.</a:t>
            </a:r>
          </a:p>
          <a:p>
            <a:pPr marL="171450" indent="-171450" defTabSz="932719">
              <a:buFont typeface="Arial" panose="020B0604020202020204" pitchFamily="34" charset="0"/>
              <a:buChar char="•"/>
            </a:pPr>
            <a:r>
              <a:rPr lang="en-US" sz="1100">
                <a:latin typeface="Aptos" panose="020B0004020202020204" pitchFamily="34" charset="0"/>
              </a:rPr>
              <a:t>Not possible to offer a URL to the source documents in the citations.</a:t>
            </a:r>
            <a:endParaRPr lang="en-US" sz="1100" kern="1200">
              <a:latin typeface="Aptos" panose="020B0004020202020204" pitchFamily="34" charset="0"/>
            </a:endParaRPr>
          </a:p>
          <a:p>
            <a:pPr marL="171450" indent="-171450" defTabSz="932719">
              <a:buFont typeface="Arial" panose="020B0604020202020204" pitchFamily="34" charset="0"/>
              <a:buChar char="•"/>
            </a:pPr>
            <a:r>
              <a:rPr lang="en-US" sz="1100" kern="1200">
                <a:latin typeface="Aptos" panose="020B0004020202020204" pitchFamily="34" charset="0"/>
                <a:ea typeface="+mn-ea"/>
                <a:cs typeface="+mn-cs"/>
              </a:rPr>
              <a:t>Documents are uploaded at the copilot level. Gen Answers node will search across all uploaded documents or none, when disabled at a node level.</a:t>
            </a:r>
          </a:p>
        </p:txBody>
      </p:sp>
      <p:pic>
        <p:nvPicPr>
          <p:cNvPr id="39" name="Graphic 38">
            <a:extLst>
              <a:ext uri="{FF2B5EF4-FFF2-40B4-BE49-F238E27FC236}">
                <a16:creationId xmlns:a16="http://schemas.microsoft.com/office/drawing/2014/main" id="{03302661-9F85-C641-DBF1-B902F3F5D36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01918" y="5513888"/>
            <a:ext cx="324000" cy="324000"/>
          </a:xfrm>
          <a:prstGeom prst="rect">
            <a:avLst/>
          </a:prstGeom>
        </p:spPr>
      </p:pic>
      <p:cxnSp>
        <p:nvCxnSpPr>
          <p:cNvPr id="40" name="Straight Connector 39">
            <a:extLst>
              <a:ext uri="{FF2B5EF4-FFF2-40B4-BE49-F238E27FC236}">
                <a16:creationId xmlns:a16="http://schemas.microsoft.com/office/drawing/2014/main" id="{4140D82C-97DF-B102-8257-B537EC823899}"/>
              </a:ext>
            </a:extLst>
          </p:cNvPr>
          <p:cNvCxnSpPr>
            <a:cxnSpLocks/>
            <a:stCxn id="51" idx="2"/>
            <a:endCxn id="46" idx="0"/>
          </p:cNvCxnSpPr>
          <p:nvPr/>
        </p:nvCxnSpPr>
        <p:spPr>
          <a:xfrm>
            <a:off x="2096264" y="2443031"/>
            <a:ext cx="6549" cy="173924"/>
          </a:xfrm>
          <a:prstGeom prst="line">
            <a:avLst/>
          </a:prstGeom>
          <a:ln w="28575">
            <a:solidFill>
              <a:srgbClr val="15ADD5"/>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41" name="Grafik 105">
            <a:extLst>
              <a:ext uri="{FF2B5EF4-FFF2-40B4-BE49-F238E27FC236}">
                <a16:creationId xmlns:a16="http://schemas.microsoft.com/office/drawing/2014/main" id="{215EDD7A-DB27-E924-7AF3-FF171E7BFF5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97340" y="2886288"/>
            <a:ext cx="353685" cy="360000"/>
          </a:xfrm>
          <a:prstGeom prst="rect">
            <a:avLst/>
          </a:prstGeom>
        </p:spPr>
      </p:pic>
      <p:sp>
        <p:nvSpPr>
          <p:cNvPr id="42" name="Rectangle: Rounded Corners 41">
            <a:extLst>
              <a:ext uri="{FF2B5EF4-FFF2-40B4-BE49-F238E27FC236}">
                <a16:creationId xmlns:a16="http://schemas.microsoft.com/office/drawing/2014/main" id="{2782E335-72DA-0531-5AB5-84F0676AE9EE}"/>
              </a:ext>
            </a:extLst>
          </p:cNvPr>
          <p:cNvSpPr/>
          <p:nvPr/>
        </p:nvSpPr>
        <p:spPr>
          <a:xfrm>
            <a:off x="432684" y="1146643"/>
            <a:ext cx="2783387" cy="5292257"/>
          </a:xfrm>
          <a:prstGeom prst="roundRect">
            <a:avLst>
              <a:gd name="adj" fmla="val 2462"/>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endParaRPr lang="en-US" sz="1300" b="1">
              <a:solidFill>
                <a:schemeClr val="tx1"/>
              </a:solidFill>
              <a:latin typeface="Aptos" panose="020B0004020202020204" pitchFamily="34" charset="0"/>
            </a:endParaRPr>
          </a:p>
        </p:txBody>
      </p:sp>
      <p:sp>
        <p:nvSpPr>
          <p:cNvPr id="43" name="Rectangle: Rounded Corners 42">
            <a:extLst>
              <a:ext uri="{FF2B5EF4-FFF2-40B4-BE49-F238E27FC236}">
                <a16:creationId xmlns:a16="http://schemas.microsoft.com/office/drawing/2014/main" id="{3FF1168C-BF56-9D12-77F3-6CBF21AF1813}"/>
              </a:ext>
            </a:extLst>
          </p:cNvPr>
          <p:cNvSpPr/>
          <p:nvPr/>
        </p:nvSpPr>
        <p:spPr>
          <a:xfrm>
            <a:off x="541532" y="5991259"/>
            <a:ext cx="2565689"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Grounding validation and </a:t>
            </a:r>
            <a:br>
              <a:rPr lang="en-US" sz="1100">
                <a:solidFill>
                  <a:schemeClr val="tx1"/>
                </a:solidFill>
                <a:latin typeface="Aptos" panose="020B0004020202020204" pitchFamily="34" charset="0"/>
              </a:rPr>
            </a:br>
            <a:r>
              <a:rPr lang="en-US" sz="1100">
                <a:solidFill>
                  <a:schemeClr val="tx1"/>
                </a:solidFill>
                <a:latin typeface="Aptos" panose="020B0004020202020204" pitchFamily="34" charset="0"/>
              </a:rPr>
              <a:t>hallucination removal</a:t>
            </a:r>
          </a:p>
        </p:txBody>
      </p:sp>
      <p:pic>
        <p:nvPicPr>
          <p:cNvPr id="44" name="Graphic 43">
            <a:extLst>
              <a:ext uri="{FF2B5EF4-FFF2-40B4-BE49-F238E27FC236}">
                <a16:creationId xmlns:a16="http://schemas.microsoft.com/office/drawing/2014/main" id="{CDD8380C-E6AC-880B-7208-8A5B59085D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46298" y="5315659"/>
            <a:ext cx="180000" cy="180000"/>
          </a:xfrm>
          <a:prstGeom prst="rect">
            <a:avLst/>
          </a:prstGeom>
        </p:spPr>
      </p:pic>
      <p:sp>
        <p:nvSpPr>
          <p:cNvPr id="46" name="Rectangle: Rounded Corners 45">
            <a:extLst>
              <a:ext uri="{FF2B5EF4-FFF2-40B4-BE49-F238E27FC236}">
                <a16:creationId xmlns:a16="http://schemas.microsoft.com/office/drawing/2014/main" id="{FEFA7C94-2A5F-78F1-EB68-FD1ECEC7DD35}"/>
              </a:ext>
            </a:extLst>
          </p:cNvPr>
          <p:cNvSpPr/>
          <p:nvPr/>
        </p:nvSpPr>
        <p:spPr>
          <a:xfrm>
            <a:off x="1106229" y="2616955"/>
            <a:ext cx="1993167" cy="886491"/>
          </a:xfrm>
          <a:prstGeom prst="roundRect">
            <a:avLst>
              <a:gd name="adj" fmla="val 2677"/>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Content retrieval</a:t>
            </a:r>
          </a:p>
        </p:txBody>
      </p:sp>
      <p:sp>
        <p:nvSpPr>
          <p:cNvPr id="47" name="Rectangle: Rounded Corners 46">
            <a:extLst>
              <a:ext uri="{FF2B5EF4-FFF2-40B4-BE49-F238E27FC236}">
                <a16:creationId xmlns:a16="http://schemas.microsoft.com/office/drawing/2014/main" id="{07609A65-0FE2-1D75-7028-6F013E6D4F97}"/>
              </a:ext>
            </a:extLst>
          </p:cNvPr>
          <p:cNvSpPr/>
          <p:nvPr/>
        </p:nvSpPr>
        <p:spPr>
          <a:xfrm>
            <a:off x="1187076" y="2934293"/>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Querying each source</a:t>
            </a:r>
          </a:p>
        </p:txBody>
      </p:sp>
      <p:sp>
        <p:nvSpPr>
          <p:cNvPr id="48" name="Rectangle: Rounded Corners 47">
            <a:extLst>
              <a:ext uri="{FF2B5EF4-FFF2-40B4-BE49-F238E27FC236}">
                <a16:creationId xmlns:a16="http://schemas.microsoft.com/office/drawing/2014/main" id="{7D4425EC-8423-BE0E-DCDE-E71BCEB7E349}"/>
              </a:ext>
            </a:extLst>
          </p:cNvPr>
          <p:cNvSpPr/>
          <p:nvPr/>
        </p:nvSpPr>
        <p:spPr>
          <a:xfrm>
            <a:off x="1193998" y="3217101"/>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Top 3 results per source</a:t>
            </a:r>
          </a:p>
        </p:txBody>
      </p:sp>
      <p:pic>
        <p:nvPicPr>
          <p:cNvPr id="49" name="Graphic 48">
            <a:extLst>
              <a:ext uri="{FF2B5EF4-FFF2-40B4-BE49-F238E27FC236}">
                <a16:creationId xmlns:a16="http://schemas.microsoft.com/office/drawing/2014/main" id="{23769097-9D70-7CC2-B19C-D9D3779B34C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95770" y="2702370"/>
            <a:ext cx="180000" cy="180000"/>
          </a:xfrm>
          <a:prstGeom prst="rect">
            <a:avLst/>
          </a:prstGeom>
        </p:spPr>
      </p:pic>
      <p:sp>
        <p:nvSpPr>
          <p:cNvPr id="51" name="Rectangle: Rounded Corners 50">
            <a:extLst>
              <a:ext uri="{FF2B5EF4-FFF2-40B4-BE49-F238E27FC236}">
                <a16:creationId xmlns:a16="http://schemas.microsoft.com/office/drawing/2014/main" id="{C21835C0-AE21-FF1B-9AA2-50969FEA8F1D}"/>
              </a:ext>
            </a:extLst>
          </p:cNvPr>
          <p:cNvSpPr/>
          <p:nvPr/>
        </p:nvSpPr>
        <p:spPr>
          <a:xfrm>
            <a:off x="1099680" y="1253391"/>
            <a:ext cx="1993167" cy="1189640"/>
          </a:xfrm>
          <a:prstGeom prst="roundRect">
            <a:avLst>
              <a:gd name="adj" fmla="val 4470"/>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spcBef>
                <a:spcPts val="200"/>
              </a:spcBef>
            </a:pPr>
            <a:r>
              <a:rPr lang="en-US" sz="1300" b="1">
                <a:solidFill>
                  <a:schemeClr val="tx1"/>
                </a:solidFill>
                <a:latin typeface="Aptos" panose="020B0004020202020204" pitchFamily="34" charset="0"/>
              </a:rPr>
              <a:t>Query rewriting</a:t>
            </a:r>
          </a:p>
        </p:txBody>
      </p:sp>
      <p:sp>
        <p:nvSpPr>
          <p:cNvPr id="52" name="Rectangle: Rounded Corners 51">
            <a:extLst>
              <a:ext uri="{FF2B5EF4-FFF2-40B4-BE49-F238E27FC236}">
                <a16:creationId xmlns:a16="http://schemas.microsoft.com/office/drawing/2014/main" id="{1B8B4E89-3168-9F52-AEC1-19FD87382C07}"/>
              </a:ext>
            </a:extLst>
          </p:cNvPr>
          <p:cNvSpPr/>
          <p:nvPr/>
        </p:nvSpPr>
        <p:spPr>
          <a:xfrm>
            <a:off x="1187449" y="1569026"/>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Optimizing the user question for search</a:t>
            </a:r>
          </a:p>
        </p:txBody>
      </p:sp>
      <p:pic>
        <p:nvPicPr>
          <p:cNvPr id="53" name="Graphic 52">
            <a:extLst>
              <a:ext uri="{FF2B5EF4-FFF2-40B4-BE49-F238E27FC236}">
                <a16:creationId xmlns:a16="http://schemas.microsoft.com/office/drawing/2014/main" id="{97156AF6-05BD-F563-B821-8FCE59F5600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99796" y="1326086"/>
            <a:ext cx="180000" cy="180000"/>
          </a:xfrm>
          <a:prstGeom prst="rect">
            <a:avLst/>
          </a:prstGeom>
        </p:spPr>
      </p:pic>
      <p:sp>
        <p:nvSpPr>
          <p:cNvPr id="54" name="Rectangle: Rounded Corners 53">
            <a:extLst>
              <a:ext uri="{FF2B5EF4-FFF2-40B4-BE49-F238E27FC236}">
                <a16:creationId xmlns:a16="http://schemas.microsoft.com/office/drawing/2014/main" id="{156D1565-8F27-E637-73B8-5E33E691DA4A}"/>
              </a:ext>
            </a:extLst>
          </p:cNvPr>
          <p:cNvSpPr/>
          <p:nvPr/>
        </p:nvSpPr>
        <p:spPr>
          <a:xfrm>
            <a:off x="1187449" y="1995664"/>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Last 10 turns are leveraged for contextualization</a:t>
            </a:r>
          </a:p>
        </p:txBody>
      </p:sp>
      <p:sp>
        <p:nvSpPr>
          <p:cNvPr id="55" name="Grafik 79">
            <a:extLst>
              <a:ext uri="{FF2B5EF4-FFF2-40B4-BE49-F238E27FC236}">
                <a16:creationId xmlns:a16="http://schemas.microsoft.com/office/drawing/2014/main" id="{C2946602-B56C-5595-53D9-8FD2498BE75B}"/>
              </a:ext>
            </a:extLst>
          </p:cNvPr>
          <p:cNvSpPr/>
          <p:nvPr/>
        </p:nvSpPr>
        <p:spPr>
          <a:xfrm>
            <a:off x="2844458" y="1320336"/>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57" name="Rectangle: Rounded Corners 56">
            <a:extLst>
              <a:ext uri="{FF2B5EF4-FFF2-40B4-BE49-F238E27FC236}">
                <a16:creationId xmlns:a16="http://schemas.microsoft.com/office/drawing/2014/main" id="{5A72E149-62B1-7515-31D0-BFB049961F11}"/>
              </a:ext>
            </a:extLst>
          </p:cNvPr>
          <p:cNvSpPr/>
          <p:nvPr/>
        </p:nvSpPr>
        <p:spPr>
          <a:xfrm>
            <a:off x="1106229" y="3677370"/>
            <a:ext cx="1993167" cy="1473156"/>
          </a:xfrm>
          <a:prstGeom prst="roundRect">
            <a:avLst>
              <a:gd name="adj" fmla="val 2434"/>
            </a:avLst>
          </a:prstGeom>
          <a:solidFill>
            <a:schemeClr val="bg2">
              <a:lumMod val="20000"/>
              <a:lumOff val="80000"/>
              <a:alpha val="5098"/>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tIns="50400" rtlCol="0" anchor="t"/>
          <a:lstStyle/>
          <a:p>
            <a:pPr marL="252000"/>
            <a:r>
              <a:rPr lang="en-US" sz="1300" b="1">
                <a:solidFill>
                  <a:schemeClr val="tx1"/>
                </a:solidFill>
                <a:latin typeface="Aptos" panose="020B0004020202020204" pitchFamily="34" charset="0"/>
              </a:rPr>
              <a:t>Summarization</a:t>
            </a:r>
          </a:p>
        </p:txBody>
      </p:sp>
      <p:sp>
        <p:nvSpPr>
          <p:cNvPr id="58" name="Rectangle: Rounded Corners 57">
            <a:extLst>
              <a:ext uri="{FF2B5EF4-FFF2-40B4-BE49-F238E27FC236}">
                <a16:creationId xmlns:a16="http://schemas.microsoft.com/office/drawing/2014/main" id="{CFED9FE1-FFF7-4DAF-FE39-F8DF64BD6FE7}"/>
              </a:ext>
            </a:extLst>
          </p:cNvPr>
          <p:cNvSpPr/>
          <p:nvPr/>
        </p:nvSpPr>
        <p:spPr>
          <a:xfrm>
            <a:off x="1187076" y="4707048"/>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personalization with custom instructions</a:t>
            </a:r>
          </a:p>
        </p:txBody>
      </p:sp>
      <p:sp>
        <p:nvSpPr>
          <p:cNvPr id="59" name="Rectangle: Rounded Corners 58">
            <a:extLst>
              <a:ext uri="{FF2B5EF4-FFF2-40B4-BE49-F238E27FC236}">
                <a16:creationId xmlns:a16="http://schemas.microsoft.com/office/drawing/2014/main" id="{A951F97E-A1CB-048D-3C11-1C9398FA52C1}"/>
              </a:ext>
            </a:extLst>
          </p:cNvPr>
          <p:cNvSpPr/>
          <p:nvPr/>
        </p:nvSpPr>
        <p:spPr>
          <a:xfrm>
            <a:off x="1198558" y="3987983"/>
            <a:ext cx="1825900"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Answer summarization from retrieved content</a:t>
            </a:r>
          </a:p>
        </p:txBody>
      </p:sp>
      <p:pic>
        <p:nvPicPr>
          <p:cNvPr id="60" name="Graphic 59">
            <a:extLst>
              <a:ext uri="{FF2B5EF4-FFF2-40B4-BE49-F238E27FC236}">
                <a16:creationId xmlns:a16="http://schemas.microsoft.com/office/drawing/2014/main" id="{190DFD60-0570-8A5C-27C3-68ECA9F8B3D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77770" y="3735082"/>
            <a:ext cx="216000" cy="216000"/>
          </a:xfrm>
          <a:prstGeom prst="rect">
            <a:avLst/>
          </a:prstGeom>
        </p:spPr>
      </p:pic>
      <p:sp>
        <p:nvSpPr>
          <p:cNvPr id="61" name="Grafik 79">
            <a:extLst>
              <a:ext uri="{FF2B5EF4-FFF2-40B4-BE49-F238E27FC236}">
                <a16:creationId xmlns:a16="http://schemas.microsoft.com/office/drawing/2014/main" id="{63361FE5-C5C7-B531-966F-6BB65330AA03}"/>
              </a:ext>
            </a:extLst>
          </p:cNvPr>
          <p:cNvSpPr/>
          <p:nvPr/>
        </p:nvSpPr>
        <p:spPr>
          <a:xfrm>
            <a:off x="2834933" y="374856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2" name="Rectangle: Rounded Corners 61">
            <a:extLst>
              <a:ext uri="{FF2B5EF4-FFF2-40B4-BE49-F238E27FC236}">
                <a16:creationId xmlns:a16="http://schemas.microsoft.com/office/drawing/2014/main" id="{E1FD2C09-B250-7DAF-5D14-A6E30AC4753F}"/>
              </a:ext>
            </a:extLst>
          </p:cNvPr>
          <p:cNvSpPr/>
          <p:nvPr/>
        </p:nvSpPr>
        <p:spPr>
          <a:xfrm>
            <a:off x="1187076" y="4420654"/>
            <a:ext cx="1825900" cy="216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Citation generation</a:t>
            </a:r>
          </a:p>
        </p:txBody>
      </p:sp>
      <p:sp>
        <p:nvSpPr>
          <p:cNvPr id="63" name="TextBox 62">
            <a:extLst>
              <a:ext uri="{FF2B5EF4-FFF2-40B4-BE49-F238E27FC236}">
                <a16:creationId xmlns:a16="http://schemas.microsoft.com/office/drawing/2014/main" id="{19B0CC21-1FF3-EF79-4C28-39E8A8B6DB6E}"/>
              </a:ext>
            </a:extLst>
          </p:cNvPr>
          <p:cNvSpPr txBox="1"/>
          <p:nvPr/>
        </p:nvSpPr>
        <p:spPr>
          <a:xfrm>
            <a:off x="786009" y="5293522"/>
            <a:ext cx="2048924" cy="200055"/>
          </a:xfrm>
          <a:prstGeom prst="rect">
            <a:avLst/>
          </a:prstGeom>
          <a:noFill/>
        </p:spPr>
        <p:txBody>
          <a:bodyPr wrap="square" lIns="0" tIns="0" rIns="0" bIns="0">
            <a:spAutoFit/>
          </a:bodyPr>
          <a:lstStyle/>
          <a:p>
            <a:r>
              <a:rPr lang="en-US" sz="1300" b="1">
                <a:latin typeface="Aptos" panose="020B0004020202020204" pitchFamily="34" charset="0"/>
              </a:rPr>
              <a:t>Validation at each step</a:t>
            </a:r>
          </a:p>
        </p:txBody>
      </p:sp>
      <p:sp>
        <p:nvSpPr>
          <p:cNvPr id="64" name="Rectangle: Rounded Corners 63">
            <a:extLst>
              <a:ext uri="{FF2B5EF4-FFF2-40B4-BE49-F238E27FC236}">
                <a16:creationId xmlns:a16="http://schemas.microsoft.com/office/drawing/2014/main" id="{E4CCA0DF-0209-6D65-95D6-F3505E5F6DFA}"/>
              </a:ext>
            </a:extLst>
          </p:cNvPr>
          <p:cNvSpPr/>
          <p:nvPr/>
        </p:nvSpPr>
        <p:spPr>
          <a:xfrm>
            <a:off x="527158" y="5559488"/>
            <a:ext cx="2572238" cy="360000"/>
          </a:xfrm>
          <a:prstGeom prst="roundRect">
            <a:avLst>
              <a:gd name="adj" fmla="val 679"/>
            </a:avLst>
          </a:prstGeom>
          <a:solidFill>
            <a:schemeClr val="bg2">
              <a:alpha val="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Aptos" panose="020B0004020202020204" pitchFamily="34" charset="0"/>
              </a:rPr>
              <a:t>Moderation of harmful, malicious, uncompliant, or copyrighted answers</a:t>
            </a:r>
          </a:p>
        </p:txBody>
      </p:sp>
      <p:sp>
        <p:nvSpPr>
          <p:cNvPr id="65" name="Grafik 79">
            <a:extLst>
              <a:ext uri="{FF2B5EF4-FFF2-40B4-BE49-F238E27FC236}">
                <a16:creationId xmlns:a16="http://schemas.microsoft.com/office/drawing/2014/main" id="{821B26C6-7972-6F9D-641E-E2076244D440}"/>
              </a:ext>
            </a:extLst>
          </p:cNvPr>
          <p:cNvSpPr/>
          <p:nvPr/>
        </p:nvSpPr>
        <p:spPr>
          <a:xfrm>
            <a:off x="2902599" y="5310750"/>
            <a:ext cx="180000" cy="180000"/>
          </a:xfrm>
          <a:custGeom>
            <a:avLst/>
            <a:gdLst>
              <a:gd name="connsiteX0" fmla="*/ 199716 w 635813"/>
              <a:gd name="connsiteY0" fmla="*/ 444832 h 635450"/>
              <a:gd name="connsiteX1" fmla="*/ 265630 w 635813"/>
              <a:gd name="connsiteY1" fmla="*/ 433935 h 635450"/>
              <a:gd name="connsiteX2" fmla="*/ 271940 w 635813"/>
              <a:gd name="connsiteY2" fmla="*/ 421666 h 635450"/>
              <a:gd name="connsiteX3" fmla="*/ 292381 w 635813"/>
              <a:gd name="connsiteY3" fmla="*/ 359435 h 635450"/>
              <a:gd name="connsiteX4" fmla="*/ 359154 w 635813"/>
              <a:gd name="connsiteY4" fmla="*/ 292208 h 635450"/>
              <a:gd name="connsiteX5" fmla="*/ 422747 w 635813"/>
              <a:gd name="connsiteY5" fmla="*/ 271767 h 635450"/>
              <a:gd name="connsiteX6" fmla="*/ 452495 w 635813"/>
              <a:gd name="connsiteY6" fmla="*/ 211948 h 635450"/>
              <a:gd name="connsiteX7" fmla="*/ 420022 w 635813"/>
              <a:gd name="connsiteY7" fmla="*/ 181374 h 635450"/>
              <a:gd name="connsiteX8" fmla="*/ 357791 w 635813"/>
              <a:gd name="connsiteY8" fmla="*/ 160933 h 635450"/>
              <a:gd name="connsiteX9" fmla="*/ 290564 w 635813"/>
              <a:gd name="connsiteY9" fmla="*/ 94160 h 635450"/>
              <a:gd name="connsiteX10" fmla="*/ 270123 w 635813"/>
              <a:gd name="connsiteY10" fmla="*/ 31475 h 635450"/>
              <a:gd name="connsiteX11" fmla="*/ 232875 w 635813"/>
              <a:gd name="connsiteY11" fmla="*/ 587 h 635450"/>
              <a:gd name="connsiteX12" fmla="*/ 180638 w 635813"/>
              <a:gd name="connsiteY12" fmla="*/ 32383 h 635450"/>
              <a:gd name="connsiteX13" fmla="*/ 159743 w 635813"/>
              <a:gd name="connsiteY13" fmla="*/ 95977 h 635450"/>
              <a:gd name="connsiteX14" fmla="*/ 94333 w 635813"/>
              <a:gd name="connsiteY14" fmla="*/ 161841 h 635450"/>
              <a:gd name="connsiteX15" fmla="*/ 31648 w 635813"/>
              <a:gd name="connsiteY15" fmla="*/ 181374 h 635450"/>
              <a:gd name="connsiteX16" fmla="*/ 2665 w 635813"/>
              <a:gd name="connsiteY16" fmla="*/ 241568 h 635450"/>
              <a:gd name="connsiteX17" fmla="*/ 32556 w 635813"/>
              <a:gd name="connsiteY17" fmla="*/ 270859 h 635450"/>
              <a:gd name="connsiteX18" fmla="*/ 94787 w 635813"/>
              <a:gd name="connsiteY18" fmla="*/ 291299 h 635450"/>
              <a:gd name="connsiteX19" fmla="*/ 162014 w 635813"/>
              <a:gd name="connsiteY19" fmla="*/ 358527 h 635450"/>
              <a:gd name="connsiteX20" fmla="*/ 182909 w 635813"/>
              <a:gd name="connsiteY20" fmla="*/ 422120 h 635450"/>
              <a:gd name="connsiteX21" fmla="*/ 200170 w 635813"/>
              <a:gd name="connsiteY21" fmla="*/ 444832 h 635450"/>
              <a:gd name="connsiteX22" fmla="*/ 203350 w 635813"/>
              <a:gd name="connsiteY22" fmla="*/ 108695 h 635450"/>
              <a:gd name="connsiteX23" fmla="*/ 227425 w 635813"/>
              <a:gd name="connsiteY23" fmla="*/ 46010 h 635450"/>
              <a:gd name="connsiteX24" fmla="*/ 247411 w 635813"/>
              <a:gd name="connsiteY24" fmla="*/ 108241 h 635450"/>
              <a:gd name="connsiteX25" fmla="*/ 343710 w 635813"/>
              <a:gd name="connsiteY25" fmla="*/ 204540 h 635450"/>
              <a:gd name="connsiteX26" fmla="*/ 407303 w 635813"/>
              <a:gd name="connsiteY26" fmla="*/ 228614 h 635450"/>
              <a:gd name="connsiteX27" fmla="*/ 344618 w 635813"/>
              <a:gd name="connsiteY27" fmla="*/ 249055 h 635450"/>
              <a:gd name="connsiteX28" fmla="*/ 248774 w 635813"/>
              <a:gd name="connsiteY28" fmla="*/ 344899 h 635450"/>
              <a:gd name="connsiteX29" fmla="*/ 224699 w 635813"/>
              <a:gd name="connsiteY29" fmla="*/ 407584 h 635450"/>
              <a:gd name="connsiteX30" fmla="*/ 204258 w 635813"/>
              <a:gd name="connsiteY30" fmla="*/ 344899 h 635450"/>
              <a:gd name="connsiteX31" fmla="*/ 108868 w 635813"/>
              <a:gd name="connsiteY31" fmla="*/ 248601 h 635450"/>
              <a:gd name="connsiteX32" fmla="*/ 45275 w 635813"/>
              <a:gd name="connsiteY32" fmla="*/ 224980 h 635450"/>
              <a:gd name="connsiteX33" fmla="*/ 108868 w 635813"/>
              <a:gd name="connsiteY33" fmla="*/ 204085 h 635450"/>
              <a:gd name="connsiteX34" fmla="*/ 203350 w 635813"/>
              <a:gd name="connsiteY34" fmla="*/ 107787 h 635450"/>
              <a:gd name="connsiteX35" fmla="*/ 478619 w 635813"/>
              <a:gd name="connsiteY35" fmla="*/ 628798 h 635450"/>
              <a:gd name="connsiteX36" fmla="*/ 529262 w 635813"/>
              <a:gd name="connsiteY36" fmla="*/ 620059 h 635450"/>
              <a:gd name="connsiteX37" fmla="*/ 534036 w 635813"/>
              <a:gd name="connsiteY37" fmla="*/ 610629 h 635450"/>
              <a:gd name="connsiteX38" fmla="*/ 545392 w 635813"/>
              <a:gd name="connsiteY38" fmla="*/ 576107 h 635450"/>
              <a:gd name="connsiteX39" fmla="*/ 576280 w 635813"/>
              <a:gd name="connsiteY39" fmla="*/ 545219 h 635450"/>
              <a:gd name="connsiteX40" fmla="*/ 611256 w 635813"/>
              <a:gd name="connsiteY40" fmla="*/ 533863 h 635450"/>
              <a:gd name="connsiteX41" fmla="*/ 633836 w 635813"/>
              <a:gd name="connsiteY41" fmla="*/ 487698 h 635450"/>
              <a:gd name="connsiteX42" fmla="*/ 610348 w 635813"/>
              <a:gd name="connsiteY42" fmla="*/ 464818 h 635450"/>
              <a:gd name="connsiteX43" fmla="*/ 575371 w 635813"/>
              <a:gd name="connsiteY43" fmla="*/ 453462 h 635450"/>
              <a:gd name="connsiteX44" fmla="*/ 544483 w 635813"/>
              <a:gd name="connsiteY44" fmla="*/ 422574 h 635450"/>
              <a:gd name="connsiteX45" fmla="*/ 533127 w 635813"/>
              <a:gd name="connsiteY45" fmla="*/ 387598 h 635450"/>
              <a:gd name="connsiteX46" fmla="*/ 487108 w 635813"/>
              <a:gd name="connsiteY46" fmla="*/ 364722 h 635450"/>
              <a:gd name="connsiteX47" fmla="*/ 464083 w 635813"/>
              <a:gd name="connsiteY47" fmla="*/ 388052 h 635450"/>
              <a:gd name="connsiteX48" fmla="*/ 453181 w 635813"/>
              <a:gd name="connsiteY48" fmla="*/ 422574 h 635450"/>
              <a:gd name="connsiteX49" fmla="*/ 422747 w 635813"/>
              <a:gd name="connsiteY49" fmla="*/ 453462 h 635450"/>
              <a:gd name="connsiteX50" fmla="*/ 387771 w 635813"/>
              <a:gd name="connsiteY50" fmla="*/ 464818 h 635450"/>
              <a:gd name="connsiteX51" fmla="*/ 364596 w 635813"/>
              <a:gd name="connsiteY51" fmla="*/ 510687 h 635450"/>
              <a:gd name="connsiteX52" fmla="*/ 387771 w 635813"/>
              <a:gd name="connsiteY52" fmla="*/ 533863 h 635450"/>
              <a:gd name="connsiteX53" fmla="*/ 422747 w 635813"/>
              <a:gd name="connsiteY53" fmla="*/ 545219 h 635450"/>
              <a:gd name="connsiteX54" fmla="*/ 453635 w 635813"/>
              <a:gd name="connsiteY54" fmla="*/ 576107 h 635450"/>
              <a:gd name="connsiteX55" fmla="*/ 464991 w 635813"/>
              <a:gd name="connsiteY55" fmla="*/ 611083 h 635450"/>
              <a:gd name="connsiteX56" fmla="*/ 478619 w 635813"/>
              <a:gd name="connsiteY56" fmla="*/ 629253 h 635450"/>
              <a:gd name="connsiteX57" fmla="*/ 436829 w 635813"/>
              <a:gd name="connsiteY57" fmla="*/ 501612 h 635450"/>
              <a:gd name="connsiteX58" fmla="*/ 428652 w 635813"/>
              <a:gd name="connsiteY58" fmla="*/ 499340 h 635450"/>
              <a:gd name="connsiteX59" fmla="*/ 437283 w 635813"/>
              <a:gd name="connsiteY59" fmla="*/ 496615 h 635450"/>
              <a:gd name="connsiteX60" fmla="*/ 496334 w 635813"/>
              <a:gd name="connsiteY60" fmla="*/ 436656 h 635450"/>
              <a:gd name="connsiteX61" fmla="*/ 499059 w 635813"/>
              <a:gd name="connsiteY61" fmla="*/ 428479 h 635450"/>
              <a:gd name="connsiteX62" fmla="*/ 501330 w 635813"/>
              <a:gd name="connsiteY62" fmla="*/ 436656 h 635450"/>
              <a:gd name="connsiteX63" fmla="*/ 561290 w 635813"/>
              <a:gd name="connsiteY63" fmla="*/ 496615 h 635450"/>
              <a:gd name="connsiteX64" fmla="*/ 570375 w 635813"/>
              <a:gd name="connsiteY64" fmla="*/ 499340 h 635450"/>
              <a:gd name="connsiteX65" fmla="*/ 562198 w 635813"/>
              <a:gd name="connsiteY65" fmla="*/ 502066 h 635450"/>
              <a:gd name="connsiteX66" fmla="*/ 502239 w 635813"/>
              <a:gd name="connsiteY66" fmla="*/ 562025 h 635450"/>
              <a:gd name="connsiteX67" fmla="*/ 499513 w 635813"/>
              <a:gd name="connsiteY67" fmla="*/ 570202 h 635450"/>
              <a:gd name="connsiteX68" fmla="*/ 496788 w 635813"/>
              <a:gd name="connsiteY68" fmla="*/ 562025 h 635450"/>
              <a:gd name="connsiteX69" fmla="*/ 436829 w 635813"/>
              <a:gd name="connsiteY69" fmla="*/ 502066 h 63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35813" h="635450">
                <a:moveTo>
                  <a:pt x="199716" y="444832"/>
                </a:moveTo>
                <a:cubicBezTo>
                  <a:pt x="220927" y="460026"/>
                  <a:pt x="250437" y="455148"/>
                  <a:pt x="265630" y="433935"/>
                </a:cubicBezTo>
                <a:cubicBezTo>
                  <a:pt x="268322" y="430178"/>
                  <a:pt x="270448" y="426040"/>
                  <a:pt x="271940" y="421666"/>
                </a:cubicBezTo>
                <a:lnTo>
                  <a:pt x="292381" y="359435"/>
                </a:lnTo>
                <a:cubicBezTo>
                  <a:pt x="302866" y="327797"/>
                  <a:pt x="327589" y="302908"/>
                  <a:pt x="359154" y="292208"/>
                </a:cubicBezTo>
                <a:lnTo>
                  <a:pt x="422747" y="271767"/>
                </a:lnTo>
                <a:cubicBezTo>
                  <a:pt x="447480" y="263464"/>
                  <a:pt x="460799" y="236682"/>
                  <a:pt x="452495" y="211948"/>
                </a:cubicBezTo>
                <a:cubicBezTo>
                  <a:pt x="447467" y="196966"/>
                  <a:pt x="435280" y="185491"/>
                  <a:pt x="420022" y="181374"/>
                </a:cubicBezTo>
                <a:lnTo>
                  <a:pt x="357791" y="160933"/>
                </a:lnTo>
                <a:cubicBezTo>
                  <a:pt x="326153" y="150447"/>
                  <a:pt x="301264" y="125727"/>
                  <a:pt x="290564" y="94160"/>
                </a:cubicBezTo>
                <a:lnTo>
                  <a:pt x="270123" y="31475"/>
                </a:lnTo>
                <a:cubicBezTo>
                  <a:pt x="264409" y="15059"/>
                  <a:pt x="250065" y="3164"/>
                  <a:pt x="232875" y="587"/>
                </a:cubicBezTo>
                <a:cubicBezTo>
                  <a:pt x="210026" y="-3035"/>
                  <a:pt x="187916" y="10424"/>
                  <a:pt x="180638" y="32383"/>
                </a:cubicBezTo>
                <a:lnTo>
                  <a:pt x="159743" y="95977"/>
                </a:lnTo>
                <a:cubicBezTo>
                  <a:pt x="149185" y="126795"/>
                  <a:pt x="125077" y="151070"/>
                  <a:pt x="94333" y="161841"/>
                </a:cubicBezTo>
                <a:lnTo>
                  <a:pt x="31648" y="181374"/>
                </a:lnTo>
                <a:cubicBezTo>
                  <a:pt x="7022" y="189992"/>
                  <a:pt x="-5954" y="216943"/>
                  <a:pt x="2665" y="241568"/>
                </a:cubicBezTo>
                <a:cubicBezTo>
                  <a:pt x="7525" y="255453"/>
                  <a:pt x="18575" y="266282"/>
                  <a:pt x="32556" y="270859"/>
                </a:cubicBezTo>
                <a:lnTo>
                  <a:pt x="94787" y="291299"/>
                </a:lnTo>
                <a:cubicBezTo>
                  <a:pt x="126566" y="301816"/>
                  <a:pt x="151497" y="326748"/>
                  <a:pt x="162014" y="358527"/>
                </a:cubicBezTo>
                <a:lnTo>
                  <a:pt x="182909" y="422120"/>
                </a:lnTo>
                <a:cubicBezTo>
                  <a:pt x="186089" y="431205"/>
                  <a:pt x="191994" y="438927"/>
                  <a:pt x="200170" y="444832"/>
                </a:cubicBezTo>
                <a:close/>
                <a:moveTo>
                  <a:pt x="203350" y="108695"/>
                </a:moveTo>
                <a:lnTo>
                  <a:pt x="227425" y="46010"/>
                </a:lnTo>
                <a:lnTo>
                  <a:pt x="247411" y="108241"/>
                </a:lnTo>
                <a:cubicBezTo>
                  <a:pt x="262428" y="153793"/>
                  <a:pt x="298158" y="189523"/>
                  <a:pt x="343710" y="204540"/>
                </a:cubicBezTo>
                <a:lnTo>
                  <a:pt x="407303" y="228614"/>
                </a:lnTo>
                <a:lnTo>
                  <a:pt x="344618" y="249055"/>
                </a:lnTo>
                <a:cubicBezTo>
                  <a:pt x="299381" y="264163"/>
                  <a:pt x="263881" y="299663"/>
                  <a:pt x="248774" y="344899"/>
                </a:cubicBezTo>
                <a:lnTo>
                  <a:pt x="224699" y="407584"/>
                </a:lnTo>
                <a:lnTo>
                  <a:pt x="204258" y="344899"/>
                </a:lnTo>
                <a:cubicBezTo>
                  <a:pt x="189365" y="299591"/>
                  <a:pt x="154034" y="263923"/>
                  <a:pt x="108868" y="248601"/>
                </a:cubicBezTo>
                <a:lnTo>
                  <a:pt x="45275" y="224980"/>
                </a:lnTo>
                <a:lnTo>
                  <a:pt x="108868" y="204085"/>
                </a:lnTo>
                <a:cubicBezTo>
                  <a:pt x="153610" y="188403"/>
                  <a:pt x="188522" y="152819"/>
                  <a:pt x="203350" y="107787"/>
                </a:cubicBezTo>
                <a:close/>
                <a:moveTo>
                  <a:pt x="478619" y="628798"/>
                </a:moveTo>
                <a:cubicBezTo>
                  <a:pt x="495017" y="640372"/>
                  <a:pt x="517688" y="636457"/>
                  <a:pt x="529262" y="620059"/>
                </a:cubicBezTo>
                <a:cubicBezTo>
                  <a:pt x="531306" y="617165"/>
                  <a:pt x="532914" y="613990"/>
                  <a:pt x="534036" y="610629"/>
                </a:cubicBezTo>
                <a:lnTo>
                  <a:pt x="545392" y="576107"/>
                </a:lnTo>
                <a:cubicBezTo>
                  <a:pt x="550343" y="561580"/>
                  <a:pt x="561753" y="550170"/>
                  <a:pt x="576280" y="545219"/>
                </a:cubicBezTo>
                <a:lnTo>
                  <a:pt x="611256" y="533863"/>
                </a:lnTo>
                <a:cubicBezTo>
                  <a:pt x="630239" y="527349"/>
                  <a:pt x="640350" y="506681"/>
                  <a:pt x="633836" y="487698"/>
                </a:cubicBezTo>
                <a:cubicBezTo>
                  <a:pt x="630089" y="476774"/>
                  <a:pt x="621368" y="468280"/>
                  <a:pt x="610348" y="464818"/>
                </a:cubicBezTo>
                <a:lnTo>
                  <a:pt x="575371" y="453462"/>
                </a:lnTo>
                <a:cubicBezTo>
                  <a:pt x="560808" y="448570"/>
                  <a:pt x="549375" y="437137"/>
                  <a:pt x="544483" y="422574"/>
                </a:cubicBezTo>
                <a:lnTo>
                  <a:pt x="533127" y="387598"/>
                </a:lnTo>
                <a:cubicBezTo>
                  <a:pt x="526736" y="368574"/>
                  <a:pt x="506132" y="358331"/>
                  <a:pt x="487108" y="364722"/>
                </a:cubicBezTo>
                <a:cubicBezTo>
                  <a:pt x="476161" y="368397"/>
                  <a:pt x="467617" y="377059"/>
                  <a:pt x="464083" y="388052"/>
                </a:cubicBezTo>
                <a:lnTo>
                  <a:pt x="453181" y="422574"/>
                </a:lnTo>
                <a:cubicBezTo>
                  <a:pt x="448266" y="436964"/>
                  <a:pt x="437065" y="448334"/>
                  <a:pt x="422747" y="453462"/>
                </a:cubicBezTo>
                <a:lnTo>
                  <a:pt x="387771" y="464818"/>
                </a:lnTo>
                <a:cubicBezTo>
                  <a:pt x="368706" y="471087"/>
                  <a:pt x="358327" y="491623"/>
                  <a:pt x="364596" y="510687"/>
                </a:cubicBezTo>
                <a:cubicBezTo>
                  <a:pt x="368202" y="521657"/>
                  <a:pt x="376801" y="530256"/>
                  <a:pt x="387771" y="533863"/>
                </a:cubicBezTo>
                <a:lnTo>
                  <a:pt x="422747" y="545219"/>
                </a:lnTo>
                <a:cubicBezTo>
                  <a:pt x="437274" y="550170"/>
                  <a:pt x="448684" y="561580"/>
                  <a:pt x="453635" y="576107"/>
                </a:cubicBezTo>
                <a:lnTo>
                  <a:pt x="464991" y="611083"/>
                </a:lnTo>
                <a:cubicBezTo>
                  <a:pt x="467717" y="618351"/>
                  <a:pt x="472259" y="624710"/>
                  <a:pt x="478619" y="629253"/>
                </a:cubicBezTo>
                <a:close/>
                <a:moveTo>
                  <a:pt x="436829" y="501612"/>
                </a:moveTo>
                <a:lnTo>
                  <a:pt x="428652" y="499340"/>
                </a:lnTo>
                <a:lnTo>
                  <a:pt x="437283" y="496615"/>
                </a:lnTo>
                <a:cubicBezTo>
                  <a:pt x="465232" y="486922"/>
                  <a:pt x="487067" y="464750"/>
                  <a:pt x="496334" y="436656"/>
                </a:cubicBezTo>
                <a:lnTo>
                  <a:pt x="499059" y="428479"/>
                </a:lnTo>
                <a:lnTo>
                  <a:pt x="501330" y="436656"/>
                </a:lnTo>
                <a:cubicBezTo>
                  <a:pt x="510724" y="464991"/>
                  <a:pt x="532955" y="487221"/>
                  <a:pt x="561290" y="496615"/>
                </a:cubicBezTo>
                <a:lnTo>
                  <a:pt x="570375" y="499340"/>
                </a:lnTo>
                <a:lnTo>
                  <a:pt x="562198" y="502066"/>
                </a:lnTo>
                <a:cubicBezTo>
                  <a:pt x="533863" y="511460"/>
                  <a:pt x="511633" y="533690"/>
                  <a:pt x="502239" y="562025"/>
                </a:cubicBezTo>
                <a:lnTo>
                  <a:pt x="499513" y="570202"/>
                </a:lnTo>
                <a:lnTo>
                  <a:pt x="496788" y="562025"/>
                </a:lnTo>
                <a:cubicBezTo>
                  <a:pt x="487458" y="533649"/>
                  <a:pt x="465205" y="511396"/>
                  <a:pt x="436829" y="502066"/>
                </a:cubicBezTo>
                <a:close/>
              </a:path>
            </a:pathLst>
          </a:custGeom>
          <a:solidFill>
            <a:schemeClr val="bg2"/>
          </a:solidFill>
          <a:ln w="45244"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Bierstadt"/>
              <a:ea typeface="+mn-ea"/>
              <a:cs typeface="+mn-cs"/>
            </a:endParaRPr>
          </a:p>
        </p:txBody>
      </p:sp>
      <p:sp>
        <p:nvSpPr>
          <p:cNvPr id="66" name="Oval 65">
            <a:extLst>
              <a:ext uri="{FF2B5EF4-FFF2-40B4-BE49-F238E27FC236}">
                <a16:creationId xmlns:a16="http://schemas.microsoft.com/office/drawing/2014/main" id="{C5676E6D-C7E5-8877-FDEB-A8F6D9C84CA1}"/>
              </a:ext>
            </a:extLst>
          </p:cNvPr>
          <p:cNvSpPr/>
          <p:nvPr/>
        </p:nvSpPr>
        <p:spPr bwMode="auto">
          <a:xfrm>
            <a:off x="582387" y="2616955"/>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2</a:t>
            </a:r>
          </a:p>
        </p:txBody>
      </p:sp>
      <p:sp>
        <p:nvSpPr>
          <p:cNvPr id="67" name="Oval 66">
            <a:extLst>
              <a:ext uri="{FF2B5EF4-FFF2-40B4-BE49-F238E27FC236}">
                <a16:creationId xmlns:a16="http://schemas.microsoft.com/office/drawing/2014/main" id="{3659F63C-35D0-FDA4-6C1C-8D7374A5EB52}"/>
              </a:ext>
            </a:extLst>
          </p:cNvPr>
          <p:cNvSpPr/>
          <p:nvPr/>
        </p:nvSpPr>
        <p:spPr bwMode="auto">
          <a:xfrm>
            <a:off x="584979" y="3677370"/>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a:spcBef>
                <a:spcPct val="0"/>
              </a:spcBef>
              <a:spcAft>
                <a:spcPct val="0"/>
              </a:spcAft>
            </a:pPr>
            <a:r>
              <a:rPr lang="en-US" sz="1800">
                <a:solidFill>
                  <a:schemeClr val="bg1"/>
                </a:solidFill>
                <a:latin typeface="Aptos" panose="020B0004020202020204" pitchFamily="34" charset="0"/>
                <a:cs typeface="Segoe UI"/>
              </a:rPr>
              <a:t>3</a:t>
            </a:r>
            <a:endParaRPr lang="en-US" sz="1600">
              <a:solidFill>
                <a:schemeClr val="bg1"/>
              </a:solidFill>
              <a:latin typeface="Aptos" panose="020B0004020202020204" pitchFamily="34" charset="0"/>
            </a:endParaRPr>
          </a:p>
        </p:txBody>
      </p:sp>
      <p:sp>
        <p:nvSpPr>
          <p:cNvPr id="68" name="Oval 67">
            <a:extLst>
              <a:ext uri="{FF2B5EF4-FFF2-40B4-BE49-F238E27FC236}">
                <a16:creationId xmlns:a16="http://schemas.microsoft.com/office/drawing/2014/main" id="{DE4DAFA9-967B-19D8-D2F1-467A69A382E9}"/>
              </a:ext>
            </a:extLst>
          </p:cNvPr>
          <p:cNvSpPr/>
          <p:nvPr/>
        </p:nvSpPr>
        <p:spPr bwMode="auto">
          <a:xfrm>
            <a:off x="582387" y="1253391"/>
            <a:ext cx="360000" cy="360000"/>
          </a:xfrm>
          <a:prstGeom prst="ellipse">
            <a:avLst/>
          </a:prstGeom>
          <a:solidFill>
            <a:schemeClr val="bg2"/>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a:solidFill>
                  <a:schemeClr val="bg1"/>
                </a:solidFill>
                <a:latin typeface="Aptos" panose="020B0004020202020204" pitchFamily="34" charset="0"/>
                <a:cs typeface="Segoe UI" pitchFamily="34" charset="0"/>
              </a:rPr>
              <a:t>1</a:t>
            </a:r>
          </a:p>
        </p:txBody>
      </p:sp>
      <p:sp>
        <p:nvSpPr>
          <p:cNvPr id="2" name="Rectangle: Rounded Corners 1">
            <a:extLst>
              <a:ext uri="{FF2B5EF4-FFF2-40B4-BE49-F238E27FC236}">
                <a16:creationId xmlns:a16="http://schemas.microsoft.com/office/drawing/2014/main" id="{A1E70D21-1A35-218E-A692-62ACF40883E0}"/>
              </a:ext>
            </a:extLst>
          </p:cNvPr>
          <p:cNvSpPr/>
          <p:nvPr/>
        </p:nvSpPr>
        <p:spPr>
          <a:xfrm>
            <a:off x="3841217" y="5470105"/>
            <a:ext cx="7886169" cy="444876"/>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Dataverse</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4" name="TextBox 3">
            <a:extLst>
              <a:ext uri="{FF2B5EF4-FFF2-40B4-BE49-F238E27FC236}">
                <a16:creationId xmlns:a16="http://schemas.microsoft.com/office/drawing/2014/main" id="{F2172C08-B36E-3492-94C9-A1AE01065007}"/>
              </a:ext>
            </a:extLst>
          </p:cNvPr>
          <p:cNvSpPr txBox="1"/>
          <p:nvPr/>
        </p:nvSpPr>
        <p:spPr>
          <a:xfrm>
            <a:off x="5671167" y="5488157"/>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Dataverse tables (max 15)</a:t>
            </a:r>
            <a:r>
              <a:rPr lang="en-US" sz="1100">
                <a:latin typeface="Aptos"/>
              </a:rPr>
              <a:t>.</a:t>
            </a:r>
          </a:p>
          <a:p>
            <a:pPr marL="171450" indent="-171450" algn="l" defTabSz="932719" rtl="0" eaLnBrk="1" latinLnBrk="0" hangingPunct="1">
              <a:buFont typeface="Arial" panose="020B0604020202020204" pitchFamily="34" charset="0"/>
              <a:buChar char="•"/>
            </a:pPr>
            <a:r>
              <a:rPr lang="en-US" sz="1100">
                <a:latin typeface="Aptos"/>
              </a:rPr>
              <a:t>Natural language queries are transformed in analytical queries (e.g., SQL) over structured data</a:t>
            </a:r>
          </a:p>
        </p:txBody>
      </p:sp>
      <p:cxnSp>
        <p:nvCxnSpPr>
          <p:cNvPr id="14" name="Straight Connector 60">
            <a:extLst>
              <a:ext uri="{FF2B5EF4-FFF2-40B4-BE49-F238E27FC236}">
                <a16:creationId xmlns:a16="http://schemas.microsoft.com/office/drawing/2014/main" id="{68CA1484-DFA2-AB68-AE28-CA71F9D41211}"/>
              </a:ext>
            </a:extLst>
          </p:cNvPr>
          <p:cNvCxnSpPr>
            <a:cxnSpLocks/>
            <a:stCxn id="46" idx="3"/>
            <a:endCxn id="2" idx="1"/>
          </p:cNvCxnSpPr>
          <p:nvPr/>
        </p:nvCxnSpPr>
        <p:spPr>
          <a:xfrm>
            <a:off x="3099396" y="3060201"/>
            <a:ext cx="741821" cy="2632342"/>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60">
            <a:extLst>
              <a:ext uri="{FF2B5EF4-FFF2-40B4-BE49-F238E27FC236}">
                <a16:creationId xmlns:a16="http://schemas.microsoft.com/office/drawing/2014/main" id="{C04D88AC-D1DB-589F-48CC-46353331C186}"/>
              </a:ext>
            </a:extLst>
          </p:cNvPr>
          <p:cNvCxnSpPr>
            <a:cxnSpLocks/>
            <a:stCxn id="46" idx="3"/>
            <a:endCxn id="29" idx="1"/>
          </p:cNvCxnSpPr>
          <p:nvPr/>
        </p:nvCxnSpPr>
        <p:spPr>
          <a:xfrm flipV="1">
            <a:off x="3099396" y="831856"/>
            <a:ext cx="741821" cy="2228345"/>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3" name="Graphic 2" descr="Document with solid fill">
            <a:extLst>
              <a:ext uri="{FF2B5EF4-FFF2-40B4-BE49-F238E27FC236}">
                <a16:creationId xmlns:a16="http://schemas.microsoft.com/office/drawing/2014/main" id="{2815BB7B-3983-A8F4-2CF6-9D76840FD6D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001918" y="3797417"/>
            <a:ext cx="360000" cy="360000"/>
          </a:xfrm>
          <a:prstGeom prst="rect">
            <a:avLst/>
          </a:prstGeom>
        </p:spPr>
      </p:pic>
      <p:sp>
        <p:nvSpPr>
          <p:cNvPr id="13" name="Rectangle: Rounded Corners 12">
            <a:extLst>
              <a:ext uri="{FF2B5EF4-FFF2-40B4-BE49-F238E27FC236}">
                <a16:creationId xmlns:a16="http://schemas.microsoft.com/office/drawing/2014/main" id="{8DD7495C-CB77-0B41-2024-2C3AF31CB056}"/>
              </a:ext>
            </a:extLst>
          </p:cNvPr>
          <p:cNvSpPr/>
          <p:nvPr/>
        </p:nvSpPr>
        <p:spPr>
          <a:xfrm>
            <a:off x="3848788" y="6050210"/>
            <a:ext cx="7886169" cy="647157"/>
          </a:xfrm>
          <a:prstGeom prst="roundRect">
            <a:avLst>
              <a:gd name="adj" fmla="val 679"/>
            </a:avLst>
          </a:prstGeom>
          <a:solidFill>
            <a:schemeClr val="bg2">
              <a:lumMod val="20000"/>
              <a:lumOff val="80000"/>
              <a:alpha val="5098"/>
            </a:schemeClr>
          </a:solidFill>
          <a:ln w="12700">
            <a:solidFill>
              <a:schemeClr val="bg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542925"/>
            <a:r>
              <a:rPr lang="en-US" sz="1300" b="1">
                <a:solidFill>
                  <a:schemeClr val="bg2"/>
                </a:solidFill>
                <a:latin typeface="Aptos" panose="020B0004020202020204" pitchFamily="34" charset="0"/>
              </a:rPr>
              <a:t>Graph </a:t>
            </a:r>
            <a:br>
              <a:rPr lang="en-US" sz="1300" b="1">
                <a:solidFill>
                  <a:schemeClr val="bg2"/>
                </a:solidFill>
                <a:latin typeface="Aptos" panose="020B0004020202020204" pitchFamily="34" charset="0"/>
              </a:rPr>
            </a:br>
            <a:r>
              <a:rPr lang="en-US" sz="1300" b="1">
                <a:solidFill>
                  <a:schemeClr val="bg2"/>
                </a:solidFill>
                <a:latin typeface="Aptos" panose="020B0004020202020204" pitchFamily="34" charset="0"/>
              </a:rPr>
              <a:t>Connectors</a:t>
            </a:r>
            <a:br>
              <a:rPr lang="en-US" sz="1300" b="1">
                <a:solidFill>
                  <a:schemeClr val="bg2"/>
                </a:solidFill>
                <a:latin typeface="Aptos" panose="020B0004020202020204" pitchFamily="34" charset="0"/>
              </a:rPr>
            </a:br>
            <a:r>
              <a:rPr lang="en-US" sz="1000">
                <a:solidFill>
                  <a:srgbClr val="FF5C39"/>
                </a:solidFill>
                <a:latin typeface="Aptos" panose="020B0004020202020204" pitchFamily="34" charset="0"/>
              </a:rPr>
              <a:t>preview</a:t>
            </a:r>
            <a:endParaRPr lang="en-US" sz="1300" b="1">
              <a:solidFill>
                <a:schemeClr val="bg2"/>
              </a:solidFill>
              <a:latin typeface="Aptos" panose="020B0004020202020204" pitchFamily="34" charset="0"/>
            </a:endParaRPr>
          </a:p>
        </p:txBody>
      </p:sp>
      <p:sp>
        <p:nvSpPr>
          <p:cNvPr id="17" name="TextBox 16">
            <a:extLst>
              <a:ext uri="{FF2B5EF4-FFF2-40B4-BE49-F238E27FC236}">
                <a16:creationId xmlns:a16="http://schemas.microsoft.com/office/drawing/2014/main" id="{AF042625-5C34-D497-1E64-D6AA67541A9F}"/>
              </a:ext>
            </a:extLst>
          </p:cNvPr>
          <p:cNvSpPr txBox="1"/>
          <p:nvPr/>
        </p:nvSpPr>
        <p:spPr>
          <a:xfrm>
            <a:off x="5671167" y="6046148"/>
            <a:ext cx="6080511" cy="430887"/>
          </a:xfrm>
          <a:prstGeom prst="rect">
            <a:avLst/>
          </a:prstGeom>
          <a:noFill/>
        </p:spPr>
        <p:txBody>
          <a:bodyPr wrap="square" lIns="91440" tIns="45720" rIns="91440" bIns="45720" anchor="t">
            <a:spAutoFit/>
          </a:bodyPr>
          <a:lstStyle/>
          <a:p>
            <a:pPr marL="171450" indent="-171450" algn="l" defTabSz="932719" rtl="0" eaLnBrk="1" latinLnBrk="0" hangingPunct="1">
              <a:buFont typeface="Arial" panose="020B0604020202020204" pitchFamily="34" charset="0"/>
              <a:buChar char="•"/>
            </a:pPr>
            <a:r>
              <a:rPr lang="en-US" sz="1100" kern="1200">
                <a:solidFill>
                  <a:schemeClr val="tx1"/>
                </a:solidFill>
                <a:latin typeface="Aptos" panose="020B0004020202020204" pitchFamily="34" charset="0"/>
                <a:ea typeface="+mn-ea"/>
                <a:cs typeface="+mn-cs"/>
              </a:rPr>
              <a:t>Connect to additional enterprise knowledge sources that are indexed in Microsoft Graph.</a:t>
            </a:r>
          </a:p>
          <a:p>
            <a:pPr marL="171450" indent="-171450" algn="l" defTabSz="932719" rtl="0" eaLnBrk="1" latinLnBrk="0" hangingPunct="1">
              <a:buFont typeface="Arial" panose="020B0604020202020204" pitchFamily="34" charset="0"/>
              <a:buChar char="•"/>
            </a:pPr>
            <a:r>
              <a:rPr lang="en-US" sz="1100">
                <a:latin typeface="Aptos" panose="020B0004020202020204" pitchFamily="34" charset="0"/>
              </a:rPr>
              <a:t>Salesforce, ServiceNow, Confluence, Azure DevOps Wiki, etc.</a:t>
            </a:r>
            <a:endParaRPr lang="en-US" sz="1100">
              <a:latin typeface="Aptos"/>
            </a:endParaRPr>
          </a:p>
        </p:txBody>
      </p:sp>
      <p:pic>
        <p:nvPicPr>
          <p:cNvPr id="21" name="Graphic 20">
            <a:extLst>
              <a:ext uri="{FF2B5EF4-FFF2-40B4-BE49-F238E27FC236}">
                <a16:creationId xmlns:a16="http://schemas.microsoft.com/office/drawing/2014/main" id="{5EA061C1-27E3-F748-AD82-786DC7DC695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4001918" y="6194328"/>
            <a:ext cx="324000" cy="324000"/>
          </a:xfrm>
          <a:prstGeom prst="rect">
            <a:avLst/>
          </a:prstGeom>
        </p:spPr>
      </p:pic>
      <p:cxnSp>
        <p:nvCxnSpPr>
          <p:cNvPr id="50" name="Straight Connector 60">
            <a:extLst>
              <a:ext uri="{FF2B5EF4-FFF2-40B4-BE49-F238E27FC236}">
                <a16:creationId xmlns:a16="http://schemas.microsoft.com/office/drawing/2014/main" id="{F69C15B9-3900-0E53-80D4-611F7BA0A0B5}"/>
              </a:ext>
            </a:extLst>
          </p:cNvPr>
          <p:cNvCxnSpPr>
            <a:cxnSpLocks/>
            <a:stCxn id="46" idx="3"/>
            <a:endCxn id="13" idx="1"/>
          </p:cNvCxnSpPr>
          <p:nvPr/>
        </p:nvCxnSpPr>
        <p:spPr>
          <a:xfrm>
            <a:off x="3099396" y="3060201"/>
            <a:ext cx="749392" cy="3313588"/>
          </a:xfrm>
          <a:prstGeom prst="bentConnector3">
            <a:avLst>
              <a:gd name="adj1" fmla="val 50000"/>
            </a:avLst>
          </a:prstGeom>
          <a:ln w="12700">
            <a:solidFill>
              <a:schemeClr val="bg2"/>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7006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par>
                                <p:cTn id="48" presetID="22" presetClass="entr" presetSubtype="8"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left)">
                                      <p:cBhvr>
                                        <p:cTn id="50" dur="500"/>
                                        <p:tgtEl>
                                          <p:spTgt spid="10"/>
                                        </p:tgtEl>
                                      </p:cBhvr>
                                    </p:animEffect>
                                  </p:childTnLst>
                                </p:cTn>
                              </p:par>
                              <p:par>
                                <p:cTn id="51" presetID="22" presetClass="entr" presetSubtype="8"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par>
                                <p:cTn id="54" presetID="22" presetClass="entr" presetSubtype="8" fill="hold"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left)">
                                      <p:cBhvr>
                                        <p:cTn id="56" dur="500"/>
                                        <p:tgtEl>
                                          <p:spTgt spid="1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wipe(left)">
                                      <p:cBhvr>
                                        <p:cTn id="65" dur="500"/>
                                        <p:tgtEl>
                                          <p:spTgt spid="18"/>
                                        </p:tgtEl>
                                      </p:cBhvr>
                                    </p:animEffect>
                                  </p:childTnLst>
                                </p:cTn>
                              </p:par>
                              <p:par>
                                <p:cTn id="66" presetID="22" presetClass="entr" presetSubtype="8"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wipe(left)">
                                      <p:cBhvr>
                                        <p:cTn id="68" dur="500"/>
                                        <p:tgtEl>
                                          <p:spTgt spid="1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wipe(left)">
                                      <p:cBhvr>
                                        <p:cTn id="74" dur="500"/>
                                        <p:tgtEl>
                                          <p:spTgt spid="22"/>
                                        </p:tgtEl>
                                      </p:cBhvr>
                                    </p:animEffect>
                                  </p:childTnLst>
                                </p:cTn>
                              </p:par>
                              <p:par>
                                <p:cTn id="75" presetID="22" presetClass="entr" presetSubtype="8" fill="hold" nodeType="with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left)">
                                      <p:cBhvr>
                                        <p:cTn id="80" dur="500"/>
                                        <p:tgtEl>
                                          <p:spTgt spid="24"/>
                                        </p:tgtEl>
                                      </p:cBhvr>
                                    </p:animEffect>
                                  </p:childTnLst>
                                </p:cTn>
                              </p:par>
                              <p:par>
                                <p:cTn id="81" presetID="22" presetClass="entr" presetSubtype="8"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wipe(left)">
                                      <p:cBhvr>
                                        <p:cTn id="83" dur="500"/>
                                        <p:tgtEl>
                                          <p:spTgt spid="26"/>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wipe(left)">
                                      <p:cBhvr>
                                        <p:cTn id="86" dur="500"/>
                                        <p:tgtEl>
                                          <p:spTgt spid="27"/>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animEffect transition="in" filter="wipe(left)">
                                      <p:cBhvr>
                                        <p:cTn id="89" dur="500"/>
                                        <p:tgtEl>
                                          <p:spTgt spid="29"/>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500"/>
                                        <p:tgtEl>
                                          <p:spTgt spid="30"/>
                                        </p:tgtEl>
                                      </p:cBhvr>
                                    </p:animEffect>
                                  </p:childTnLst>
                                </p:cTn>
                              </p:par>
                              <p:par>
                                <p:cTn id="93" presetID="22" presetClass="entr" presetSubtype="8" fill="hold" nodeType="with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wipe(left)">
                                      <p:cBhvr>
                                        <p:cTn id="95" dur="500"/>
                                        <p:tgtEl>
                                          <p:spTgt spid="31"/>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left)">
                                      <p:cBhvr>
                                        <p:cTn id="98" dur="500"/>
                                        <p:tgtEl>
                                          <p:spTgt spid="32"/>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500"/>
                                        <p:tgtEl>
                                          <p:spTgt spid="33"/>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wipe(left)">
                                      <p:cBhvr>
                                        <p:cTn id="104" dur="500"/>
                                        <p:tgtEl>
                                          <p:spTgt spid="34"/>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35"/>
                                        </p:tgtEl>
                                        <p:attrNameLst>
                                          <p:attrName>style.visibility</p:attrName>
                                        </p:attrNameLst>
                                      </p:cBhvr>
                                      <p:to>
                                        <p:strVal val="visible"/>
                                      </p:to>
                                    </p:set>
                                    <p:animEffect transition="in" filter="wipe(left)">
                                      <p:cBhvr>
                                        <p:cTn id="107" dur="500"/>
                                        <p:tgtEl>
                                          <p:spTgt spid="35"/>
                                        </p:tgtEl>
                                      </p:cBhvr>
                                    </p:animEffect>
                                  </p:childTnLst>
                                </p:cTn>
                              </p:par>
                              <p:par>
                                <p:cTn id="108" presetID="22" presetClass="entr" presetSubtype="8" fill="hold" grpId="0"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wipe(left)">
                                      <p:cBhvr>
                                        <p:cTn id="110" dur="500"/>
                                        <p:tgtEl>
                                          <p:spTgt spid="37"/>
                                        </p:tgtEl>
                                      </p:cBhvr>
                                    </p:animEffect>
                                  </p:childTnLst>
                                </p:cTn>
                              </p:par>
                              <p:par>
                                <p:cTn id="111" presetID="22" presetClass="entr" presetSubtype="8" fill="hold" grpId="0" nodeType="withEffect">
                                  <p:stCondLst>
                                    <p:cond delay="0"/>
                                  </p:stCondLst>
                                  <p:childTnLst>
                                    <p:set>
                                      <p:cBhvr>
                                        <p:cTn id="112" dur="1" fill="hold">
                                          <p:stCondLst>
                                            <p:cond delay="0"/>
                                          </p:stCondLst>
                                        </p:cTn>
                                        <p:tgtEl>
                                          <p:spTgt spid="38"/>
                                        </p:tgtEl>
                                        <p:attrNameLst>
                                          <p:attrName>style.visibility</p:attrName>
                                        </p:attrNameLst>
                                      </p:cBhvr>
                                      <p:to>
                                        <p:strVal val="visible"/>
                                      </p:to>
                                    </p:set>
                                    <p:animEffect transition="in" filter="wipe(left)">
                                      <p:cBhvr>
                                        <p:cTn id="113" dur="500"/>
                                        <p:tgtEl>
                                          <p:spTgt spid="38"/>
                                        </p:tgtEl>
                                      </p:cBhvr>
                                    </p:animEffect>
                                  </p:childTnLst>
                                </p:cTn>
                              </p:par>
                              <p:par>
                                <p:cTn id="114" presetID="22" presetClass="entr" presetSubtype="8" fill="hold" nodeType="with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wipe(left)">
                                      <p:cBhvr>
                                        <p:cTn id="116" dur="500"/>
                                        <p:tgtEl>
                                          <p:spTgt spid="39"/>
                                        </p:tgtEl>
                                      </p:cBhvr>
                                    </p:animEffect>
                                  </p:childTnLst>
                                </p:cTn>
                              </p:par>
                              <p:par>
                                <p:cTn id="117" presetID="22" presetClass="entr" presetSubtype="8" fill="hold" nodeType="withEffect">
                                  <p:stCondLst>
                                    <p:cond delay="0"/>
                                  </p:stCondLst>
                                  <p:childTnLst>
                                    <p:set>
                                      <p:cBhvr>
                                        <p:cTn id="118" dur="1" fill="hold">
                                          <p:stCondLst>
                                            <p:cond delay="0"/>
                                          </p:stCondLst>
                                        </p:cTn>
                                        <p:tgtEl>
                                          <p:spTgt spid="41"/>
                                        </p:tgtEl>
                                        <p:attrNameLst>
                                          <p:attrName>style.visibility</p:attrName>
                                        </p:attrNameLst>
                                      </p:cBhvr>
                                      <p:to>
                                        <p:strVal val="visible"/>
                                      </p:to>
                                    </p:set>
                                    <p:animEffect transition="in" filter="wipe(left)">
                                      <p:cBhvr>
                                        <p:cTn id="119" dur="500"/>
                                        <p:tgtEl>
                                          <p:spTgt spid="41"/>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2"/>
                                        </p:tgtEl>
                                        <p:attrNameLst>
                                          <p:attrName>style.visibility</p:attrName>
                                        </p:attrNameLst>
                                      </p:cBhvr>
                                      <p:to>
                                        <p:strVal val="visible"/>
                                      </p:to>
                                    </p:set>
                                    <p:animEffect transition="in" filter="wipe(left)">
                                      <p:cBhvr>
                                        <p:cTn id="122" dur="500"/>
                                        <p:tgtEl>
                                          <p:spTgt spid="2"/>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wipe(left)">
                                      <p:cBhvr>
                                        <p:cTn id="125" dur="500"/>
                                        <p:tgtEl>
                                          <p:spTgt spid="4"/>
                                        </p:tgtEl>
                                      </p:cBhvr>
                                    </p:animEffect>
                                  </p:childTnLst>
                                </p:cTn>
                              </p:par>
                              <p:par>
                                <p:cTn id="126" presetID="22" presetClass="entr" presetSubtype="8" fill="hold" nodeType="withEffect">
                                  <p:stCondLst>
                                    <p:cond delay="0"/>
                                  </p:stCondLst>
                                  <p:childTnLst>
                                    <p:set>
                                      <p:cBhvr>
                                        <p:cTn id="127" dur="1" fill="hold">
                                          <p:stCondLst>
                                            <p:cond delay="0"/>
                                          </p:stCondLst>
                                        </p:cTn>
                                        <p:tgtEl>
                                          <p:spTgt spid="14"/>
                                        </p:tgtEl>
                                        <p:attrNameLst>
                                          <p:attrName>style.visibility</p:attrName>
                                        </p:attrNameLst>
                                      </p:cBhvr>
                                      <p:to>
                                        <p:strVal val="visible"/>
                                      </p:to>
                                    </p:set>
                                    <p:animEffect transition="in" filter="wipe(left)">
                                      <p:cBhvr>
                                        <p:cTn id="128" dur="500"/>
                                        <p:tgtEl>
                                          <p:spTgt spid="14"/>
                                        </p:tgtEl>
                                      </p:cBhvr>
                                    </p:animEffect>
                                  </p:childTnLst>
                                </p:cTn>
                              </p:par>
                              <p:par>
                                <p:cTn id="129" presetID="22" presetClass="entr" presetSubtype="8" fill="hold" nodeType="withEffect">
                                  <p:stCondLst>
                                    <p:cond delay="0"/>
                                  </p:stCondLst>
                                  <p:childTnLst>
                                    <p:set>
                                      <p:cBhvr>
                                        <p:cTn id="130" dur="1" fill="hold">
                                          <p:stCondLst>
                                            <p:cond delay="0"/>
                                          </p:stCondLst>
                                        </p:cTn>
                                        <p:tgtEl>
                                          <p:spTgt spid="36"/>
                                        </p:tgtEl>
                                        <p:attrNameLst>
                                          <p:attrName>style.visibility</p:attrName>
                                        </p:attrNameLst>
                                      </p:cBhvr>
                                      <p:to>
                                        <p:strVal val="visible"/>
                                      </p:to>
                                    </p:set>
                                    <p:animEffect transition="in" filter="wipe(left)">
                                      <p:cBhvr>
                                        <p:cTn id="131" dur="500"/>
                                        <p:tgtEl>
                                          <p:spTgt spid="36"/>
                                        </p:tgtEl>
                                      </p:cBhvr>
                                    </p:animEffect>
                                  </p:childTnLst>
                                </p:cTn>
                              </p:par>
                              <p:par>
                                <p:cTn id="132" presetID="22" presetClass="entr" presetSubtype="8" fill="hold" nodeType="withEffect">
                                  <p:stCondLst>
                                    <p:cond delay="0"/>
                                  </p:stCondLst>
                                  <p:childTnLst>
                                    <p:set>
                                      <p:cBhvr>
                                        <p:cTn id="133" dur="1" fill="hold">
                                          <p:stCondLst>
                                            <p:cond delay="0"/>
                                          </p:stCondLst>
                                        </p:cTn>
                                        <p:tgtEl>
                                          <p:spTgt spid="3"/>
                                        </p:tgtEl>
                                        <p:attrNameLst>
                                          <p:attrName>style.visibility</p:attrName>
                                        </p:attrNameLst>
                                      </p:cBhvr>
                                      <p:to>
                                        <p:strVal val="visible"/>
                                      </p:to>
                                    </p:set>
                                    <p:animEffect transition="in" filter="wipe(left)">
                                      <p:cBhvr>
                                        <p:cTn id="134" dur="500"/>
                                        <p:tgtEl>
                                          <p:spTgt spid="3"/>
                                        </p:tgtEl>
                                      </p:cBhvr>
                                    </p:animEffect>
                                  </p:childTnLst>
                                </p:cTn>
                              </p:par>
                              <p:par>
                                <p:cTn id="135" presetID="22" presetClass="entr" presetSubtype="8" fill="hold" grpId="0" nodeType="withEffect">
                                  <p:stCondLst>
                                    <p:cond delay="0"/>
                                  </p:stCondLst>
                                  <p:childTnLst>
                                    <p:set>
                                      <p:cBhvr>
                                        <p:cTn id="136" dur="1" fill="hold">
                                          <p:stCondLst>
                                            <p:cond delay="0"/>
                                          </p:stCondLst>
                                        </p:cTn>
                                        <p:tgtEl>
                                          <p:spTgt spid="13"/>
                                        </p:tgtEl>
                                        <p:attrNameLst>
                                          <p:attrName>style.visibility</p:attrName>
                                        </p:attrNameLst>
                                      </p:cBhvr>
                                      <p:to>
                                        <p:strVal val="visible"/>
                                      </p:to>
                                    </p:set>
                                    <p:animEffect transition="in" filter="wipe(left)">
                                      <p:cBhvr>
                                        <p:cTn id="137" dur="500"/>
                                        <p:tgtEl>
                                          <p:spTgt spid="13"/>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17"/>
                                        </p:tgtEl>
                                        <p:attrNameLst>
                                          <p:attrName>style.visibility</p:attrName>
                                        </p:attrNameLst>
                                      </p:cBhvr>
                                      <p:to>
                                        <p:strVal val="visible"/>
                                      </p:to>
                                    </p:set>
                                    <p:animEffect transition="in" filter="wipe(left)">
                                      <p:cBhvr>
                                        <p:cTn id="140" dur="500"/>
                                        <p:tgtEl>
                                          <p:spTgt spid="17"/>
                                        </p:tgtEl>
                                      </p:cBhvr>
                                    </p:animEffect>
                                  </p:childTnLst>
                                </p:cTn>
                              </p:par>
                              <p:par>
                                <p:cTn id="141" presetID="22" presetClass="entr" presetSubtype="8" fill="hold" nodeType="withEffect">
                                  <p:stCondLst>
                                    <p:cond delay="0"/>
                                  </p:stCondLst>
                                  <p:childTnLst>
                                    <p:set>
                                      <p:cBhvr>
                                        <p:cTn id="142" dur="1" fill="hold">
                                          <p:stCondLst>
                                            <p:cond delay="0"/>
                                          </p:stCondLst>
                                        </p:cTn>
                                        <p:tgtEl>
                                          <p:spTgt spid="21"/>
                                        </p:tgtEl>
                                        <p:attrNameLst>
                                          <p:attrName>style.visibility</p:attrName>
                                        </p:attrNameLst>
                                      </p:cBhvr>
                                      <p:to>
                                        <p:strVal val="visible"/>
                                      </p:to>
                                    </p:set>
                                    <p:animEffect transition="in" filter="wipe(left)">
                                      <p:cBhvr>
                                        <p:cTn id="143" dur="500"/>
                                        <p:tgtEl>
                                          <p:spTgt spid="21"/>
                                        </p:tgtEl>
                                      </p:cBhvr>
                                    </p:animEffect>
                                  </p:childTnLst>
                                </p:cTn>
                              </p:par>
                              <p:par>
                                <p:cTn id="144" presetID="22" presetClass="entr" presetSubtype="8" fill="hold" nodeType="withEffect">
                                  <p:stCondLst>
                                    <p:cond delay="0"/>
                                  </p:stCondLst>
                                  <p:childTnLst>
                                    <p:set>
                                      <p:cBhvr>
                                        <p:cTn id="145" dur="1" fill="hold">
                                          <p:stCondLst>
                                            <p:cond delay="0"/>
                                          </p:stCondLst>
                                        </p:cTn>
                                        <p:tgtEl>
                                          <p:spTgt spid="50"/>
                                        </p:tgtEl>
                                        <p:attrNameLst>
                                          <p:attrName>style.visibility</p:attrName>
                                        </p:attrNameLst>
                                      </p:cBhvr>
                                      <p:to>
                                        <p:strVal val="visible"/>
                                      </p:to>
                                    </p:set>
                                    <p:animEffect transition="in" filter="wipe(left)">
                                      <p:cBhvr>
                                        <p:cTn id="146" dur="500"/>
                                        <p:tgtEl>
                                          <p:spTgt spid="50"/>
                                        </p:tgtEl>
                                      </p:cBhvr>
                                    </p:animEffect>
                                  </p:childTnLst>
                                </p:cTn>
                              </p:par>
                            </p:childTnLst>
                          </p:cTn>
                        </p:par>
                      </p:childTnLst>
                    </p:cTn>
                  </p:par>
                  <p:par>
                    <p:cTn id="147" fill="hold">
                      <p:stCondLst>
                        <p:cond delay="indefinite"/>
                      </p:stCondLst>
                      <p:childTnLst>
                        <p:par>
                          <p:cTn id="148" fill="hold">
                            <p:stCondLst>
                              <p:cond delay="0"/>
                            </p:stCondLst>
                            <p:childTnLst>
                              <p:par>
                                <p:cTn id="149" presetID="10" presetClass="entr" presetSubtype="0" fill="hold" nodeType="clickEffect">
                                  <p:stCondLst>
                                    <p:cond delay="0"/>
                                  </p:stCondLst>
                                  <p:childTnLst>
                                    <p:set>
                                      <p:cBhvr>
                                        <p:cTn id="150" dur="1" fill="hold">
                                          <p:stCondLst>
                                            <p:cond delay="0"/>
                                          </p:stCondLst>
                                        </p:cTn>
                                        <p:tgtEl>
                                          <p:spTgt spid="8"/>
                                        </p:tgtEl>
                                        <p:attrNameLst>
                                          <p:attrName>style.visibility</p:attrName>
                                        </p:attrNameLst>
                                      </p:cBhvr>
                                      <p:to>
                                        <p:strVal val="visible"/>
                                      </p:to>
                                    </p:set>
                                    <p:animEffect transition="in" filter="fade">
                                      <p:cBhvr>
                                        <p:cTn id="151" dur="500"/>
                                        <p:tgtEl>
                                          <p:spTgt spid="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57"/>
                                        </p:tgtEl>
                                        <p:attrNameLst>
                                          <p:attrName>style.visibility</p:attrName>
                                        </p:attrNameLst>
                                      </p:cBhvr>
                                      <p:to>
                                        <p:strVal val="visible"/>
                                      </p:to>
                                    </p:set>
                                    <p:animEffect transition="in" filter="fade">
                                      <p:cBhvr>
                                        <p:cTn id="154" dur="500"/>
                                        <p:tgtEl>
                                          <p:spTgt spid="5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8"/>
                                        </p:tgtEl>
                                        <p:attrNameLst>
                                          <p:attrName>style.visibility</p:attrName>
                                        </p:attrNameLst>
                                      </p:cBhvr>
                                      <p:to>
                                        <p:strVal val="visible"/>
                                      </p:to>
                                    </p:set>
                                    <p:animEffect transition="in" filter="fade">
                                      <p:cBhvr>
                                        <p:cTn id="157" dur="500"/>
                                        <p:tgtEl>
                                          <p:spTgt spid="58"/>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9"/>
                                        </p:tgtEl>
                                        <p:attrNameLst>
                                          <p:attrName>style.visibility</p:attrName>
                                        </p:attrNameLst>
                                      </p:cBhvr>
                                      <p:to>
                                        <p:strVal val="visible"/>
                                      </p:to>
                                    </p:set>
                                    <p:animEffect transition="in" filter="fade">
                                      <p:cBhvr>
                                        <p:cTn id="160" dur="500"/>
                                        <p:tgtEl>
                                          <p:spTgt spid="59"/>
                                        </p:tgtEl>
                                      </p:cBhvr>
                                    </p:animEffect>
                                  </p:childTnLst>
                                </p:cTn>
                              </p:par>
                              <p:par>
                                <p:cTn id="161" presetID="10" presetClass="entr" presetSubtype="0" fill="hold" nodeType="withEffect">
                                  <p:stCondLst>
                                    <p:cond delay="0"/>
                                  </p:stCondLst>
                                  <p:childTnLst>
                                    <p:set>
                                      <p:cBhvr>
                                        <p:cTn id="162" dur="1" fill="hold">
                                          <p:stCondLst>
                                            <p:cond delay="0"/>
                                          </p:stCondLst>
                                        </p:cTn>
                                        <p:tgtEl>
                                          <p:spTgt spid="60"/>
                                        </p:tgtEl>
                                        <p:attrNameLst>
                                          <p:attrName>style.visibility</p:attrName>
                                        </p:attrNameLst>
                                      </p:cBhvr>
                                      <p:to>
                                        <p:strVal val="visible"/>
                                      </p:to>
                                    </p:set>
                                    <p:animEffect transition="in" filter="fade">
                                      <p:cBhvr>
                                        <p:cTn id="163" dur="500"/>
                                        <p:tgtEl>
                                          <p:spTgt spid="60"/>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61"/>
                                        </p:tgtEl>
                                        <p:attrNameLst>
                                          <p:attrName>style.visibility</p:attrName>
                                        </p:attrNameLst>
                                      </p:cBhvr>
                                      <p:to>
                                        <p:strVal val="visible"/>
                                      </p:to>
                                    </p:set>
                                    <p:animEffect transition="in" filter="fade">
                                      <p:cBhvr>
                                        <p:cTn id="166" dur="500"/>
                                        <p:tgtEl>
                                          <p:spTgt spid="61"/>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62"/>
                                        </p:tgtEl>
                                        <p:attrNameLst>
                                          <p:attrName>style.visibility</p:attrName>
                                        </p:attrNameLst>
                                      </p:cBhvr>
                                      <p:to>
                                        <p:strVal val="visible"/>
                                      </p:to>
                                    </p:set>
                                    <p:animEffect transition="in" filter="fade">
                                      <p:cBhvr>
                                        <p:cTn id="169" dur="500"/>
                                        <p:tgtEl>
                                          <p:spTgt spid="62"/>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67"/>
                                        </p:tgtEl>
                                        <p:attrNameLst>
                                          <p:attrName>style.visibility</p:attrName>
                                        </p:attrNameLst>
                                      </p:cBhvr>
                                      <p:to>
                                        <p:strVal val="visible"/>
                                      </p:to>
                                    </p:set>
                                    <p:animEffect transition="in" filter="fade">
                                      <p:cBhvr>
                                        <p:cTn id="172" dur="500"/>
                                        <p:tgtEl>
                                          <p:spTgt spid="67"/>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43"/>
                                        </p:tgtEl>
                                        <p:attrNameLst>
                                          <p:attrName>style.visibility</p:attrName>
                                        </p:attrNameLst>
                                      </p:cBhvr>
                                      <p:to>
                                        <p:strVal val="visible"/>
                                      </p:to>
                                    </p:set>
                                    <p:animEffect transition="in" filter="fade">
                                      <p:cBhvr>
                                        <p:cTn id="177" dur="500"/>
                                        <p:tgtEl>
                                          <p:spTgt spid="43"/>
                                        </p:tgtEl>
                                      </p:cBhvr>
                                    </p:animEffect>
                                  </p:childTnLst>
                                </p:cTn>
                              </p:par>
                              <p:par>
                                <p:cTn id="178" presetID="10" presetClass="entr" presetSubtype="0" fill="hold" nodeType="withEffect">
                                  <p:stCondLst>
                                    <p:cond delay="0"/>
                                  </p:stCondLst>
                                  <p:childTnLst>
                                    <p:set>
                                      <p:cBhvr>
                                        <p:cTn id="179" dur="1" fill="hold">
                                          <p:stCondLst>
                                            <p:cond delay="0"/>
                                          </p:stCondLst>
                                        </p:cTn>
                                        <p:tgtEl>
                                          <p:spTgt spid="44"/>
                                        </p:tgtEl>
                                        <p:attrNameLst>
                                          <p:attrName>style.visibility</p:attrName>
                                        </p:attrNameLst>
                                      </p:cBhvr>
                                      <p:to>
                                        <p:strVal val="visible"/>
                                      </p:to>
                                    </p:set>
                                    <p:animEffect transition="in" filter="fade">
                                      <p:cBhvr>
                                        <p:cTn id="180" dur="500"/>
                                        <p:tgtEl>
                                          <p:spTgt spid="4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3"/>
                                        </p:tgtEl>
                                        <p:attrNameLst>
                                          <p:attrName>style.visibility</p:attrName>
                                        </p:attrNameLst>
                                      </p:cBhvr>
                                      <p:to>
                                        <p:strVal val="visible"/>
                                      </p:to>
                                    </p:set>
                                    <p:animEffect transition="in" filter="fade">
                                      <p:cBhvr>
                                        <p:cTn id="183" dur="500"/>
                                        <p:tgtEl>
                                          <p:spTgt spid="6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4"/>
                                        </p:tgtEl>
                                        <p:attrNameLst>
                                          <p:attrName>style.visibility</p:attrName>
                                        </p:attrNameLst>
                                      </p:cBhvr>
                                      <p:to>
                                        <p:strVal val="visible"/>
                                      </p:to>
                                    </p:set>
                                    <p:animEffect transition="in" filter="fade">
                                      <p:cBhvr>
                                        <p:cTn id="186" dur="500"/>
                                        <p:tgtEl>
                                          <p:spTgt spid="64"/>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5"/>
                                        </p:tgtEl>
                                        <p:attrNameLst>
                                          <p:attrName>style.visibility</p:attrName>
                                        </p:attrNameLst>
                                      </p:cBhvr>
                                      <p:to>
                                        <p:strVal val="visible"/>
                                      </p:to>
                                    </p:set>
                                    <p:animEffect transition="in" filter="fade">
                                      <p:cBhvr>
                                        <p:cTn id="189" dur="500"/>
                                        <p:tgtEl>
                                          <p:spTgt spid="65"/>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2"/>
                                        </p:tgtEl>
                                        <p:attrNameLst>
                                          <p:attrName>style.visibility</p:attrName>
                                        </p:attrNameLst>
                                      </p:cBhvr>
                                      <p:to>
                                        <p:strVal val="visible"/>
                                      </p:to>
                                    </p:set>
                                    <p:animEffect transition="in" filter="fade">
                                      <p:cBhvr>
                                        <p:cTn id="19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P spid="20" grpId="0"/>
      <p:bldP spid="22" grpId="0" animBg="1"/>
      <p:bldP spid="24" grpId="0"/>
      <p:bldP spid="27" grpId="0"/>
      <p:bldP spid="29" grpId="0" animBg="1"/>
      <p:bldP spid="30" grpId="0"/>
      <p:bldP spid="32" grpId="0" animBg="1"/>
      <p:bldP spid="33" grpId="0" animBg="1"/>
      <p:bldP spid="34" grpId="0"/>
      <p:bldP spid="35" grpId="0"/>
      <p:bldP spid="37" grpId="0" animBg="1"/>
      <p:bldP spid="38" grpId="0"/>
      <p:bldP spid="42" grpId="0" animBg="1"/>
      <p:bldP spid="43" grpId="0" animBg="1"/>
      <p:bldP spid="46" grpId="0" animBg="1"/>
      <p:bldP spid="47" grpId="0" animBg="1"/>
      <p:bldP spid="48" grpId="0" animBg="1"/>
      <p:bldP spid="51" grpId="0" animBg="1"/>
      <p:bldP spid="52" grpId="0" animBg="1"/>
      <p:bldP spid="54" grpId="0" animBg="1"/>
      <p:bldP spid="55" grpId="0" animBg="1"/>
      <p:bldP spid="57" grpId="0" animBg="1"/>
      <p:bldP spid="58" grpId="0" animBg="1"/>
      <p:bldP spid="59" grpId="0" animBg="1"/>
      <p:bldP spid="61" grpId="0" animBg="1"/>
      <p:bldP spid="62" grpId="0" animBg="1"/>
      <p:bldP spid="63" grpId="0"/>
      <p:bldP spid="64" grpId="0" animBg="1"/>
      <p:bldP spid="65" grpId="0" animBg="1"/>
      <p:bldP spid="66" grpId="0" animBg="1"/>
      <p:bldP spid="67" grpId="0" animBg="1"/>
      <p:bldP spid="68" grpId="0" animBg="1"/>
      <p:bldP spid="2" grpId="0" animBg="1"/>
      <p:bldP spid="4" grpId="0"/>
      <p:bldP spid="13" grpId="0" animBg="1"/>
      <p:bldP spid="1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91C759A8-DF0C-99E5-2B7C-B436694730B1}"/>
              </a:ext>
            </a:extLst>
          </p:cNvPr>
          <p:cNvSpPr/>
          <p:nvPr/>
        </p:nvSpPr>
        <p:spPr>
          <a:xfrm>
            <a:off x="247651" y="920626"/>
            <a:ext cx="11676540" cy="5715669"/>
          </a:xfrm>
          <a:prstGeom prst="roundRect">
            <a:avLst>
              <a:gd name="adj" fmla="val 679"/>
            </a:avLst>
          </a:prstGeom>
          <a:solidFill>
            <a:schemeClr val="tx1">
              <a:alpha val="5098"/>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endParaRPr lang="en-US" sz="1400">
              <a:latin typeface="Aptos" panose="020B0004020202020204" pitchFamily="34" charset="0"/>
            </a:endParaRPr>
          </a:p>
        </p:txBody>
      </p:sp>
      <p:sp>
        <p:nvSpPr>
          <p:cNvPr id="4" name="TextBox 3">
            <a:extLst>
              <a:ext uri="{FF2B5EF4-FFF2-40B4-BE49-F238E27FC236}">
                <a16:creationId xmlns:a16="http://schemas.microsoft.com/office/drawing/2014/main" id="{A0AE719B-DBE5-175B-32A2-0555932ACB07}"/>
              </a:ext>
            </a:extLst>
          </p:cNvPr>
          <p:cNvSpPr txBox="1"/>
          <p:nvPr/>
        </p:nvSpPr>
        <p:spPr>
          <a:xfrm>
            <a:off x="891055" y="1050150"/>
            <a:ext cx="10845094" cy="5586145"/>
          </a:xfrm>
          <a:prstGeom prst="rect">
            <a:avLst/>
          </a:prstGeom>
          <a:noFill/>
        </p:spPr>
        <p:txBody>
          <a:bodyPr wrap="square" lIns="0" tIns="0" rIns="0" bIns="0" rtlCol="0" anchor="t">
            <a:spAutoFit/>
          </a:bodyPr>
          <a:lstStyle/>
          <a:p>
            <a:pPr algn="l">
              <a:spcAft>
                <a:spcPts val="1000"/>
              </a:spcAft>
            </a:pPr>
            <a:r>
              <a:rPr lang="en-US" sz="1800">
                <a:latin typeface="Aptos" panose="020B0004020202020204" pitchFamily="34" charset="0"/>
              </a:rPr>
              <a:t>The large language models (LLM) Copilot Studio depends upon are the foundation models trained by OpenAI.</a:t>
            </a:r>
          </a:p>
          <a:p>
            <a:pPr>
              <a:spcAft>
                <a:spcPts val="1000"/>
              </a:spcAft>
            </a:pPr>
            <a:r>
              <a:rPr lang="en-US" sz="1800">
                <a:latin typeface="Aptos" panose="020B0004020202020204" pitchFamily="34" charset="0"/>
              </a:rPr>
              <a:t>Generative answers uses GPT-3.5 Turbo, but as new models outperform previous ones, they can be updated.</a:t>
            </a:r>
          </a:p>
          <a:p>
            <a:pPr>
              <a:spcAft>
                <a:spcPts val="1000"/>
              </a:spcAft>
            </a:pPr>
            <a:r>
              <a:rPr lang="en-US" sz="1800">
                <a:latin typeface="Aptos" panose="020B0004020202020204" pitchFamily="34" charset="0"/>
              </a:rPr>
              <a:t>Models are hosted on internal Azure OpenAI services, honoring the Microsoft Services Trust boundary.</a:t>
            </a:r>
          </a:p>
          <a:p>
            <a:pPr>
              <a:spcAft>
                <a:spcPts val="1000"/>
              </a:spcAft>
            </a:pPr>
            <a:r>
              <a:rPr lang="en-US" sz="1800">
                <a:latin typeface="Aptos" panose="020B0004020202020204" pitchFamily="34" charset="0"/>
              </a:rPr>
              <a:t>Models are accessed and used following </a:t>
            </a:r>
            <a:r>
              <a:rPr lang="en-US" sz="1800">
                <a:latin typeface="Aptos" panose="020B0004020202020204" pitchFamily="34" charset="0"/>
                <a:hlinkClick r:id="rId3"/>
              </a:rPr>
              <a:t>Microsoft Responsible AI</a:t>
            </a:r>
            <a:r>
              <a:rPr lang="en-US" sz="1800">
                <a:latin typeface="Aptos" panose="020B0004020202020204" pitchFamily="34" charset="0"/>
              </a:rPr>
              <a:t> principles and policies.</a:t>
            </a:r>
          </a:p>
          <a:p>
            <a:pPr>
              <a:spcAft>
                <a:spcPts val="1000"/>
              </a:spcAft>
            </a:pPr>
            <a:r>
              <a:rPr lang="en-US" sz="1800">
                <a:latin typeface="Aptos" panose="020B0004020202020204" pitchFamily="34" charset="0"/>
                <a:hlinkClick r:id="rId4"/>
              </a:rPr>
              <a:t>Custom instructions</a:t>
            </a:r>
            <a:r>
              <a:rPr lang="en-US" sz="1800">
                <a:latin typeface="Aptos" panose="020B0004020202020204" pitchFamily="34" charset="0"/>
              </a:rPr>
              <a:t> can be added to generative answers to influence format and filters.</a:t>
            </a:r>
          </a:p>
          <a:p>
            <a:pPr>
              <a:spcAft>
                <a:spcPts val="1000"/>
              </a:spcAft>
            </a:pPr>
            <a:r>
              <a:rPr lang="en-US" sz="1800">
                <a:latin typeface="Aptos" panose="020B0004020202020204" pitchFamily="34" charset="0"/>
                <a:hlinkClick r:id="rId5"/>
              </a:rPr>
              <a:t>Data storage and processing</a:t>
            </a:r>
            <a:r>
              <a:rPr lang="en-US" sz="1800">
                <a:latin typeface="Aptos" panose="020B0004020202020204" pitchFamily="34" charset="0"/>
              </a:rPr>
              <a:t> for Copilot Studio generative AI capabilities may result in data movement across regional boundaries. When local data storage and processing aren’t available in the region, environment settings are available to disable features requiring Azure OpenAI or Bing Search, preventing data movement.</a:t>
            </a:r>
          </a:p>
          <a:p>
            <a:pPr>
              <a:spcAft>
                <a:spcPts val="1000"/>
              </a:spcAft>
            </a:pPr>
            <a:r>
              <a:rPr lang="en-US" sz="1800">
                <a:latin typeface="Aptos" panose="020B0004020202020204" pitchFamily="34" charset="0"/>
              </a:rPr>
              <a:t>Copilot Studio does not collect, nor provide any customer data, for use in the training of LLMs.</a:t>
            </a:r>
          </a:p>
          <a:p>
            <a:pPr>
              <a:spcAft>
                <a:spcPts val="1000"/>
              </a:spcAft>
            </a:pPr>
            <a:r>
              <a:rPr lang="en-US" sz="1800">
                <a:latin typeface="Aptos" panose="020B0004020202020204" pitchFamily="34" charset="0"/>
              </a:rPr>
              <a:t>For operations purposes only, conversations are stored temporarily in a service-operated and secured store so that authorized Microsoft employees via Secure Access Workstations (SAWs) with Just-In-Time (JIT) access requests may respond to support requests. Access can be controlled through </a:t>
            </a:r>
            <a:r>
              <a:rPr lang="en-US" sz="1800">
                <a:latin typeface="Aptos" panose="020B0004020202020204" pitchFamily="34" charset="0"/>
                <a:hlinkClick r:id="rId6"/>
              </a:rPr>
              <a:t>Customer Lockbox</a:t>
            </a:r>
            <a:r>
              <a:rPr lang="en-US" sz="1800">
                <a:latin typeface="Aptos" panose="020B0004020202020204" pitchFamily="34" charset="0"/>
              </a:rPr>
              <a:t>.</a:t>
            </a:r>
          </a:p>
          <a:p>
            <a:pPr>
              <a:spcAft>
                <a:spcPts val="1000"/>
              </a:spcAft>
            </a:pPr>
            <a:r>
              <a:rPr lang="en-US" sz="1800">
                <a:latin typeface="Aptos" panose="020B0004020202020204" pitchFamily="34" charset="0"/>
              </a:rPr>
              <a:t>Generative AI capabilities log additional troubleshooting data, but only when the thumbs up or down reactions are used by the copilot author in the Copilot Studio test pane.</a:t>
            </a:r>
          </a:p>
          <a:p>
            <a:pPr>
              <a:spcAft>
                <a:spcPts val="1000"/>
              </a:spcAft>
            </a:pPr>
            <a:r>
              <a:rPr lang="en-US" sz="1800">
                <a:latin typeface="Aptos" panose="020B0004020202020204" pitchFamily="34" charset="0"/>
              </a:rPr>
              <a:t>Given the existing control layers and to avoid further logging of customer data, </a:t>
            </a:r>
            <a:r>
              <a:rPr lang="en-US" sz="1800">
                <a:latin typeface="Aptos" panose="020B0004020202020204" pitchFamily="34" charset="0"/>
                <a:hlinkClick r:id="rId7"/>
              </a:rPr>
              <a:t>Azure OpenAI abuse monitoring</a:t>
            </a:r>
            <a:r>
              <a:rPr lang="en-US" sz="1800">
                <a:latin typeface="Aptos" panose="020B0004020202020204" pitchFamily="34" charset="0"/>
              </a:rPr>
              <a:t> is disabled for Copilot Studio generative AI features.</a:t>
            </a:r>
          </a:p>
        </p:txBody>
      </p:sp>
      <p:sp>
        <p:nvSpPr>
          <p:cNvPr id="8" name="Title 1">
            <a:extLst>
              <a:ext uri="{FF2B5EF4-FFF2-40B4-BE49-F238E27FC236}">
                <a16:creationId xmlns:a16="http://schemas.microsoft.com/office/drawing/2014/main" id="{B83C355A-92A2-F6EF-7D22-60A6CB30746C}"/>
              </a:ext>
            </a:extLst>
          </p:cNvPr>
          <p:cNvSpPr txBox="1">
            <a:spLocks/>
          </p:cNvSpPr>
          <p:nvPr/>
        </p:nvSpPr>
        <p:spPr>
          <a:xfrm>
            <a:off x="247651" y="218642"/>
            <a:ext cx="11628915" cy="553998"/>
          </a:xfrm>
          <a:prstGeom prst="rect">
            <a:avLst/>
          </a:prstGeom>
        </p:spPr>
        <p:txBody>
          <a:bodyPr vert="horz" wrap="square" lIns="0" tIns="0" rIns="0" bIns="0" rtlCol="0" anchor="t">
            <a:spAutoFit/>
          </a:bodyPr>
          <a:lstStyle>
            <a:lvl1pPr algn="l" defTabSz="932719" rtl="0" eaLnBrk="1" latinLnBrk="0" hangingPunct="1">
              <a:lnSpc>
                <a:spcPct val="100000"/>
              </a:lnSpc>
              <a:spcBef>
                <a:spcPct val="0"/>
              </a:spcBef>
              <a:buNone/>
              <a:defRPr lang="en-US" sz="3600" b="0" kern="1200" cap="none" spc="-51" baseline="0">
                <a:ln w="3175">
                  <a:noFill/>
                </a:ln>
                <a:solidFill>
                  <a:schemeClr val="tx1"/>
                </a:solidFill>
                <a:effectLst/>
                <a:latin typeface="Aptos SemiBold" panose="020B0004020202020204" pitchFamily="34" charset="0"/>
                <a:ea typeface="+mn-ea"/>
                <a:cs typeface="Segoe UI" pitchFamily="34" charset="0"/>
              </a:defRPr>
            </a:lvl1pPr>
          </a:lstStyle>
          <a:p>
            <a:r>
              <a:rPr lang="en-US"/>
              <a:t>Generative AI security and compliance considerations</a:t>
            </a:r>
            <a:endParaRPr lang="en-US" b="1"/>
          </a:p>
        </p:txBody>
      </p:sp>
      <p:pic>
        <p:nvPicPr>
          <p:cNvPr id="11" name="Graphic 10">
            <a:extLst>
              <a:ext uri="{FF2B5EF4-FFF2-40B4-BE49-F238E27FC236}">
                <a16:creationId xmlns:a16="http://schemas.microsoft.com/office/drawing/2014/main" id="{C1F79809-E554-45A7-527C-0288A6A74D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5851" y="1058505"/>
            <a:ext cx="252000" cy="252000"/>
          </a:xfrm>
          <a:prstGeom prst="rect">
            <a:avLst/>
          </a:prstGeom>
        </p:spPr>
      </p:pic>
      <p:pic>
        <p:nvPicPr>
          <p:cNvPr id="13" name="Graphic 12">
            <a:extLst>
              <a:ext uri="{FF2B5EF4-FFF2-40B4-BE49-F238E27FC236}">
                <a16:creationId xmlns:a16="http://schemas.microsoft.com/office/drawing/2014/main" id="{C0143134-B941-F2E0-D6AD-5643B32E380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851" y="4008647"/>
            <a:ext cx="252000" cy="252000"/>
          </a:xfrm>
          <a:prstGeom prst="rect">
            <a:avLst/>
          </a:prstGeom>
        </p:spPr>
      </p:pic>
      <p:pic>
        <p:nvPicPr>
          <p:cNvPr id="21" name="Graphic 20">
            <a:extLst>
              <a:ext uri="{FF2B5EF4-FFF2-40B4-BE49-F238E27FC236}">
                <a16:creationId xmlns:a16="http://schemas.microsoft.com/office/drawing/2014/main" id="{20377795-1D6A-4462-3F78-35A8A8C0FAF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55851" y="1465517"/>
            <a:ext cx="252000" cy="252000"/>
          </a:xfrm>
          <a:prstGeom prst="rect">
            <a:avLst/>
          </a:prstGeom>
        </p:spPr>
      </p:pic>
      <p:pic>
        <p:nvPicPr>
          <p:cNvPr id="25" name="Graphic 24">
            <a:extLst>
              <a:ext uri="{FF2B5EF4-FFF2-40B4-BE49-F238E27FC236}">
                <a16:creationId xmlns:a16="http://schemas.microsoft.com/office/drawing/2014/main" id="{CF7B36D8-0C04-641B-111D-5F52247AA6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55851" y="1859422"/>
            <a:ext cx="252000" cy="252000"/>
          </a:xfrm>
          <a:prstGeom prst="rect">
            <a:avLst/>
          </a:prstGeom>
        </p:spPr>
      </p:pic>
      <p:pic>
        <p:nvPicPr>
          <p:cNvPr id="31" name="Graphic 30">
            <a:extLst>
              <a:ext uri="{FF2B5EF4-FFF2-40B4-BE49-F238E27FC236}">
                <a16:creationId xmlns:a16="http://schemas.microsoft.com/office/drawing/2014/main" id="{8A786EB5-E1D8-CB92-3DBF-930747CC691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55851" y="4425123"/>
            <a:ext cx="252000" cy="252000"/>
          </a:xfrm>
          <a:prstGeom prst="rect">
            <a:avLst/>
          </a:prstGeom>
        </p:spPr>
      </p:pic>
      <p:pic>
        <p:nvPicPr>
          <p:cNvPr id="34" name="Graphic 33">
            <a:extLst>
              <a:ext uri="{FF2B5EF4-FFF2-40B4-BE49-F238E27FC236}">
                <a16:creationId xmlns:a16="http://schemas.microsoft.com/office/drawing/2014/main" id="{10A2366E-2615-20AC-6082-CB7F9F0CB19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55851" y="6053904"/>
            <a:ext cx="252000" cy="252000"/>
          </a:xfrm>
          <a:prstGeom prst="rect">
            <a:avLst/>
          </a:prstGeom>
        </p:spPr>
      </p:pic>
      <p:pic>
        <p:nvPicPr>
          <p:cNvPr id="10" name="Graphic 9">
            <a:extLst>
              <a:ext uri="{FF2B5EF4-FFF2-40B4-BE49-F238E27FC236}">
                <a16:creationId xmlns:a16="http://schemas.microsoft.com/office/drawing/2014/main" id="{C32B8FCE-6534-A627-04D7-2FB77531C1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7851" y="5336370"/>
            <a:ext cx="288000" cy="288000"/>
          </a:xfrm>
          <a:prstGeom prst="rect">
            <a:avLst/>
          </a:prstGeom>
        </p:spPr>
      </p:pic>
      <p:pic>
        <p:nvPicPr>
          <p:cNvPr id="14" name="Graphic 13">
            <a:extLst>
              <a:ext uri="{FF2B5EF4-FFF2-40B4-BE49-F238E27FC236}">
                <a16:creationId xmlns:a16="http://schemas.microsoft.com/office/drawing/2014/main" id="{A5D42AE3-8BE4-2C07-62D9-13712F0845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55851" y="2270095"/>
            <a:ext cx="252000" cy="252000"/>
          </a:xfrm>
          <a:prstGeom prst="rect">
            <a:avLst/>
          </a:prstGeom>
        </p:spPr>
      </p:pic>
      <p:pic>
        <p:nvPicPr>
          <p:cNvPr id="19" name="Graphic 18">
            <a:extLst>
              <a:ext uri="{FF2B5EF4-FFF2-40B4-BE49-F238E27FC236}">
                <a16:creationId xmlns:a16="http://schemas.microsoft.com/office/drawing/2014/main" id="{A6CED4D5-4D49-251D-787F-258DAB1EC07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55851" y="3059098"/>
            <a:ext cx="252000" cy="252000"/>
          </a:xfrm>
          <a:prstGeom prst="rect">
            <a:avLst/>
          </a:prstGeom>
        </p:spPr>
      </p:pic>
      <p:pic>
        <p:nvPicPr>
          <p:cNvPr id="3" name="Graphic 2">
            <a:extLst>
              <a:ext uri="{FF2B5EF4-FFF2-40B4-BE49-F238E27FC236}">
                <a16:creationId xmlns:a16="http://schemas.microsoft.com/office/drawing/2014/main" id="{BF63A1A1-FFBE-4015-71C0-A12D15C29B6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75453" y="2693986"/>
            <a:ext cx="216000" cy="216000"/>
          </a:xfrm>
          <a:prstGeom prst="rect">
            <a:avLst/>
          </a:prstGeom>
        </p:spPr>
      </p:pic>
    </p:spTree>
    <p:extLst>
      <p:ext uri="{BB962C8B-B14F-4D97-AF65-F5344CB8AC3E}">
        <p14:creationId xmlns:p14="http://schemas.microsoft.com/office/powerpoint/2010/main" val="2551739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xEl>
                                              <p:pRg st="2" end="2"/>
                                            </p:txEl>
                                          </p:spTgt>
                                        </p:tgtEl>
                                        <p:attrNameLst>
                                          <p:attrName>style.visibility</p:attrName>
                                        </p:attrNameLst>
                                      </p:cBhvr>
                                      <p:to>
                                        <p:strVal val="visible"/>
                                      </p:to>
                                    </p:set>
                                    <p:animEffect transition="in" filter="fade">
                                      <p:cBhvr>
                                        <p:cTn id="29" dur="500"/>
                                        <p:tgtEl>
                                          <p:spTgt spid="4">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
                                            <p:txEl>
                                              <p:pRg st="3" end="3"/>
                                            </p:txEl>
                                          </p:spTgt>
                                        </p:tgtEl>
                                        <p:attrNameLst>
                                          <p:attrName>style.visibility</p:attrName>
                                        </p:attrNameLst>
                                      </p:cBhvr>
                                      <p:to>
                                        <p:strVal val="visible"/>
                                      </p:to>
                                    </p:set>
                                    <p:animEffect transition="in" filter="fade">
                                      <p:cBhvr>
                                        <p:cTn id="38" dur="500"/>
                                        <p:tgtEl>
                                          <p:spTgt spid="4">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fade">
                                      <p:cBhvr>
                                        <p:cTn id="43" dur="500"/>
                                        <p:tgtEl>
                                          <p:spTgt spid="3"/>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animEffect transition="in" filter="fade">
                                      <p:cBhvr>
                                        <p:cTn id="47" dur="500"/>
                                        <p:tgtEl>
                                          <p:spTgt spid="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4">
                                            <p:txEl>
                                              <p:pRg st="5" end="5"/>
                                            </p:txEl>
                                          </p:spTgt>
                                        </p:tgtEl>
                                        <p:attrNameLst>
                                          <p:attrName>style.visibility</p:attrName>
                                        </p:attrNameLst>
                                      </p:cBhvr>
                                      <p:to>
                                        <p:strVal val="visible"/>
                                      </p:to>
                                    </p:set>
                                    <p:animEffect transition="in" filter="fade">
                                      <p:cBhvr>
                                        <p:cTn id="56" dur="500"/>
                                        <p:tgtEl>
                                          <p:spTgt spid="4">
                                            <p:txEl>
                                              <p:pRg st="5" end="5"/>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4">
                                            <p:txEl>
                                              <p:pRg st="6" end="6"/>
                                            </p:txEl>
                                          </p:spTgt>
                                        </p:tgtEl>
                                        <p:attrNameLst>
                                          <p:attrName>style.visibility</p:attrName>
                                        </p:attrNameLst>
                                      </p:cBhvr>
                                      <p:to>
                                        <p:strVal val="visible"/>
                                      </p:to>
                                    </p:set>
                                    <p:animEffect transition="in" filter="fade">
                                      <p:cBhvr>
                                        <p:cTn id="65" dur="500"/>
                                        <p:tgtEl>
                                          <p:spTgt spid="4">
                                            <p:txEl>
                                              <p:pRg st="6" end="6"/>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4">
                                            <p:txEl>
                                              <p:pRg st="7" end="7"/>
                                            </p:txEl>
                                          </p:spTgt>
                                        </p:tgtEl>
                                        <p:attrNameLst>
                                          <p:attrName>style.visibility</p:attrName>
                                        </p:attrNameLst>
                                      </p:cBhvr>
                                      <p:to>
                                        <p:strVal val="visible"/>
                                      </p:to>
                                    </p:set>
                                    <p:animEffect transition="in" filter="fade">
                                      <p:cBhvr>
                                        <p:cTn id="74" dur="500"/>
                                        <p:tgtEl>
                                          <p:spTgt spid="4">
                                            <p:txEl>
                                              <p:pRg st="7" end="7"/>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500"/>
                                        <p:tgtEl>
                                          <p:spTgt spid="1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4">
                                            <p:txEl>
                                              <p:pRg st="8" end="8"/>
                                            </p:txEl>
                                          </p:spTgt>
                                        </p:tgtEl>
                                        <p:attrNameLst>
                                          <p:attrName>style.visibility</p:attrName>
                                        </p:attrNameLst>
                                      </p:cBhvr>
                                      <p:to>
                                        <p:strVal val="visible"/>
                                      </p:to>
                                    </p:set>
                                    <p:animEffect transition="in" filter="fade">
                                      <p:cBhvr>
                                        <p:cTn id="83" dur="500"/>
                                        <p:tgtEl>
                                          <p:spTgt spid="4">
                                            <p:txEl>
                                              <p:pRg st="8" end="8"/>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34"/>
                                        </p:tgtEl>
                                        <p:attrNameLst>
                                          <p:attrName>style.visibility</p:attrName>
                                        </p:attrNameLst>
                                      </p:cBhvr>
                                      <p:to>
                                        <p:strVal val="visible"/>
                                      </p:to>
                                    </p:set>
                                    <p:animEffect transition="in" filter="fade">
                                      <p:cBhvr>
                                        <p:cTn id="88" dur="500"/>
                                        <p:tgtEl>
                                          <p:spTgt spid="34"/>
                                        </p:tgtEl>
                                      </p:cBhvr>
                                    </p:animEffect>
                                  </p:childTnLst>
                                </p:cTn>
                              </p:par>
                            </p:childTnLst>
                          </p:cTn>
                        </p:par>
                        <p:par>
                          <p:cTn id="89" fill="hold">
                            <p:stCondLst>
                              <p:cond delay="500"/>
                            </p:stCondLst>
                            <p:childTnLst>
                              <p:par>
                                <p:cTn id="90" presetID="10" presetClass="entr" presetSubtype="0" fill="hold" nodeType="after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93F2CF0F-8779-2EF8-45FB-5FB82A72E64F}"/>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05 [30] minutes</a:t>
            </a:r>
          </a:p>
        </p:txBody>
      </p:sp>
    </p:spTree>
    <p:extLst>
      <p:ext uri="{BB962C8B-B14F-4D97-AF65-F5344CB8AC3E}">
        <p14:creationId xmlns:p14="http://schemas.microsoft.com/office/powerpoint/2010/main" val="1341187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049930"/>
            <a:ext cx="10756789" cy="1354217"/>
          </a:xfrm>
        </p:spPr>
        <p:txBody>
          <a:bodyPr/>
          <a:lstStyle/>
          <a:p>
            <a:r>
              <a:rPr lang="en-US"/>
              <a:t>Lab 06: </a:t>
            </a:r>
            <a:r>
              <a:rPr lang="en-US" b="1">
                <a:solidFill>
                  <a:schemeClr val="tx1">
                    <a:lumMod val="75000"/>
                    <a:lumOff val="25000"/>
                  </a:schemeClr>
                </a:solidFill>
              </a:rPr>
              <a:t> Use generative AI orchestration </a:t>
            </a:r>
            <a:br>
              <a:rPr lang="en-US" b="1">
                <a:solidFill>
                  <a:schemeClr val="tx1">
                    <a:lumMod val="75000"/>
                    <a:lumOff val="25000"/>
                  </a:schemeClr>
                </a:solidFill>
              </a:rPr>
            </a:br>
            <a:r>
              <a:rPr lang="en-US" b="1">
                <a:solidFill>
                  <a:schemeClr val="tx1">
                    <a:lumMod val="75000"/>
                    <a:lumOff val="25000"/>
                  </a:schemeClr>
                </a:solidFill>
              </a:rPr>
              <a:t>to interact with your connectors</a:t>
            </a:r>
          </a:p>
        </p:txBody>
      </p:sp>
    </p:spTree>
    <p:extLst>
      <p:ext uri="{BB962C8B-B14F-4D97-AF65-F5344CB8AC3E}">
        <p14:creationId xmlns:p14="http://schemas.microsoft.com/office/powerpoint/2010/main" val="3552163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6</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278" b="278"/>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5420304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itle 62">
            <a:extLst>
              <a:ext uri="{FF2B5EF4-FFF2-40B4-BE49-F238E27FC236}">
                <a16:creationId xmlns:a16="http://schemas.microsoft.com/office/drawing/2014/main" id="{E549C738-DFE6-9261-9107-A353E6EE35B0}"/>
              </a:ext>
            </a:extLst>
          </p:cNvPr>
          <p:cNvSpPr>
            <a:spLocks noGrp="1"/>
          </p:cNvSpPr>
          <p:nvPr>
            <p:ph type="title"/>
          </p:nvPr>
        </p:nvSpPr>
        <p:spPr/>
        <p:txBody>
          <a:bodyPr/>
          <a:lstStyle/>
          <a:p>
            <a:r>
              <a:rPr lang="en-US" noProof="0"/>
              <a:t>Generative AI orchestration</a:t>
            </a:r>
            <a:endParaRPr lang="en-US"/>
          </a:p>
        </p:txBody>
      </p:sp>
      <p:sp>
        <p:nvSpPr>
          <p:cNvPr id="27" name="Text Placeholder 25">
            <a:extLst>
              <a:ext uri="{FF2B5EF4-FFF2-40B4-BE49-F238E27FC236}">
                <a16:creationId xmlns:a16="http://schemas.microsoft.com/office/drawing/2014/main" id="{CC9171CF-28B7-8095-0217-41F5D43F3E7F}"/>
              </a:ext>
            </a:extLst>
          </p:cNvPr>
          <p:cNvSpPr>
            <a:spLocks noGrp="1"/>
          </p:cNvSpPr>
          <p:nvPr>
            <p:ph type="body" sz="quarter" idx="26"/>
          </p:nvPr>
        </p:nvSpPr>
        <p:spPr>
          <a:xfrm>
            <a:off x="588263" y="2308342"/>
            <a:ext cx="3621024" cy="274320"/>
          </a:xfrm>
        </p:spPr>
        <p:txBody>
          <a:bodyPr anchor="t">
            <a:spAutoFit/>
          </a:bodyPr>
          <a:lstStyle/>
          <a:p>
            <a:r>
              <a:rPr lang="en-US"/>
              <a:t>Test and trace feature to see it in action</a:t>
            </a:r>
          </a:p>
        </p:txBody>
      </p:sp>
      <p:sp>
        <p:nvSpPr>
          <p:cNvPr id="28" name="Text Placeholder 22">
            <a:extLst>
              <a:ext uri="{FF2B5EF4-FFF2-40B4-BE49-F238E27FC236}">
                <a16:creationId xmlns:a16="http://schemas.microsoft.com/office/drawing/2014/main" id="{6E3C4E71-FA50-10FC-5D38-B4F77C64E501}"/>
              </a:ext>
            </a:extLst>
          </p:cNvPr>
          <p:cNvSpPr>
            <a:spLocks noGrp="1"/>
          </p:cNvSpPr>
          <p:nvPr>
            <p:ph type="body" sz="quarter" idx="27"/>
          </p:nvPr>
        </p:nvSpPr>
        <p:spPr>
          <a:xfrm>
            <a:off x="588263" y="2866516"/>
            <a:ext cx="3820704" cy="492443"/>
          </a:xfrm>
        </p:spPr>
        <p:txBody>
          <a:bodyPr wrap="square">
            <a:spAutoFit/>
          </a:bodyPr>
          <a:lstStyle/>
          <a:p>
            <a:r>
              <a:rPr lang="en-US"/>
              <a:t>Dynamically chains actions and topics together to produce actionable responses</a:t>
            </a:r>
          </a:p>
        </p:txBody>
      </p:sp>
      <p:sp>
        <p:nvSpPr>
          <p:cNvPr id="29" name="Text Placeholder 23">
            <a:extLst>
              <a:ext uri="{FF2B5EF4-FFF2-40B4-BE49-F238E27FC236}">
                <a16:creationId xmlns:a16="http://schemas.microsoft.com/office/drawing/2014/main" id="{2243AF2E-70B3-E6AD-BCFA-F7CBC081D424}"/>
              </a:ext>
            </a:extLst>
          </p:cNvPr>
          <p:cNvSpPr>
            <a:spLocks noGrp="1"/>
          </p:cNvSpPr>
          <p:nvPr>
            <p:ph type="body" sz="quarter" idx="28"/>
          </p:nvPr>
        </p:nvSpPr>
        <p:spPr>
          <a:xfrm>
            <a:off x="588263" y="3642810"/>
            <a:ext cx="3621024" cy="548640"/>
          </a:xfrm>
        </p:spPr>
        <p:txBody>
          <a:bodyPr>
            <a:spAutoFit/>
          </a:bodyPr>
          <a:lstStyle/>
          <a:p>
            <a:r>
              <a:rPr lang="en-US"/>
              <a:t>Handle multi-intent queries that were not anticipated or built by the user</a:t>
            </a:r>
          </a:p>
        </p:txBody>
      </p:sp>
      <p:sp>
        <p:nvSpPr>
          <p:cNvPr id="31" name="Text Placeholder 25">
            <a:extLst>
              <a:ext uri="{FF2B5EF4-FFF2-40B4-BE49-F238E27FC236}">
                <a16:creationId xmlns:a16="http://schemas.microsoft.com/office/drawing/2014/main" id="{479EDBFE-A385-BB62-A0CD-EA8CB7E19B5A}"/>
              </a:ext>
            </a:extLst>
          </p:cNvPr>
          <p:cNvSpPr txBox="1">
            <a:spLocks/>
          </p:cNvSpPr>
          <p:nvPr/>
        </p:nvSpPr>
        <p:spPr>
          <a:xfrm>
            <a:off x="588263" y="4447204"/>
            <a:ext cx="3621024" cy="492443"/>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lang="en-US" sz="16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Automatically slot-fill further details to get the information needed for the task</a:t>
            </a:r>
          </a:p>
        </p:txBody>
      </p:sp>
      <p:sp>
        <p:nvSpPr>
          <p:cNvPr id="33" name="Text Placeholder 24">
            <a:extLst>
              <a:ext uri="{FF2B5EF4-FFF2-40B4-BE49-F238E27FC236}">
                <a16:creationId xmlns:a16="http://schemas.microsoft.com/office/drawing/2014/main" id="{9F2137F1-0702-0D58-BDDE-E35912AAB03B}"/>
              </a:ext>
            </a:extLst>
          </p:cNvPr>
          <p:cNvSpPr>
            <a:spLocks noGrp="1"/>
          </p:cNvSpPr>
          <p:nvPr>
            <p:ph type="body" sz="quarter" idx="29"/>
          </p:nvPr>
        </p:nvSpPr>
        <p:spPr>
          <a:xfrm>
            <a:off x="588263" y="5223503"/>
            <a:ext cx="3621024" cy="492443"/>
          </a:xfrm>
        </p:spPr>
        <p:txBody>
          <a:bodyPr>
            <a:spAutoFit/>
          </a:bodyPr>
          <a:lstStyle/>
          <a:p>
            <a:r>
              <a:rPr lang="en-US"/>
              <a:t>Powered by the Azure OpenAI Service with LangChain concepts</a:t>
            </a:r>
          </a:p>
        </p:txBody>
      </p:sp>
      <p:cxnSp>
        <p:nvCxnSpPr>
          <p:cNvPr id="34" name="Straight Connector 33">
            <a:extLst>
              <a:ext uri="{FF2B5EF4-FFF2-40B4-BE49-F238E27FC236}">
                <a16:creationId xmlns:a16="http://schemas.microsoft.com/office/drawing/2014/main" id="{E604C326-3508-CD1D-9BFE-4E7CEFFA0D52}"/>
              </a:ext>
              <a:ext uri="{C183D7F6-B498-43B3-948B-1728B52AA6E4}">
                <adec:decorative xmlns:adec="http://schemas.microsoft.com/office/drawing/2017/decorative" val="1"/>
              </a:ext>
            </a:extLst>
          </p:cNvPr>
          <p:cNvCxnSpPr>
            <a:cxnSpLocks/>
          </p:cNvCxnSpPr>
          <p:nvPr/>
        </p:nvCxnSpPr>
        <p:spPr>
          <a:xfrm>
            <a:off x="588263" y="2710539"/>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C64E00D-DD00-4CCE-BAF4-61086A735327}"/>
              </a:ext>
              <a:ext uri="{C183D7F6-B498-43B3-948B-1728B52AA6E4}">
                <adec:decorative xmlns:adec="http://schemas.microsoft.com/office/drawing/2017/decorative" val="1"/>
              </a:ext>
            </a:extLst>
          </p:cNvPr>
          <p:cNvCxnSpPr>
            <a:cxnSpLocks/>
          </p:cNvCxnSpPr>
          <p:nvPr/>
        </p:nvCxnSpPr>
        <p:spPr>
          <a:xfrm>
            <a:off x="588263" y="3514933"/>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2C8A75-8150-2DEF-0B6B-D5CADB5F85B9}"/>
              </a:ext>
              <a:ext uri="{C183D7F6-B498-43B3-948B-1728B52AA6E4}">
                <adec:decorative xmlns:adec="http://schemas.microsoft.com/office/drawing/2017/decorative" val="1"/>
              </a:ext>
            </a:extLst>
          </p:cNvPr>
          <p:cNvCxnSpPr>
            <a:cxnSpLocks/>
          </p:cNvCxnSpPr>
          <p:nvPr/>
        </p:nvCxnSpPr>
        <p:spPr>
          <a:xfrm>
            <a:off x="588263" y="5067524"/>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537C9A4-8041-9B3A-BDB4-84E122ECCCD4}"/>
              </a:ext>
              <a:ext uri="{C183D7F6-B498-43B3-948B-1728B52AA6E4}">
                <adec:decorative xmlns:adec="http://schemas.microsoft.com/office/drawing/2017/decorative" val="1"/>
              </a:ext>
            </a:extLst>
          </p:cNvPr>
          <p:cNvCxnSpPr>
            <a:cxnSpLocks/>
          </p:cNvCxnSpPr>
          <p:nvPr/>
        </p:nvCxnSpPr>
        <p:spPr>
          <a:xfrm>
            <a:off x="588263" y="4319327"/>
            <a:ext cx="3574024" cy="0"/>
          </a:xfrm>
          <a:prstGeom prst="line">
            <a:avLst/>
          </a:prstGeom>
          <a:ln w="635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D1359B36-3ADB-C646-DDF6-F6979BCBFA65}"/>
              </a:ext>
              <a:ext uri="{C183D7F6-B498-43B3-948B-1728B52AA6E4}">
                <adec:decorative xmlns:adec="http://schemas.microsoft.com/office/drawing/2017/decorative" val="1"/>
              </a:ext>
            </a:extLst>
          </p:cNvPr>
          <p:cNvSpPr/>
          <p:nvPr/>
        </p:nvSpPr>
        <p:spPr bwMode="auto">
          <a:xfrm flipH="1">
            <a:off x="588263" y="6286284"/>
            <a:ext cx="11603737" cy="571716"/>
          </a:xfrm>
          <a:custGeom>
            <a:avLst/>
            <a:gdLst>
              <a:gd name="connsiteX0" fmla="*/ 11512295 w 11603737"/>
              <a:gd name="connsiteY0" fmla="*/ 0 h 571716"/>
              <a:gd name="connsiteX1" fmla="*/ 7877171 w 11603737"/>
              <a:gd name="connsiteY1" fmla="*/ 0 h 571716"/>
              <a:gd name="connsiteX2" fmla="*/ 7877171 w 11603737"/>
              <a:gd name="connsiteY2" fmla="*/ 96172 h 571716"/>
              <a:gd name="connsiteX3" fmla="*/ 7615204 w 11603737"/>
              <a:gd name="connsiteY3" fmla="*/ 358139 h 571716"/>
              <a:gd name="connsiteX4" fmla="*/ 6784181 w 11603737"/>
              <a:gd name="connsiteY4" fmla="*/ 358139 h 571716"/>
              <a:gd name="connsiteX5" fmla="*/ 0 w 11603737"/>
              <a:gd name="connsiteY5" fmla="*/ 358139 h 571716"/>
              <a:gd name="connsiteX6" fmla="*/ 0 w 11603737"/>
              <a:gd name="connsiteY6" fmla="*/ 500102 h 571716"/>
              <a:gd name="connsiteX7" fmla="*/ 0 w 11603737"/>
              <a:gd name="connsiteY7" fmla="*/ 548640 h 571716"/>
              <a:gd name="connsiteX8" fmla="*/ 0 w 11603737"/>
              <a:gd name="connsiteY8" fmla="*/ 571716 h 571716"/>
              <a:gd name="connsiteX9" fmla="*/ 11603737 w 11603737"/>
              <a:gd name="connsiteY9" fmla="*/ 571716 h 571716"/>
              <a:gd name="connsiteX10" fmla="*/ 11603737 w 11603737"/>
              <a:gd name="connsiteY10" fmla="*/ 548640 h 571716"/>
              <a:gd name="connsiteX11" fmla="*/ 11603737 w 11603737"/>
              <a:gd name="connsiteY11" fmla="*/ 500102 h 571716"/>
              <a:gd name="connsiteX12" fmla="*/ 11603737 w 11603737"/>
              <a:gd name="connsiteY12" fmla="*/ 91442 h 571716"/>
              <a:gd name="connsiteX13" fmla="*/ 11512295 w 11603737"/>
              <a:gd name="connsiteY13" fmla="*/ 0 h 571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03737" h="571716">
                <a:moveTo>
                  <a:pt x="11512295" y="0"/>
                </a:moveTo>
                <a:lnTo>
                  <a:pt x="7877171" y="0"/>
                </a:lnTo>
                <a:lnTo>
                  <a:pt x="7877171" y="96172"/>
                </a:lnTo>
                <a:cubicBezTo>
                  <a:pt x="7877171" y="240852"/>
                  <a:pt x="7759884" y="358139"/>
                  <a:pt x="7615204" y="358139"/>
                </a:cubicBezTo>
                <a:lnTo>
                  <a:pt x="6784181" y="358139"/>
                </a:lnTo>
                <a:lnTo>
                  <a:pt x="0" y="358139"/>
                </a:lnTo>
                <a:lnTo>
                  <a:pt x="0" y="500102"/>
                </a:lnTo>
                <a:lnTo>
                  <a:pt x="0" y="548640"/>
                </a:lnTo>
                <a:lnTo>
                  <a:pt x="0" y="571716"/>
                </a:lnTo>
                <a:lnTo>
                  <a:pt x="11603737" y="571716"/>
                </a:lnTo>
                <a:lnTo>
                  <a:pt x="11603737" y="548640"/>
                </a:lnTo>
                <a:lnTo>
                  <a:pt x="11603737" y="500102"/>
                </a:lnTo>
                <a:lnTo>
                  <a:pt x="11603737" y="91442"/>
                </a:lnTo>
                <a:cubicBezTo>
                  <a:pt x="11603737" y="40940"/>
                  <a:pt x="11562797" y="0"/>
                  <a:pt x="11512295"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AD2BFC89-4036-EE7D-C1F1-ED504A369F89}"/>
              </a:ext>
            </a:extLst>
          </p:cNvPr>
          <p:cNvSpPr/>
          <p:nvPr/>
        </p:nvSpPr>
        <p:spPr bwMode="auto">
          <a:xfrm>
            <a:off x="755650" y="6384927"/>
            <a:ext cx="3453637" cy="340916"/>
          </a:xfrm>
          <a:prstGeom prst="rect">
            <a:avLst/>
          </a:prstGeom>
          <a:noFill/>
          <a:ln w="15875">
            <a:noFill/>
            <a:headEnd type="none" w="med" len="med"/>
            <a:tailEnd type="none" w="med" len="med"/>
          </a:ln>
          <a:effectLst>
            <a:glow rad="127000">
              <a:srgbClr val="C03BC4">
                <a:alpha val="51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Public Preview</a:t>
            </a:r>
          </a:p>
        </p:txBody>
      </p:sp>
      <p:pic>
        <p:nvPicPr>
          <p:cNvPr id="7" name="Picture Placeholder 6" descr="A screenshot of a computer&#10;&#10;Description automatically generated">
            <a:extLst>
              <a:ext uri="{FF2B5EF4-FFF2-40B4-BE49-F238E27FC236}">
                <a16:creationId xmlns:a16="http://schemas.microsoft.com/office/drawing/2014/main" id="{A33ADBF6-DD51-253E-9AB6-F3A82F039092}"/>
              </a:ext>
            </a:extLst>
          </p:cNvPr>
          <p:cNvPicPr>
            <a:picLocks noGrp="1" noChangeAspect="1"/>
          </p:cNvPicPr>
          <p:nvPr>
            <p:ph type="pic" sz="quarter" idx="18"/>
          </p:nvPr>
        </p:nvPicPr>
        <p:blipFill>
          <a:blip r:embed="rId3" cstate="print">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2426245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100000">
                <a:srgbClr val="399A91"/>
              </a:gs>
              <a:gs pos="32000">
                <a:srgbClr val="C03BC4"/>
              </a:gs>
              <a:gs pos="0">
                <a:srgbClr val="FF5C39"/>
              </a:gs>
              <a:gs pos="68000">
                <a:srgbClr val="0078D4">
                  <a:lumMod val="100000"/>
                </a:srgbClr>
              </a:gs>
            </a:gsLst>
            <a:path path="circle">
              <a:fillToRect l="100000" t="100000"/>
            </a:path>
            <a:tileRect r="-100000" b="-100000"/>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Announcement slide (dark) with color rotation</a:t>
            </a:r>
            <a:endParaRPr lang="en-US"/>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901554" y="562631"/>
            <a:ext cx="9134476" cy="73866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Semibold"/>
                <a:ea typeface="+mn-ea"/>
                <a:cs typeface="Segoe UI" pitchFamily="34" charset="0"/>
              </a:rPr>
              <a:t>Microsoft Copilot Studio</a:t>
            </a:r>
          </a:p>
        </p:txBody>
      </p:sp>
      <p:sp>
        <p:nvSpPr>
          <p:cNvPr id="30" name="Rounded Rectangle 29" descr="Dark Pattern: Plus dots">
            <a:extLst>
              <a:ext uri="{FF2B5EF4-FFF2-40B4-BE49-F238E27FC236}">
                <a16:creationId xmlns:a16="http://schemas.microsoft.com/office/drawing/2014/main" id="{40F454CC-D803-D43D-E554-214694401458}"/>
              </a:ext>
            </a:extLst>
          </p:cNvPr>
          <p:cNvSpPr/>
          <p:nvPr/>
        </p:nvSpPr>
        <p:spPr bwMode="auto">
          <a:xfrm>
            <a:off x="582168" y="2025604"/>
            <a:ext cx="11027664" cy="4240781"/>
          </a:xfrm>
          <a:prstGeom prst="roundRect">
            <a:avLst>
              <a:gd name="adj" fmla="val 4870"/>
            </a:avLst>
          </a:prstGeom>
          <a:blipFill dpi="0" rotWithShape="1">
            <a:blip r:embed="rId3">
              <a:alphaModFix amt="3842"/>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0AAB673F-B84B-5142-44BA-DA58A01C4509}"/>
              </a:ext>
            </a:extLst>
          </p:cNvPr>
          <p:cNvSpPr txBox="1">
            <a:spLocks/>
          </p:cNvSpPr>
          <p:nvPr/>
        </p:nvSpPr>
        <p:spPr>
          <a:xfrm>
            <a:off x="1528762" y="1173648"/>
            <a:ext cx="9134476" cy="600164"/>
          </a:xfrm>
          <a:prstGeom prst="rect">
            <a:avLst/>
          </a:prstGeom>
        </p:spPr>
        <p:txBody>
          <a:bodyPr vert="horz" wrap="square" lIns="0" tIns="228600" rIns="0" bIns="0" rtlCol="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0">
                      <a:schemeClr val="accent2"/>
                    </a:gs>
                    <a:gs pos="100000">
                      <a:schemeClr val="tx2"/>
                    </a:gs>
                  </a:gsLst>
                  <a:lin ang="2700000" scaled="0"/>
                </a:gradFill>
                <a:latin typeface="+mj-lt"/>
                <a:ea typeface="+mn-ea"/>
                <a:cs typeface="Segoe UI" panose="020B0502040204020203" pitchFamily="34" charset="0"/>
              </a:defRPr>
            </a:lvl1pPr>
            <a:lvl2pPr marL="2286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 typeface="Wingdings" panose="05000000000000000000" pitchFamily="2" charset="2"/>
              <a:buNone/>
              <a:tabLst/>
              <a:defRPr/>
            </a:pPr>
            <a:r>
              <a:rPr kumimoji="0" lang="en-US" sz="2400" b="0" i="0" u="none" strike="noStrike" kern="1200" cap="none" spc="0" normalizeH="0" baseline="0" noProof="0">
                <a:ln w="3175">
                  <a:noFill/>
                </a:ln>
                <a:gradFill flip="none" rotWithShape="1">
                  <a:gsLst>
                    <a:gs pos="68000">
                      <a:srgbClr val="8DC8E8"/>
                    </a:gs>
                    <a:gs pos="32000">
                      <a:srgbClr val="D59ED7"/>
                    </a:gs>
                    <a:gs pos="0">
                      <a:srgbClr val="FFB3BB"/>
                    </a:gs>
                    <a:gs pos="100000">
                      <a:srgbClr val="B9DCD2"/>
                    </a:gs>
                  </a:gsLst>
                  <a:path path="circle">
                    <a:fillToRect l="100000" t="100000"/>
                  </a:path>
                  <a:tileRect r="-100000" b="-100000"/>
                </a:gradFill>
                <a:effectLst/>
                <a:uLnTx/>
                <a:uFillTx/>
                <a:latin typeface="Segoe UI Semibold"/>
                <a:ea typeface="+mn-ea"/>
                <a:cs typeface="Segoe UI" panose="020B0502040204020203" pitchFamily="34" charset="0"/>
              </a:rPr>
              <a:t>Your copilot, your way</a:t>
            </a:r>
          </a:p>
        </p:txBody>
      </p:sp>
      <p:pic>
        <p:nvPicPr>
          <p:cNvPr id="5" name="Graphic 4">
            <a:extLst>
              <a:ext uri="{FF2B5EF4-FFF2-40B4-BE49-F238E27FC236}">
                <a16:creationId xmlns:a16="http://schemas.microsoft.com/office/drawing/2014/main" id="{57957243-133C-B366-165A-5D7A52BC340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253323" y="634637"/>
            <a:ext cx="635000" cy="635000"/>
          </a:xfrm>
          <a:prstGeom prst="rect">
            <a:avLst/>
          </a:prstGeom>
          <a:effectLst>
            <a:outerShdw blurRad="50800" dist="38100" dir="5400000" algn="t" rotWithShape="0">
              <a:prstClr val="black">
                <a:alpha val="40000"/>
              </a:prstClr>
            </a:outerShdw>
          </a:effectLst>
        </p:spPr>
      </p:pic>
      <p:sp>
        <p:nvSpPr>
          <p:cNvPr id="10" name="Rounded Rectangle 64">
            <a:extLst>
              <a:ext uri="{FF2B5EF4-FFF2-40B4-BE49-F238E27FC236}">
                <a16:creationId xmlns:a16="http://schemas.microsoft.com/office/drawing/2014/main" id="{03AF2B59-D5ED-E335-8888-DF45039507FA}"/>
              </a:ext>
              <a:ext uri="{C183D7F6-B498-43B3-948B-1728B52AA6E4}">
                <adec:decorative xmlns:adec="http://schemas.microsoft.com/office/drawing/2017/decorative" val="1"/>
              </a:ext>
            </a:extLst>
          </p:cNvPr>
          <p:cNvSpPr/>
          <p:nvPr/>
        </p:nvSpPr>
        <p:spPr bwMode="auto">
          <a:xfrm>
            <a:off x="582168" y="2017713"/>
            <a:ext cx="11027664" cy="4251325"/>
          </a:xfrm>
          <a:prstGeom prst="roundRect">
            <a:avLst>
              <a:gd name="adj" fmla="val 399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noFill/>
              <a:effectLst/>
              <a:uLnTx/>
              <a:uFillTx/>
              <a:latin typeface="Segoe UI Variable Small Semibol" pitchFamily="2" charset="0"/>
              <a:ea typeface="+mn-ea"/>
              <a:cs typeface="+mn-cs"/>
            </a:endParaRPr>
          </a:p>
        </p:txBody>
      </p:sp>
      <p:sp>
        <p:nvSpPr>
          <p:cNvPr id="2" name="Title 1">
            <a:extLst>
              <a:ext uri="{FF2B5EF4-FFF2-40B4-BE49-F238E27FC236}">
                <a16:creationId xmlns:a16="http://schemas.microsoft.com/office/drawing/2014/main" id="{A18767D0-E5A8-6A0B-A393-C89791E3D019}"/>
              </a:ext>
            </a:extLst>
          </p:cNvPr>
          <p:cNvSpPr txBox="1">
            <a:spLocks/>
          </p:cNvSpPr>
          <p:nvPr/>
        </p:nvSpPr>
        <p:spPr>
          <a:xfrm>
            <a:off x="1159308" y="3342120"/>
            <a:ext cx="3098819" cy="1613583"/>
          </a:xfrm>
          <a:prstGeom prst="rect">
            <a:avLst/>
          </a:prstGeom>
        </p:spPr>
        <p:txBody>
          <a:bodyPr wrap="square">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ts val="2000"/>
              </a:lnSpc>
              <a:spcBef>
                <a:spcPct val="0"/>
              </a:spcBef>
              <a:spcAft>
                <a:spcPts val="0"/>
              </a:spcAft>
              <a:buClrTx/>
              <a:buSzTx/>
              <a:buFontTx/>
              <a:buNone/>
              <a:tabLst/>
              <a:defRPr/>
            </a:pP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Copilot Studio is an end-to-end conversational AI product for</a:t>
            </a:r>
            <a:endParaRPr kumimoji="0" lang="en-US" sz="900" b="1" i="0" u="none" strike="noStrike" kern="1200" cap="none" spc="0" normalizeH="0" baseline="0" noProof="0">
              <a:ln>
                <a:noFill/>
              </a:ln>
              <a:gradFill>
                <a:gsLst>
                  <a:gs pos="68000">
                    <a:srgbClr val="8DC8E8"/>
                  </a:gs>
                  <a:gs pos="32000">
                    <a:srgbClr val="D59ED7"/>
                  </a:gs>
                  <a:gs pos="0">
                    <a:srgbClr val="FFB3BB"/>
                  </a:gs>
                  <a:gs pos="100000">
                    <a:srgbClr val="49C5B1"/>
                  </a:gs>
                </a:gsLst>
                <a:path path="circle">
                  <a:fillToRect l="100000" t="100000"/>
                </a:path>
              </a:gradFill>
              <a:effectLst/>
              <a:uLnTx/>
              <a:uFillTx/>
              <a:latin typeface="Segoe UI"/>
              <a:ea typeface="+mn-ea"/>
              <a:cs typeface="Segoe UI" pitchFamily="34" charset="0"/>
            </a:endParaRPr>
          </a:p>
          <a:p>
            <a:pPr marL="0" marR="0" lvl="0" indent="0" algn="l" defTabSz="932742" rtl="0" eaLnBrk="1" fontAlgn="auto" latinLnBrk="0" hangingPunct="1">
              <a:lnSpc>
                <a:spcPts val="2000"/>
              </a:lnSpc>
              <a:spcBef>
                <a:spcPct val="0"/>
              </a:spcBef>
              <a:spcAft>
                <a:spcPts val="0"/>
              </a:spcAft>
              <a:buClrTx/>
              <a:buSzTx/>
              <a:buFontTx/>
              <a:buNone/>
              <a:tabLst/>
              <a:defRPr/>
            </a:pPr>
            <a:r>
              <a:rPr kumimoji="0" lang="en-US" sz="1600" b="1" i="0" u="none" strike="noStrike" kern="1200" cap="none" spc="0" normalizeH="0" baseline="0" noProof="0">
                <a:ln w="3175">
                  <a:noFill/>
                </a:ln>
                <a:gradFill>
                  <a:gsLst>
                    <a:gs pos="68000">
                      <a:srgbClr val="8DC8E8"/>
                    </a:gs>
                    <a:gs pos="32000">
                      <a:srgbClr val="D59ED7"/>
                    </a:gs>
                    <a:gs pos="0">
                      <a:srgbClr val="FFB3BB"/>
                    </a:gs>
                    <a:gs pos="100000">
                      <a:srgbClr val="49C5B1"/>
                    </a:gs>
                  </a:gsLst>
                  <a:path path="circle">
                    <a:fillToRect l="100000" t="100000"/>
                  </a:path>
                </a:gradFill>
                <a:effectLst/>
                <a:uLnTx/>
                <a:uFillTx/>
                <a:latin typeface="Segoe UI"/>
                <a:ea typeface="+mn-ea"/>
                <a:cs typeface="Segoe UI" pitchFamily="34" charset="0"/>
              </a:rPr>
              <a:t>building your own copilots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or </a:t>
            </a:r>
            <a:r>
              <a:rPr kumimoji="0" lang="en-US" sz="1600" b="1" i="0" u="none" strike="noStrike" kern="1200" cap="none" spc="0" normalizeH="0" baseline="0" noProof="0">
                <a:ln w="3175">
                  <a:noFill/>
                </a:ln>
                <a:gradFill>
                  <a:gsLst>
                    <a:gs pos="68000">
                      <a:srgbClr val="8DC8E8"/>
                    </a:gs>
                    <a:gs pos="32000">
                      <a:srgbClr val="D59ED7"/>
                    </a:gs>
                    <a:gs pos="0">
                      <a:srgbClr val="FFB3BB"/>
                    </a:gs>
                    <a:gs pos="100000">
                      <a:srgbClr val="49C5B1"/>
                    </a:gs>
                  </a:gsLst>
                  <a:path path="circle">
                    <a:fillToRect l="100000" t="100000"/>
                  </a:path>
                </a:gradFill>
                <a:effectLst/>
                <a:uLnTx/>
                <a:uFillTx/>
                <a:latin typeface="Segoe UI"/>
                <a:ea typeface="+mn-ea"/>
                <a:cs typeface="Segoe UI" pitchFamily="34" charset="0"/>
              </a:rPr>
              <a:t>extending Microsoft Copilot </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with generative AI, large language models and </a:t>
            </a:r>
            <a:r>
              <a:rPr kumimoji="0" lang="en-US" sz="1600" b="1" i="0" u="none" strike="noStrike" kern="1200" cap="none" spc="0" normalizeH="0" baseline="0" noProof="0">
                <a:ln w="3175">
                  <a:noFill/>
                </a:ln>
                <a:gradFill>
                  <a:gsLst>
                    <a:gs pos="68000">
                      <a:srgbClr val="8DC8E8"/>
                    </a:gs>
                    <a:gs pos="32000">
                      <a:srgbClr val="D59ED7"/>
                    </a:gs>
                    <a:gs pos="0">
                      <a:srgbClr val="FFB3BB"/>
                    </a:gs>
                    <a:gs pos="100000">
                      <a:srgbClr val="49C5B1"/>
                    </a:gs>
                  </a:gsLst>
                  <a:path path="circle">
                    <a:fillToRect l="100000" t="100000"/>
                  </a:path>
                </a:gradFill>
                <a:effectLst/>
                <a:uLnTx/>
                <a:uFillTx/>
                <a:latin typeface="Segoe UI"/>
                <a:ea typeface="+mn-ea"/>
                <a:cs typeface="Segoe UI" pitchFamily="34" charset="0"/>
              </a:rPr>
              <a:t>your data</a:t>
            </a:r>
            <a:r>
              <a:rPr kumimoji="0" lang="en-US" sz="1600" b="0" i="0" u="none" strike="noStrike" kern="1200" cap="none" spc="-50" normalizeH="0" baseline="0" noProof="0">
                <a:ln w="3175">
                  <a:noFill/>
                </a:ln>
                <a:solidFill>
                  <a:srgbClr val="FFFFFF"/>
                </a:solidFill>
                <a:effectLst/>
                <a:uLnTx/>
                <a:uFillTx/>
                <a:latin typeface="Segoe UI"/>
                <a:ea typeface="+mn-ea"/>
                <a:cs typeface="Segoe Sans Display" pitchFamily="2" charset="0"/>
              </a:rPr>
              <a:t>.</a:t>
            </a:r>
            <a:endParaRPr kumimoji="0" lang="en-US" sz="2400" b="0" i="0" u="none" strike="noStrike" kern="1200" cap="none" spc="-50" normalizeH="0" baseline="0" noProof="0">
              <a:ln w="3175">
                <a:noFill/>
              </a:ln>
              <a:solidFill>
                <a:srgbClr val="FFFFFF"/>
              </a:solidFill>
              <a:effectLst/>
              <a:uLnTx/>
              <a:uFillTx/>
              <a:latin typeface="Segoe UI"/>
              <a:ea typeface="+mn-ea"/>
              <a:cs typeface="Segoe Sans Display" pitchFamily="2" charset="0"/>
            </a:endParaRPr>
          </a:p>
        </p:txBody>
      </p:sp>
      <p:pic>
        <p:nvPicPr>
          <p:cNvPr id="3" name="Picture 2" descr="A screenshot of a computer&#10;&#10;Description automatically generated">
            <a:extLst>
              <a:ext uri="{FF2B5EF4-FFF2-40B4-BE49-F238E27FC236}">
                <a16:creationId xmlns:a16="http://schemas.microsoft.com/office/drawing/2014/main" id="{3EE9FCBD-4D81-9D4F-E2CA-423906C8FB4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4835267" y="2406159"/>
            <a:ext cx="6197425" cy="3474433"/>
          </a:xfrm>
          <a:prstGeom prst="roundRect">
            <a:avLst>
              <a:gd name="adj" fmla="val 1903"/>
            </a:avLst>
          </a:prstGeom>
        </p:spPr>
      </p:pic>
    </p:spTree>
    <p:extLst>
      <p:ext uri="{BB962C8B-B14F-4D97-AF65-F5344CB8AC3E}">
        <p14:creationId xmlns:p14="http://schemas.microsoft.com/office/powerpoint/2010/main" val="2920916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59259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1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path" presetSubtype="0" decel="100000" fill="hold" grpId="1" nodeType="withEffect">
                                  <p:stCondLst>
                                    <p:cond delay="100"/>
                                  </p:stCondLst>
                                  <p:childTnLst>
                                    <p:animMotion origin="layout" path="M 0 2.22222E-6 L 0 0.03541 " pathEditMode="relative" rAng="0" ptsTypes="AA">
                                      <p:cBhvr>
                                        <p:cTn id="21" dur="700" spd="-100000" fill="hold"/>
                                        <p:tgtEl>
                                          <p:spTgt spid="12"/>
                                        </p:tgtEl>
                                        <p:attrNameLst>
                                          <p:attrName>ppt_x</p:attrName>
                                          <p:attrName>ppt_y</p:attrName>
                                        </p:attrNameLst>
                                      </p:cBhvr>
                                      <p:rCtr x="0" y="1759"/>
                                    </p:animMotion>
                                  </p:childTnLst>
                                </p:cTn>
                              </p:par>
                              <p:par>
                                <p:cTn id="22" presetID="10" presetClass="entr" presetSubtype="0" fill="hold" grpId="0" nodeType="withEffect">
                                  <p:stCondLst>
                                    <p:cond delay="1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42" presetClass="path" presetSubtype="0" decel="100000" fill="hold" grpId="1" nodeType="withEffect">
                                  <p:stCondLst>
                                    <p:cond delay="100"/>
                                  </p:stCondLst>
                                  <p:childTnLst>
                                    <p:animMotion origin="layout" path="M 0 3.33333E-6 L 0 0.03541 " pathEditMode="relative" rAng="0" ptsTypes="AA">
                                      <p:cBhvr>
                                        <p:cTn id="26" dur="700" spd="-100000" fill="hold"/>
                                        <p:tgtEl>
                                          <p:spTgt spid="10"/>
                                        </p:tgtEl>
                                        <p:attrNameLst>
                                          <p:attrName>ppt_x</p:attrName>
                                          <p:attrName>ppt_y</p:attrName>
                                        </p:attrNameLst>
                                      </p:cBhvr>
                                      <p:rCtr x="0" y="1759"/>
                                    </p:animMotion>
                                  </p:childTnLst>
                                </p:cTn>
                              </p:par>
                              <p:par>
                                <p:cTn id="27" presetID="10" presetClass="entr" presetSubtype="0" fill="hold" grpId="0" nodeType="withEffect">
                                  <p:stCondLst>
                                    <p:cond delay="10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par>
                                <p:cTn id="30" presetID="42" presetClass="path" presetSubtype="0" decel="100000" fill="hold" grpId="1" nodeType="withEffect">
                                  <p:stCondLst>
                                    <p:cond delay="100"/>
                                  </p:stCondLst>
                                  <p:childTnLst>
                                    <p:animMotion origin="layout" path="M 0 1.85185E-6 L 0 0.03541 " pathEditMode="relative" rAng="0" ptsTypes="AA">
                                      <p:cBhvr>
                                        <p:cTn id="31" dur="700" spd="-100000" fill="hold"/>
                                        <p:tgtEl>
                                          <p:spTgt spid="30"/>
                                        </p:tgtEl>
                                        <p:attrNameLst>
                                          <p:attrName>ppt_x</p:attrName>
                                          <p:attrName>ppt_y</p:attrName>
                                        </p:attrNameLst>
                                      </p:cBhvr>
                                      <p:rCtr x="0" y="1759"/>
                                    </p:animMotion>
                                  </p:childTnLst>
                                </p:cTn>
                              </p:par>
                              <p:par>
                                <p:cTn id="32" presetID="10" presetClass="entr" presetSubtype="0" fill="hold" grpId="0" nodeType="withEffect">
                                  <p:stCondLst>
                                    <p:cond delay="30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42" presetClass="path" presetSubtype="0" decel="100000" fill="hold" grpId="1" nodeType="withEffect">
                                  <p:stCondLst>
                                    <p:cond delay="300"/>
                                  </p:stCondLst>
                                  <p:childTnLst>
                                    <p:animMotion origin="layout" path="M 4.58333E-6 -1.11111E-6 L 4.58333E-6 0.03542 " pathEditMode="relative" rAng="0" ptsTypes="AA">
                                      <p:cBhvr>
                                        <p:cTn id="36" dur="700" spd="-100000" fill="hold"/>
                                        <p:tgtEl>
                                          <p:spTgt spid="2"/>
                                        </p:tgtEl>
                                        <p:attrNameLst>
                                          <p:attrName>ppt_x</p:attrName>
                                          <p:attrName>ppt_y</p:attrName>
                                        </p:attrNameLst>
                                      </p:cBhvr>
                                      <p:rCtr x="0" y="1759"/>
                                    </p:animMotion>
                                  </p:childTnLst>
                                </p:cTn>
                              </p:par>
                              <p:par>
                                <p:cTn id="37" presetID="10" presetClass="entr" presetSubtype="0" fill="hold" nodeType="withEffect">
                                  <p:stCondLst>
                                    <p:cond delay="40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42" presetClass="path" presetSubtype="0" decel="100000" fill="hold" nodeType="withEffect">
                                  <p:stCondLst>
                                    <p:cond delay="400"/>
                                  </p:stCondLst>
                                  <p:childTnLst>
                                    <p:animMotion origin="layout" path="M -1.25E-6 3.33333E-6 L -1.25E-6 0.03541 " pathEditMode="relative" rAng="0" ptsTypes="AA">
                                      <p:cBhvr>
                                        <p:cTn id="41" dur="700" spd="-100000" fill="hold"/>
                                        <p:tgtEl>
                                          <p:spTgt spid="3"/>
                                        </p:tgtEl>
                                        <p:attrNameLst>
                                          <p:attrName>ppt_x</p:attrName>
                                          <p:attrName>ppt_y</p:attrName>
                                        </p:attrNameLst>
                                      </p:cBhvr>
                                      <p:rCtr x="0" y="1759"/>
                                    </p:animMotion>
                                  </p:childTnLst>
                                </p:cTn>
                              </p:par>
                              <p:par>
                                <p:cTn id="42" presetID="10" presetClass="entr" presetSubtype="0" fill="hold" nodeType="withEffect">
                                  <p:stCondLst>
                                    <p:cond delay="100"/>
                                  </p:stCondLst>
                                  <p:childTnLst>
                                    <p:set>
                                      <p:cBhvr>
                                        <p:cTn id="43" dur="1" fill="hold">
                                          <p:stCondLst>
                                            <p:cond delay="0"/>
                                          </p:stCondLst>
                                        </p:cTn>
                                        <p:tgtEl>
                                          <p:spTgt spid="5"/>
                                        </p:tgtEl>
                                        <p:attrNameLst>
                                          <p:attrName>style.visibility</p:attrName>
                                        </p:attrNameLst>
                                      </p:cBhvr>
                                      <p:to>
                                        <p:strVal val="visible"/>
                                      </p:to>
                                    </p:set>
                                    <p:animEffect transition="in" filter="fade">
                                      <p:cBhvr>
                                        <p:cTn id="44" dur="500"/>
                                        <p:tgtEl>
                                          <p:spTgt spid="5"/>
                                        </p:tgtEl>
                                      </p:cBhvr>
                                    </p:animEffect>
                                  </p:childTnLst>
                                </p:cTn>
                              </p:par>
                              <p:par>
                                <p:cTn id="45" presetID="42" presetClass="path" presetSubtype="0" decel="100000" fill="hold" nodeType="withEffect">
                                  <p:stCondLst>
                                    <p:cond delay="100"/>
                                  </p:stCondLst>
                                  <p:childTnLst>
                                    <p:animMotion origin="layout" path="M 0 -2.59259E-6 L 0 0.03542 " pathEditMode="relative" rAng="0" ptsTypes="AA">
                                      <p:cBhvr>
                                        <p:cTn id="46"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1" grpId="0"/>
      <p:bldP spid="11" grpId="1"/>
      <p:bldP spid="30" grpId="0" animBg="1"/>
      <p:bldP spid="30" grpId="1" animBg="1"/>
      <p:bldP spid="12" grpId="0"/>
      <p:bldP spid="12" grpId="1"/>
      <p:bldP spid="10" grpId="0" animBg="1"/>
      <p:bldP spid="10" grpId="1" animBg="1"/>
      <p:bldP spid="2" grpId="0"/>
      <p:bldP spid="2"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algn="l"/>
            <a:r>
              <a:rPr lang="en-US" sz="2400" b="1">
                <a:solidFill>
                  <a:schemeClr val="bg2"/>
                </a:solidFill>
              </a:rPr>
              <a:t>Lab 06 [20] minutes</a:t>
            </a:r>
          </a:p>
        </p:txBody>
      </p:sp>
    </p:spTree>
    <p:extLst>
      <p:ext uri="{BB962C8B-B14F-4D97-AF65-F5344CB8AC3E}">
        <p14:creationId xmlns:p14="http://schemas.microsoft.com/office/powerpoint/2010/main" val="2577621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48BDA-D695-F477-87F4-BF652D01219D}"/>
              </a:ext>
            </a:extLst>
          </p:cNvPr>
          <p:cNvSpPr>
            <a:spLocks noGrp="1"/>
          </p:cNvSpPr>
          <p:nvPr>
            <p:ph type="title"/>
          </p:nvPr>
        </p:nvSpPr>
        <p:spPr>
          <a:xfrm>
            <a:off x="604894" y="3388484"/>
            <a:ext cx="10756789" cy="677108"/>
          </a:xfrm>
        </p:spPr>
        <p:txBody>
          <a:bodyPr/>
          <a:lstStyle/>
          <a:p>
            <a:r>
              <a:rPr lang="en-US" dirty="0"/>
              <a:t>Lab 07: </a:t>
            </a:r>
            <a:r>
              <a:rPr lang="en-US" b="1" dirty="0">
                <a:solidFill>
                  <a:schemeClr val="tx1">
                    <a:lumMod val="75000"/>
                    <a:lumOff val="25000"/>
                  </a:schemeClr>
                </a:solidFill>
              </a:rPr>
              <a:t> Invoke AI Builder prompts</a:t>
            </a:r>
          </a:p>
        </p:txBody>
      </p:sp>
    </p:spTree>
    <p:extLst>
      <p:ext uri="{BB962C8B-B14F-4D97-AF65-F5344CB8AC3E}">
        <p14:creationId xmlns:p14="http://schemas.microsoft.com/office/powerpoint/2010/main" val="37943963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FA7E3-7FC9-2920-4E21-C7459A2AE949}"/>
              </a:ext>
            </a:extLst>
          </p:cNvPr>
          <p:cNvSpPr>
            <a:spLocks noGrp="1"/>
          </p:cNvSpPr>
          <p:nvPr>
            <p:ph type="title"/>
          </p:nvPr>
        </p:nvSpPr>
        <p:spPr>
          <a:xfrm>
            <a:off x="588264" y="3152001"/>
            <a:ext cx="4127692" cy="553998"/>
          </a:xfrm>
        </p:spPr>
        <p:txBody>
          <a:bodyPr/>
          <a:lstStyle/>
          <a:p>
            <a:r>
              <a:rPr lang="en-US"/>
              <a:t>Demo </a:t>
            </a:r>
            <a:r>
              <a:rPr lang="en-US">
                <a:solidFill>
                  <a:srgbClr val="00B0F0"/>
                </a:solidFill>
              </a:rPr>
              <a:t>Lab 7</a:t>
            </a:r>
            <a:endParaRPr lang="en-US"/>
          </a:p>
        </p:txBody>
      </p:sp>
      <p:pic>
        <p:nvPicPr>
          <p:cNvPr id="5" name="Picture 4">
            <a:extLst>
              <a:ext uri="{FF2B5EF4-FFF2-40B4-BE49-F238E27FC236}">
                <a16:creationId xmlns:a16="http://schemas.microsoft.com/office/drawing/2014/main" id="{D0123945-A3E4-3CE2-B1DD-B80893625449}"/>
              </a:ext>
            </a:extLst>
          </p:cNvPr>
          <p:cNvPicPr>
            <a:picLocks noChangeAspect="1"/>
          </p:cNvPicPr>
          <p:nvPr/>
        </p:nvPicPr>
        <p:blipFill>
          <a:blip r:embed="rId2" cstate="print">
            <a:extLst>
              <a:ext uri="{28A0092B-C50C-407E-A947-70E740481C1C}">
                <a14:useLocalDpi xmlns:a14="http://schemas.microsoft.com/office/drawing/2010/main"/>
              </a:ext>
            </a:extLst>
          </a:blip>
          <a:srcRect t="401" b="401"/>
          <a:stretch/>
        </p:blipFill>
        <p:spPr>
          <a:xfrm>
            <a:off x="7921300" y="309914"/>
            <a:ext cx="3835795" cy="6238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26523271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E561D-2B18-9C76-F6AA-9E071F1A13D3}"/>
              </a:ext>
            </a:extLst>
          </p:cNvPr>
          <p:cNvSpPr>
            <a:spLocks noGrp="1"/>
          </p:cNvSpPr>
          <p:nvPr>
            <p:ph type="title"/>
          </p:nvPr>
        </p:nvSpPr>
        <p:spPr/>
        <p:txBody>
          <a:bodyPr/>
          <a:lstStyle/>
          <a:p>
            <a:r>
              <a:rPr lang="en-US"/>
              <a:t>Lab time!</a:t>
            </a:r>
          </a:p>
        </p:txBody>
      </p:sp>
      <p:sp>
        <p:nvSpPr>
          <p:cNvPr id="3" name="TextBox 2">
            <a:extLst>
              <a:ext uri="{FF2B5EF4-FFF2-40B4-BE49-F238E27FC236}">
                <a16:creationId xmlns:a16="http://schemas.microsoft.com/office/drawing/2014/main" id="{84000980-50F9-9024-1FB4-FE6616E1243E}"/>
              </a:ext>
            </a:extLst>
          </p:cNvPr>
          <p:cNvSpPr txBox="1"/>
          <p:nvPr/>
        </p:nvSpPr>
        <p:spPr>
          <a:xfrm>
            <a:off x="585216" y="4300151"/>
            <a:ext cx="3330146"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8D4"/>
                </a:solidFill>
                <a:effectLst/>
                <a:uLnTx/>
                <a:uFillTx/>
                <a:latin typeface="Segoe UI"/>
                <a:ea typeface="+mn-ea"/>
                <a:cs typeface="+mn-cs"/>
              </a:rPr>
              <a:t>Lab 07 [25] minutes</a:t>
            </a:r>
          </a:p>
        </p:txBody>
      </p:sp>
    </p:spTree>
    <p:extLst>
      <p:ext uri="{BB962C8B-B14F-4D97-AF65-F5344CB8AC3E}">
        <p14:creationId xmlns:p14="http://schemas.microsoft.com/office/powerpoint/2010/main" val="35292329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8794D-DA0D-C1D1-D9E8-D23CF8CF7423}"/>
              </a:ext>
            </a:extLst>
          </p:cNvPr>
          <p:cNvSpPr>
            <a:spLocks noGrp="1"/>
          </p:cNvSpPr>
          <p:nvPr>
            <p:ph type="title"/>
          </p:nvPr>
        </p:nvSpPr>
        <p:spPr>
          <a:xfrm>
            <a:off x="548758" y="2921168"/>
            <a:ext cx="9144000" cy="1015663"/>
          </a:xfrm>
        </p:spPr>
        <p:txBody>
          <a:bodyPr/>
          <a:lstStyle/>
          <a:p>
            <a:r>
              <a:rPr lang="en-US" sz="6600"/>
              <a:t>Q&amp;A</a:t>
            </a:r>
          </a:p>
        </p:txBody>
      </p:sp>
    </p:spTree>
    <p:extLst>
      <p:ext uri="{BB962C8B-B14F-4D97-AF65-F5344CB8AC3E}">
        <p14:creationId xmlns:p14="http://schemas.microsoft.com/office/powerpoint/2010/main" val="718805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4894" y="3388483"/>
            <a:ext cx="8374006" cy="677108"/>
          </a:xfrm>
        </p:spPr>
        <p:txBody>
          <a:bodyPr/>
          <a:lstStyle/>
          <a:p>
            <a:r>
              <a:rPr lang="en-US" sz="4400"/>
              <a:t>Resources</a:t>
            </a:r>
          </a:p>
        </p:txBody>
      </p:sp>
    </p:spTree>
    <p:extLst>
      <p:ext uri="{BB962C8B-B14F-4D97-AF65-F5344CB8AC3E}">
        <p14:creationId xmlns:p14="http://schemas.microsoft.com/office/powerpoint/2010/main" val="35381634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Rectangle: Top Corners Rounded 4">
            <a:extLst>
              <a:ext uri="{FF2B5EF4-FFF2-40B4-BE49-F238E27FC236}">
                <a16:creationId xmlns:a16="http://schemas.microsoft.com/office/drawing/2014/main" id="{F12F82BB-FF0E-79F6-6B4E-2FDBA39F4CBA}"/>
              </a:ext>
            </a:extLst>
          </p:cNvPr>
          <p:cNvSpPr/>
          <p:nvPr/>
        </p:nvSpPr>
        <p:spPr bwMode="auto">
          <a:xfrm rot="5400000">
            <a:off x="-591596" y="1229769"/>
            <a:ext cx="5918963" cy="4735773"/>
          </a:xfrm>
          <a:prstGeom prst="round2SameRect">
            <a:avLst>
              <a:gd name="adj1" fmla="val 6302"/>
              <a:gd name="adj2" fmla="val 0"/>
            </a:avLst>
          </a:prstGeom>
          <a:solidFill>
            <a:schemeClr val="bg1"/>
          </a:solidFill>
          <a:ln w="6350">
            <a:noFill/>
            <a:headEnd type="none" w="med" len="med"/>
            <a:tailEnd type="none" w="med" len="med"/>
          </a:ln>
          <a:effectLst>
            <a:outerShdw blurRad="38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6C4BE004-380E-EB65-66C1-13FDDD2A0480}"/>
              </a:ext>
            </a:extLst>
          </p:cNvPr>
          <p:cNvSpPr>
            <a:spLocks noGrp="1"/>
          </p:cNvSpPr>
          <p:nvPr>
            <p:ph type="title"/>
          </p:nvPr>
        </p:nvSpPr>
        <p:spPr>
          <a:xfrm>
            <a:off x="588263" y="2567978"/>
            <a:ext cx="2904724" cy="553998"/>
          </a:xfrm>
        </p:spPr>
        <p:txBody>
          <a:bodyPr wrap="square">
            <a:spAutoFit/>
          </a:bodyPr>
          <a:lstStyle/>
          <a:p>
            <a:pPr lvl="0"/>
            <a:r>
              <a:rPr lang="en-US" noProof="0"/>
              <a:t>Resources</a:t>
            </a:r>
          </a:p>
        </p:txBody>
      </p:sp>
      <p:sp>
        <p:nvSpPr>
          <p:cNvPr id="6" name="TextBox 5">
            <a:extLst>
              <a:ext uri="{FF2B5EF4-FFF2-40B4-BE49-F238E27FC236}">
                <a16:creationId xmlns:a16="http://schemas.microsoft.com/office/drawing/2014/main" id="{755C1C7C-7A77-E701-EC57-DB1F3CDF054B}"/>
              </a:ext>
            </a:extLst>
          </p:cNvPr>
          <p:cNvSpPr txBox="1"/>
          <p:nvPr/>
        </p:nvSpPr>
        <p:spPr>
          <a:xfrm>
            <a:off x="1151601" y="4652211"/>
            <a:ext cx="2696251"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Follow-up Session on 1/31</a:t>
            </a:r>
          </a:p>
        </p:txBody>
      </p:sp>
      <p:pic>
        <p:nvPicPr>
          <p:cNvPr id="11" name="Graphic 10" descr="Exclamation mark with solid fill">
            <a:extLst>
              <a:ext uri="{FF2B5EF4-FFF2-40B4-BE49-F238E27FC236}">
                <a16:creationId xmlns:a16="http://schemas.microsoft.com/office/drawing/2014/main" id="{B51E9C5F-F642-61BC-D18D-4B5FAE3FE3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9851" y="4556537"/>
            <a:ext cx="472664" cy="472664"/>
          </a:xfrm>
          <a:prstGeom prst="rect">
            <a:avLst/>
          </a:prstGeom>
        </p:spPr>
      </p:pic>
      <p:graphicFrame>
        <p:nvGraphicFramePr>
          <p:cNvPr id="19" name="Table 18">
            <a:extLst>
              <a:ext uri="{FF2B5EF4-FFF2-40B4-BE49-F238E27FC236}">
                <a16:creationId xmlns:a16="http://schemas.microsoft.com/office/drawing/2014/main" id="{8179E9F2-196C-E4FD-BA9E-0657F215EEDB}"/>
              </a:ext>
            </a:extLst>
          </p:cNvPr>
          <p:cNvGraphicFramePr>
            <a:graphicFrameLocks noGrp="1"/>
          </p:cNvGraphicFramePr>
          <p:nvPr>
            <p:extLst>
              <p:ext uri="{D42A27DB-BD31-4B8C-83A1-F6EECF244321}">
                <p14:modId xmlns:p14="http://schemas.microsoft.com/office/powerpoint/2010/main" val="858845120"/>
              </p:ext>
            </p:extLst>
          </p:nvPr>
        </p:nvGraphicFramePr>
        <p:xfrm>
          <a:off x="5207522" y="1019098"/>
          <a:ext cx="6825569" cy="5530704"/>
        </p:xfrm>
        <a:graphic>
          <a:graphicData uri="http://schemas.openxmlformats.org/drawingml/2006/table">
            <a:tbl>
              <a:tblPr firstRow="1" bandRow="1"/>
              <a:tblGrid>
                <a:gridCol w="2662086">
                  <a:extLst>
                    <a:ext uri="{9D8B030D-6E8A-4147-A177-3AD203B41FA5}">
                      <a16:colId xmlns:a16="http://schemas.microsoft.com/office/drawing/2014/main" val="3351332866"/>
                    </a:ext>
                  </a:extLst>
                </a:gridCol>
                <a:gridCol w="4163483">
                  <a:extLst>
                    <a:ext uri="{9D8B030D-6E8A-4147-A177-3AD203B41FA5}">
                      <a16:colId xmlns:a16="http://schemas.microsoft.com/office/drawing/2014/main" val="63126876"/>
                    </a:ext>
                  </a:extLst>
                </a:gridCol>
              </a:tblGrid>
              <a:tr h="691338">
                <a:tc>
                  <a:txBody>
                    <a:bodyPr/>
                    <a:lstStyle/>
                    <a:p>
                      <a:r>
                        <a:rPr lang="en-US" sz="1600" b="0" kern="1200" cap="none" spc="-50" baseline="0">
                          <a:ln w="3175">
                            <a:noFill/>
                          </a:ln>
                          <a:solidFill>
                            <a:schemeClr val="bg2"/>
                          </a:solidFill>
                          <a:effectLst/>
                          <a:latin typeface="+mj-lt"/>
                          <a:ea typeface="+mn-ea"/>
                          <a:cs typeface="Segoe UI" pitchFamily="34" charset="0"/>
                        </a:rPr>
                        <a:t>Copilot Studio trial</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a:solidFill>
                            <a:schemeClr val="tx1">
                              <a:lumMod val="75000"/>
                              <a:lumOff val="25000"/>
                            </a:schemeClr>
                          </a:solidFill>
                          <a:latin typeface="+mn-lt"/>
                          <a:hlinkClick r:id="rId5">
                            <a:extLst>
                              <a:ext uri="{A12FA001-AC4F-418D-AE19-62706E023703}">
                                <ahyp:hlinkClr xmlns:ahyp="http://schemas.microsoft.com/office/drawing/2018/hyperlinkcolor" val="tx"/>
                              </a:ext>
                            </a:extLst>
                          </a:hlinkClick>
                        </a:rPr>
                        <a:t>aka.ms</a:t>
                      </a:r>
                      <a:r>
                        <a:rPr lang="en-US" sz="1600" b="0" kern="1200">
                          <a:solidFill>
                            <a:schemeClr val="tx1">
                              <a:lumMod val="75000"/>
                              <a:lumOff val="25000"/>
                            </a:schemeClr>
                          </a:solidFill>
                          <a:latin typeface="+mn-lt"/>
                          <a:ea typeface="+mn-ea"/>
                          <a:cs typeface="+mn-cs"/>
                          <a:hlinkClick r:id="rId5">
                            <a:extLst>
                              <a:ext uri="{A12FA001-AC4F-418D-AE19-62706E023703}">
                                <ahyp:hlinkClr xmlns:ahyp="http://schemas.microsoft.com/office/drawing/2018/hyperlinkcolor" val="tx"/>
                              </a:ext>
                            </a:extLst>
                          </a:hlinkClick>
                        </a:rPr>
                        <a:t>/</a:t>
                      </a:r>
                      <a:r>
                        <a:rPr lang="en-US" sz="1600" b="1" kern="1200">
                          <a:solidFill>
                            <a:schemeClr val="tx1">
                              <a:lumMod val="75000"/>
                              <a:lumOff val="25000"/>
                            </a:schemeClr>
                          </a:solidFill>
                          <a:latin typeface="+mj-lt"/>
                          <a:ea typeface="+mn-ea"/>
                          <a:cs typeface="+mn-cs"/>
                          <a:hlinkClick r:id="rId5">
                            <a:extLst>
                              <a:ext uri="{A12FA001-AC4F-418D-AE19-62706E023703}">
                                <ahyp:hlinkClr xmlns:ahyp="http://schemas.microsoft.com/office/drawing/2018/hyperlinkcolor" val="tx"/>
                              </a:ext>
                            </a:extLst>
                          </a:hlinkClick>
                        </a:rPr>
                        <a:t>TryCopilotStudio</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2862902"/>
                  </a:ext>
                </a:extLst>
              </a:tr>
              <a:tr h="691338">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website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Segoe UI"/>
                        </a:defRPr>
                      </a:lvl1pPr>
                      <a:lvl2pPr marL="457200" algn="l" defTabSz="914400" rtl="0" eaLnBrk="1" latinLnBrk="0" hangingPunct="1">
                        <a:defRPr sz="1800" b="1" kern="1200">
                          <a:solidFill>
                            <a:schemeClr val="lt1"/>
                          </a:solidFill>
                          <a:latin typeface="Segoe UI"/>
                        </a:defRPr>
                      </a:lvl2pPr>
                      <a:lvl3pPr marL="914400" algn="l" defTabSz="914400" rtl="0" eaLnBrk="1" latinLnBrk="0" hangingPunct="1">
                        <a:defRPr sz="1800" b="1" kern="1200">
                          <a:solidFill>
                            <a:schemeClr val="lt1"/>
                          </a:solidFill>
                          <a:latin typeface="Segoe UI"/>
                        </a:defRPr>
                      </a:lvl3pPr>
                      <a:lvl4pPr marL="1371600" algn="l" defTabSz="914400" rtl="0" eaLnBrk="1" latinLnBrk="0" hangingPunct="1">
                        <a:defRPr sz="1800" b="1" kern="1200">
                          <a:solidFill>
                            <a:schemeClr val="lt1"/>
                          </a:solidFill>
                          <a:latin typeface="Segoe UI"/>
                        </a:defRPr>
                      </a:lvl4pPr>
                      <a:lvl5pPr marL="1828800" algn="l" defTabSz="914400" rtl="0" eaLnBrk="1" latinLnBrk="0" hangingPunct="1">
                        <a:defRPr sz="1800" b="1" kern="1200">
                          <a:solidFill>
                            <a:schemeClr val="lt1"/>
                          </a:solidFill>
                          <a:latin typeface="Segoe UI"/>
                        </a:defRPr>
                      </a:lvl5pPr>
                      <a:lvl6pPr marL="2286000" algn="l" defTabSz="914400" rtl="0" eaLnBrk="1" latinLnBrk="0" hangingPunct="1">
                        <a:defRPr sz="1800" b="1" kern="1200">
                          <a:solidFill>
                            <a:schemeClr val="lt1"/>
                          </a:solidFill>
                          <a:latin typeface="Segoe UI"/>
                        </a:defRPr>
                      </a:lvl6pPr>
                      <a:lvl7pPr marL="2743200" algn="l" defTabSz="914400" rtl="0" eaLnBrk="1" latinLnBrk="0" hangingPunct="1">
                        <a:defRPr sz="1800" b="1" kern="1200">
                          <a:solidFill>
                            <a:schemeClr val="lt1"/>
                          </a:solidFill>
                          <a:latin typeface="Segoe UI"/>
                        </a:defRPr>
                      </a:lvl7pPr>
                      <a:lvl8pPr marL="3200400" algn="l" defTabSz="914400" rtl="0" eaLnBrk="1" latinLnBrk="0" hangingPunct="1">
                        <a:defRPr sz="1800" b="1" kern="1200">
                          <a:solidFill>
                            <a:schemeClr val="lt1"/>
                          </a:solidFill>
                          <a:latin typeface="Segoe UI"/>
                        </a:defRPr>
                      </a:lvl8pPr>
                      <a:lvl9pPr marL="3657600" algn="l" defTabSz="914400" rtl="0" eaLnBrk="1" latinLnBrk="0" hangingPunct="1">
                        <a:defRPr sz="1800" b="1" kern="1200">
                          <a:solidFill>
                            <a:schemeClr val="lt1"/>
                          </a:solidFill>
                          <a:latin typeface="Segoe UI"/>
                        </a:defRPr>
                      </a:lvl9pPr>
                    </a:lstStyle>
                    <a:p>
                      <a:r>
                        <a:rPr lang="en-US" sz="1600" b="0">
                          <a:solidFill>
                            <a:schemeClr val="tx1">
                              <a:lumMod val="75000"/>
                              <a:lumOff val="25000"/>
                            </a:schemeClr>
                          </a:solidFill>
                          <a:latin typeface="+mn-lt"/>
                          <a:hlinkClick r:id="rId6">
                            <a:extLst>
                              <a:ext uri="{A12FA001-AC4F-418D-AE19-62706E023703}">
                                <ahyp:hlinkClr xmlns:ahyp="http://schemas.microsoft.com/office/drawing/2018/hyperlinkcolor" val="tx"/>
                              </a:ext>
                            </a:extLst>
                          </a:hlinkClick>
                        </a:rPr>
                        <a:t>aka.ms</a:t>
                      </a:r>
                      <a:r>
                        <a:rPr lang="en-US" sz="1600" b="0">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a:t>
                      </a:r>
                      <a:r>
                        <a:rPr lang="en-US" sz="1600" b="1">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CopilotStudio</a:t>
                      </a:r>
                      <a:endParaRPr lang="en-US" sz="1600" b="1">
                        <a:solidFill>
                          <a:schemeClr val="tx1">
                            <a:lumMod val="75000"/>
                            <a:lumOff val="25000"/>
                          </a:schemeClr>
                        </a:solidFill>
                        <a:latin typeface="+mj-lt"/>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07650000"/>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Official Blog</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7">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7">
                            <a:extLst>
                              <a:ext uri="{A12FA001-AC4F-418D-AE19-62706E023703}">
                                <ahyp:hlinkClr xmlns:ahyp="http://schemas.microsoft.com/office/drawing/2018/hyperlinkcolor" val="tx"/>
                              </a:ext>
                            </a:extLst>
                          </a:hlinkClick>
                        </a:rPr>
                        <a:t>/CopilotStudioBlog</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03244394"/>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Copilot Studio Demo</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8">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8">
                            <a:extLst>
                              <a:ext uri="{A12FA001-AC4F-418D-AE19-62706E023703}">
                                <ahyp:hlinkClr xmlns:ahyp="http://schemas.microsoft.com/office/drawing/2018/hyperlinkcolor" val="tx"/>
                              </a:ext>
                            </a:extLst>
                          </a:hlinkClick>
                        </a:rPr>
                        <a:t>/CopilotStudioDemo</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30950937"/>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Product documentation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9">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9">
                            <a:extLst>
                              <a:ext uri="{A12FA001-AC4F-418D-AE19-62706E023703}">
                                <ahyp:hlinkClr xmlns:ahyp="http://schemas.microsoft.com/office/drawing/2018/hyperlinkcolor" val="tx"/>
                              </a:ext>
                            </a:extLst>
                          </a:hlinkClick>
                        </a:rPr>
                        <a:t>/CopilotStudioDocs</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77956343"/>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Product guidance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b="0" kern="1200">
                          <a:solidFill>
                            <a:schemeClr val="tx1">
                              <a:lumMod val="75000"/>
                              <a:lumOff val="25000"/>
                            </a:schemeClr>
                          </a:solidFill>
                          <a:latin typeface="+mn-lt"/>
                          <a:ea typeface="+mn-ea"/>
                          <a:cs typeface="+mn-cs"/>
                          <a:hlinkClick r:id="rId10">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0">
                            <a:extLst>
                              <a:ext uri="{A12FA001-AC4F-418D-AE19-62706E023703}">
                                <ahyp:hlinkClr xmlns:ahyp="http://schemas.microsoft.com/office/drawing/2018/hyperlinkcolor" val="tx"/>
                              </a:ext>
                            </a:extLst>
                          </a:hlinkClick>
                        </a:rPr>
                        <a:t>/CopilotStudioGuidance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38898850"/>
                  </a:ext>
                </a:extLst>
              </a:tr>
              <a:tr h="691338">
                <a:tc>
                  <a:txBody>
                    <a:bodyPr/>
                    <a:lstStyle/>
                    <a:p>
                      <a:r>
                        <a:rPr lang="en-US" sz="1600" b="0" kern="1200" cap="none" spc="-50" baseline="0">
                          <a:ln w="3175">
                            <a:noFill/>
                          </a:ln>
                          <a:solidFill>
                            <a:schemeClr val="bg2"/>
                          </a:solidFill>
                          <a:effectLst/>
                          <a:latin typeface="+mj-lt"/>
                          <a:ea typeface="+mn-ea"/>
                          <a:cs typeface="Segoe UI" pitchFamily="34" charset="0"/>
                        </a:rPr>
                        <a:t>Implementation guide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0" kern="1200">
                          <a:solidFill>
                            <a:schemeClr val="tx1">
                              <a:lumMod val="75000"/>
                              <a:lumOff val="25000"/>
                            </a:schemeClr>
                          </a:solidFill>
                          <a:latin typeface="+mn-lt"/>
                          <a:ea typeface="+mn-ea"/>
                          <a:cs typeface="+mn-cs"/>
                          <a:hlinkClick r:id="rId11">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1">
                            <a:extLst>
                              <a:ext uri="{A12FA001-AC4F-418D-AE19-62706E023703}">
                                <ahyp:hlinkClr xmlns:ahyp="http://schemas.microsoft.com/office/drawing/2018/hyperlinkcolor" val="tx"/>
                              </a:ext>
                            </a:extLst>
                          </a:hlinkClick>
                        </a:rPr>
                        <a:t>/CopilotStudioImplementationGuide</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23314571"/>
                  </a:ext>
                </a:extLst>
              </a:tr>
              <a:tr h="691338">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cap="none" spc="-50" baseline="0">
                          <a:ln w="3175">
                            <a:noFill/>
                          </a:ln>
                          <a:solidFill>
                            <a:schemeClr val="bg2"/>
                          </a:solidFill>
                          <a:effectLst/>
                          <a:latin typeface="+mj-lt"/>
                          <a:ea typeface="+mn-ea"/>
                          <a:cs typeface="Segoe UI" pitchFamily="34" charset="0"/>
                        </a:rPr>
                        <a:t>Community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Segoe UI"/>
                        </a:defRPr>
                      </a:lvl1pPr>
                      <a:lvl2pPr marL="457200" algn="l" defTabSz="914400" rtl="0" eaLnBrk="1" latinLnBrk="0" hangingPunct="1">
                        <a:defRPr sz="1800" kern="1200">
                          <a:solidFill>
                            <a:schemeClr val="dk1"/>
                          </a:solidFill>
                          <a:latin typeface="Segoe UI"/>
                        </a:defRPr>
                      </a:lvl2pPr>
                      <a:lvl3pPr marL="914400" algn="l" defTabSz="914400" rtl="0" eaLnBrk="1" latinLnBrk="0" hangingPunct="1">
                        <a:defRPr sz="1800" kern="1200">
                          <a:solidFill>
                            <a:schemeClr val="dk1"/>
                          </a:solidFill>
                          <a:latin typeface="Segoe UI"/>
                        </a:defRPr>
                      </a:lvl3pPr>
                      <a:lvl4pPr marL="1371600" algn="l" defTabSz="914400" rtl="0" eaLnBrk="1" latinLnBrk="0" hangingPunct="1">
                        <a:defRPr sz="1800" kern="1200">
                          <a:solidFill>
                            <a:schemeClr val="dk1"/>
                          </a:solidFill>
                          <a:latin typeface="Segoe UI"/>
                        </a:defRPr>
                      </a:lvl4pPr>
                      <a:lvl5pPr marL="1828800" algn="l" defTabSz="914400" rtl="0" eaLnBrk="1" latinLnBrk="0" hangingPunct="1">
                        <a:defRPr sz="1800" kern="1200">
                          <a:solidFill>
                            <a:schemeClr val="dk1"/>
                          </a:solidFill>
                          <a:latin typeface="Segoe UI"/>
                        </a:defRPr>
                      </a:lvl5pPr>
                      <a:lvl6pPr marL="2286000" algn="l" defTabSz="914400" rtl="0" eaLnBrk="1" latinLnBrk="0" hangingPunct="1">
                        <a:defRPr sz="1800" kern="1200">
                          <a:solidFill>
                            <a:schemeClr val="dk1"/>
                          </a:solidFill>
                          <a:latin typeface="Segoe UI"/>
                        </a:defRPr>
                      </a:lvl6pPr>
                      <a:lvl7pPr marL="2743200" algn="l" defTabSz="914400" rtl="0" eaLnBrk="1" latinLnBrk="0" hangingPunct="1">
                        <a:defRPr sz="1800" kern="1200">
                          <a:solidFill>
                            <a:schemeClr val="dk1"/>
                          </a:solidFill>
                          <a:latin typeface="Segoe UI"/>
                        </a:defRPr>
                      </a:lvl7pPr>
                      <a:lvl8pPr marL="3200400" algn="l" defTabSz="914400" rtl="0" eaLnBrk="1" latinLnBrk="0" hangingPunct="1">
                        <a:defRPr sz="1800" kern="1200">
                          <a:solidFill>
                            <a:schemeClr val="dk1"/>
                          </a:solidFill>
                          <a:latin typeface="Segoe UI"/>
                        </a:defRPr>
                      </a:lvl8pPr>
                      <a:lvl9pPr marL="3657600" algn="l" defTabSz="914400" rtl="0" eaLnBrk="1" latinLnBrk="0" hangingPunct="1">
                        <a:defRPr sz="1800" kern="1200">
                          <a:solidFill>
                            <a:schemeClr val="dk1"/>
                          </a:solidFill>
                          <a:latin typeface="Segoe UI"/>
                        </a:defRPr>
                      </a:lvl9pPr>
                    </a:lstStyle>
                    <a:p>
                      <a:r>
                        <a:rPr lang="en-US" sz="1600" b="0" kern="1200">
                          <a:solidFill>
                            <a:schemeClr val="tx1">
                              <a:lumMod val="75000"/>
                              <a:lumOff val="25000"/>
                            </a:schemeClr>
                          </a:solidFill>
                          <a:latin typeface="+mn-lt"/>
                          <a:ea typeface="+mn-ea"/>
                          <a:cs typeface="+mn-cs"/>
                          <a:hlinkClick r:id="rId12">
                            <a:extLst>
                              <a:ext uri="{A12FA001-AC4F-418D-AE19-62706E023703}">
                                <ahyp:hlinkClr xmlns:ahyp="http://schemas.microsoft.com/office/drawing/2018/hyperlinkcolor" val="tx"/>
                              </a:ext>
                            </a:extLst>
                          </a:hlinkClick>
                        </a:rPr>
                        <a:t>aka.ms</a:t>
                      </a:r>
                      <a:r>
                        <a:rPr lang="en-US" sz="1600" b="1" kern="1200">
                          <a:solidFill>
                            <a:schemeClr val="tx1">
                              <a:lumMod val="75000"/>
                              <a:lumOff val="25000"/>
                            </a:schemeClr>
                          </a:solidFill>
                          <a:latin typeface="+mj-lt"/>
                          <a:ea typeface="+mn-ea"/>
                          <a:cs typeface="+mn-cs"/>
                          <a:hlinkClick r:id="rId12">
                            <a:extLst>
                              <a:ext uri="{A12FA001-AC4F-418D-AE19-62706E023703}">
                                <ahyp:hlinkClr xmlns:ahyp="http://schemas.microsoft.com/office/drawing/2018/hyperlinkcolor" val="tx"/>
                              </a:ext>
                            </a:extLst>
                          </a:hlinkClick>
                        </a:rPr>
                        <a:t>/CopilotStudioCommunity</a:t>
                      </a:r>
                      <a:endParaRPr lang="en-US" sz="1600" b="1" kern="1200">
                        <a:solidFill>
                          <a:schemeClr val="tx1">
                            <a:lumMod val="75000"/>
                            <a:lumOff val="25000"/>
                          </a:schemeClr>
                        </a:solidFill>
                        <a:latin typeface="+mj-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37798562"/>
                  </a:ext>
                </a:extLst>
              </a:tr>
            </a:tbl>
          </a:graphicData>
        </a:graphic>
      </p:graphicFrame>
      <p:pic>
        <p:nvPicPr>
          <p:cNvPr id="4" name="Picture 3" descr="A qr code with a logo&#10;&#10;Description automatically generated">
            <a:extLst>
              <a:ext uri="{FF2B5EF4-FFF2-40B4-BE49-F238E27FC236}">
                <a16:creationId xmlns:a16="http://schemas.microsoft.com/office/drawing/2014/main" id="{C4CE0A61-1D2A-4D3C-4F85-124DDFE67EF2}"/>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588263" y="3253572"/>
            <a:ext cx="2632944" cy="3074276"/>
          </a:xfrm>
          <a:prstGeom prst="rect">
            <a:avLst/>
          </a:prstGeom>
        </p:spPr>
      </p:pic>
      <p:pic>
        <p:nvPicPr>
          <p:cNvPr id="7" name="Picture 6" descr="A qr code on a white background&#10;&#10;Description automatically generated">
            <a:extLst>
              <a:ext uri="{FF2B5EF4-FFF2-40B4-BE49-F238E27FC236}">
                <a16:creationId xmlns:a16="http://schemas.microsoft.com/office/drawing/2014/main" id="{1DDA013C-094D-1B7A-02BF-B468C92399DE}"/>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7858" t="8204" r="6508" b="7314"/>
          <a:stretch/>
        </p:blipFill>
        <p:spPr>
          <a:xfrm>
            <a:off x="738686" y="3423846"/>
            <a:ext cx="2334909" cy="2303481"/>
          </a:xfrm>
          <a:prstGeom prst="rect">
            <a:avLst/>
          </a:prstGeom>
        </p:spPr>
      </p:pic>
    </p:spTree>
    <p:extLst>
      <p:ext uri="{BB962C8B-B14F-4D97-AF65-F5344CB8AC3E}">
        <p14:creationId xmlns:p14="http://schemas.microsoft.com/office/powerpoint/2010/main" val="40789010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4E272C2-F7C2-B72B-4106-6289200DA97E}"/>
              </a:ext>
              <a:ext uri="{C183D7F6-B498-43B3-948B-1728B52AA6E4}">
                <adec:decorative xmlns:adec="http://schemas.microsoft.com/office/drawing/2017/decorative" val="1"/>
              </a:ext>
            </a:extLst>
          </p:cNvPr>
          <p:cNvSpPr/>
          <p:nvPr/>
        </p:nvSpPr>
        <p:spPr bwMode="auto">
          <a:xfrm>
            <a:off x="742980" y="1128679"/>
            <a:ext cx="10706039" cy="4877949"/>
          </a:xfrm>
          <a:prstGeom prst="roundRect">
            <a:avLst>
              <a:gd name="adj" fmla="val 6677"/>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Rectangle: Rounded Corners 6">
            <a:extLst>
              <a:ext uri="{FF2B5EF4-FFF2-40B4-BE49-F238E27FC236}">
                <a16:creationId xmlns:a16="http://schemas.microsoft.com/office/drawing/2014/main" id="{998DEB0D-5211-93BC-1DC1-DE0993F7BB9A}"/>
              </a:ext>
              <a:ext uri="{C183D7F6-B498-43B3-948B-1728B52AA6E4}">
                <adec:decorative xmlns:adec="http://schemas.microsoft.com/office/drawing/2017/decorative" val="1"/>
              </a:ext>
            </a:extLst>
          </p:cNvPr>
          <p:cNvSpPr/>
          <p:nvPr/>
        </p:nvSpPr>
        <p:spPr bwMode="auto">
          <a:xfrm>
            <a:off x="7886907" y="3030912"/>
            <a:ext cx="2976260" cy="2207968"/>
          </a:xfrm>
          <a:prstGeom prst="roundRect">
            <a:avLst>
              <a:gd name="adj" fmla="val 3066"/>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3" name="Title 4">
            <a:extLst>
              <a:ext uri="{FF2B5EF4-FFF2-40B4-BE49-F238E27FC236}">
                <a16:creationId xmlns:a16="http://schemas.microsoft.com/office/drawing/2014/main" id="{807D568C-BE8E-6444-0693-C87F859E5B45}"/>
              </a:ext>
            </a:extLst>
          </p:cNvPr>
          <p:cNvSpPr>
            <a:spLocks noGrp="1"/>
          </p:cNvSpPr>
          <p:nvPr>
            <p:ph type="title"/>
          </p:nvPr>
        </p:nvSpPr>
        <p:spPr/>
        <p:txBody>
          <a:bodyPr anchor="t"/>
          <a:lstStyle/>
          <a:p>
            <a:pPr algn="ctr"/>
            <a:r>
              <a:rPr lang="en-US" sz="3200" b="1" spc="0">
                <a:solidFill>
                  <a:schemeClr val="tx1"/>
                </a:solidFill>
                <a:latin typeface="Segoe UI Semibold"/>
                <a:cs typeface="Segoe UI Semibold"/>
              </a:rPr>
              <a:t>Different building journeys for different needs</a:t>
            </a:r>
            <a:endParaRPr lang="en-US">
              <a:solidFill>
                <a:schemeClr val="tx1"/>
              </a:solidFill>
              <a:cs typeface="Segoe UI"/>
            </a:endParaRPr>
          </a:p>
        </p:txBody>
      </p:sp>
      <p:sp>
        <p:nvSpPr>
          <p:cNvPr id="4" name="Rectangle: Rounded Corners 3">
            <a:extLst>
              <a:ext uri="{FF2B5EF4-FFF2-40B4-BE49-F238E27FC236}">
                <a16:creationId xmlns:a16="http://schemas.microsoft.com/office/drawing/2014/main" id="{A3DAFFAF-CC70-E1F7-9632-AB55BC81FE3D}"/>
              </a:ext>
              <a:ext uri="{C183D7F6-B498-43B3-948B-1728B52AA6E4}">
                <adec:decorative xmlns:adec="http://schemas.microsoft.com/office/drawing/2017/decorative" val="1"/>
              </a:ext>
            </a:extLst>
          </p:cNvPr>
          <p:cNvSpPr/>
          <p:nvPr/>
        </p:nvSpPr>
        <p:spPr bwMode="auto">
          <a:xfrm>
            <a:off x="4648316" y="3030912"/>
            <a:ext cx="3003431" cy="2224370"/>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5" name="Rectangle 4">
            <a:extLst>
              <a:ext uri="{FF2B5EF4-FFF2-40B4-BE49-F238E27FC236}">
                <a16:creationId xmlns:a16="http://schemas.microsoft.com/office/drawing/2014/main" id="{F7AFC8BF-C0CD-0825-26DB-E9EDE7085852}"/>
              </a:ext>
              <a:ext uri="{C183D7F6-B498-43B3-948B-1728B52AA6E4}">
                <adec:decorative xmlns:adec="http://schemas.microsoft.com/office/drawing/2017/decorative" val="1"/>
              </a:ext>
            </a:extLst>
          </p:cNvPr>
          <p:cNvSpPr/>
          <p:nvPr/>
        </p:nvSpPr>
        <p:spPr bwMode="auto">
          <a:xfrm>
            <a:off x="4648313" y="2385551"/>
            <a:ext cx="6222039" cy="646710"/>
          </a:xfrm>
          <a:prstGeom prst="rect">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8" name="TextBox 17">
            <a:extLst>
              <a:ext uri="{FF2B5EF4-FFF2-40B4-BE49-F238E27FC236}">
                <a16:creationId xmlns:a16="http://schemas.microsoft.com/office/drawing/2014/main" id="{58BC61D4-406C-ABF2-F7FA-D36B4E327C93}"/>
              </a:ext>
            </a:extLst>
          </p:cNvPr>
          <p:cNvSpPr txBox="1"/>
          <p:nvPr/>
        </p:nvSpPr>
        <p:spPr>
          <a:xfrm>
            <a:off x="4845563" y="3882730"/>
            <a:ext cx="26259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Rules-based dialog management and conversational orchestration with a prebuilt LLM</a:t>
            </a:r>
          </a:p>
        </p:txBody>
      </p:sp>
      <p:sp>
        <p:nvSpPr>
          <p:cNvPr id="27" name="Rectangle: Rounded Corners 26">
            <a:extLst>
              <a:ext uri="{FF2B5EF4-FFF2-40B4-BE49-F238E27FC236}">
                <a16:creationId xmlns:a16="http://schemas.microsoft.com/office/drawing/2014/main" id="{56425F22-75D4-0C94-6598-3AE13C8CE0CA}"/>
              </a:ext>
              <a:ext uri="{C183D7F6-B498-43B3-948B-1728B52AA6E4}">
                <adec:decorative xmlns:adec="http://schemas.microsoft.com/office/drawing/2017/decorative" val="1"/>
              </a:ext>
            </a:extLst>
          </p:cNvPr>
          <p:cNvSpPr/>
          <p:nvPr/>
        </p:nvSpPr>
        <p:spPr bwMode="auto">
          <a:xfrm>
            <a:off x="1225790" y="3048331"/>
            <a:ext cx="3142816" cy="2207968"/>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28" name="TextBox 27">
            <a:extLst>
              <a:ext uri="{FF2B5EF4-FFF2-40B4-BE49-F238E27FC236}">
                <a16:creationId xmlns:a16="http://schemas.microsoft.com/office/drawing/2014/main" id="{FD0FAD71-4E6A-B3E8-969B-F4935E1BCA1A}"/>
              </a:ext>
            </a:extLst>
          </p:cNvPr>
          <p:cNvSpPr txBox="1"/>
          <p:nvPr/>
        </p:nvSpPr>
        <p:spPr>
          <a:xfrm>
            <a:off x="1467623" y="326623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Connect with your data sources outside of Copilots reach </a:t>
            </a:r>
          </a:p>
        </p:txBody>
      </p:sp>
      <p:sp>
        <p:nvSpPr>
          <p:cNvPr id="29" name="TextBox 28">
            <a:extLst>
              <a:ext uri="{FF2B5EF4-FFF2-40B4-BE49-F238E27FC236}">
                <a16:creationId xmlns:a16="http://schemas.microsoft.com/office/drawing/2014/main" id="{5AC4469D-47DA-B576-425D-D5EA94710435}"/>
              </a:ext>
            </a:extLst>
          </p:cNvPr>
          <p:cNvSpPr txBox="1"/>
          <p:nvPr/>
        </p:nvSpPr>
        <p:spPr>
          <a:xfrm>
            <a:off x="1467623" y="3967742"/>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Call your redesigned business processes and workflows</a:t>
            </a:r>
          </a:p>
        </p:txBody>
      </p:sp>
      <p:sp>
        <p:nvSpPr>
          <p:cNvPr id="30" name="TextBox 29">
            <a:extLst>
              <a:ext uri="{FF2B5EF4-FFF2-40B4-BE49-F238E27FC236}">
                <a16:creationId xmlns:a16="http://schemas.microsoft.com/office/drawing/2014/main" id="{AFEFD2E3-F15B-D3F2-0D9D-1B57C0D1B6B8}"/>
              </a:ext>
            </a:extLst>
          </p:cNvPr>
          <p:cNvSpPr txBox="1"/>
          <p:nvPr/>
        </p:nvSpPr>
        <p:spPr>
          <a:xfrm>
            <a:off x="1467623" y="4669251"/>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Copilot responses to</a:t>
            </a:r>
            <a:br>
              <a:rPr kumimoji="0" lang="en-US"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specific questions</a:t>
            </a:r>
          </a:p>
        </p:txBody>
      </p:sp>
      <p:sp>
        <p:nvSpPr>
          <p:cNvPr id="33" name="Rectangle: Top Corners Rounded 32">
            <a:extLst>
              <a:ext uri="{FF2B5EF4-FFF2-40B4-BE49-F238E27FC236}">
                <a16:creationId xmlns:a16="http://schemas.microsoft.com/office/drawing/2014/main" id="{AAA47243-95F5-0121-67D6-6ED35E3E0000}"/>
              </a:ext>
              <a:ext uri="{C183D7F6-B498-43B3-948B-1728B52AA6E4}">
                <adec:decorative xmlns:adec="http://schemas.microsoft.com/office/drawing/2017/decorative" val="1"/>
              </a:ext>
            </a:extLst>
          </p:cNvPr>
          <p:cNvSpPr/>
          <p:nvPr/>
        </p:nvSpPr>
        <p:spPr bwMode="auto">
          <a:xfrm>
            <a:off x="1225791" y="2314375"/>
            <a:ext cx="3153737" cy="738663"/>
          </a:xfrm>
          <a:prstGeom prst="round2SameRect">
            <a:avLst>
              <a:gd name="adj1" fmla="val 16667"/>
              <a:gd name="adj2" fmla="val 0"/>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cxnSp>
        <p:nvCxnSpPr>
          <p:cNvPr id="34" name="!!Line 1">
            <a:extLst>
              <a:ext uri="{FF2B5EF4-FFF2-40B4-BE49-F238E27FC236}">
                <a16:creationId xmlns:a16="http://schemas.microsoft.com/office/drawing/2014/main" id="{0B91D524-B7EC-2738-0D2B-24A8A53FB299}"/>
              </a:ext>
              <a:ext uri="{C183D7F6-B498-43B3-948B-1728B52AA6E4}">
                <adec:decorative xmlns:adec="http://schemas.microsoft.com/office/drawing/2017/decorative" val="1"/>
              </a:ext>
            </a:extLst>
          </p:cNvPr>
          <p:cNvCxnSpPr>
            <a:cxnSpLocks/>
          </p:cNvCxnSpPr>
          <p:nvPr/>
        </p:nvCxnSpPr>
        <p:spPr>
          <a:xfrm>
            <a:off x="1214868" y="3806684"/>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Line 1">
            <a:extLst>
              <a:ext uri="{FF2B5EF4-FFF2-40B4-BE49-F238E27FC236}">
                <a16:creationId xmlns:a16="http://schemas.microsoft.com/office/drawing/2014/main" id="{F6C617D6-FD64-4543-0626-162AF00FA4F9}"/>
              </a:ext>
              <a:ext uri="{C183D7F6-B498-43B3-948B-1728B52AA6E4}">
                <adec:decorative xmlns:adec="http://schemas.microsoft.com/office/drawing/2017/decorative" val="1"/>
              </a:ext>
            </a:extLst>
          </p:cNvPr>
          <p:cNvCxnSpPr>
            <a:cxnSpLocks/>
          </p:cNvCxnSpPr>
          <p:nvPr/>
        </p:nvCxnSpPr>
        <p:spPr>
          <a:xfrm>
            <a:off x="1208414" y="4508195"/>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TextBox 47">
            <a:extLst>
              <a:ext uri="{FF2B5EF4-FFF2-40B4-BE49-F238E27FC236}">
                <a16:creationId xmlns:a16="http://schemas.microsoft.com/office/drawing/2014/main" id="{40C870A4-25F7-0DF6-1B70-275324E002AA}"/>
              </a:ext>
            </a:extLst>
          </p:cNvPr>
          <p:cNvSpPr txBox="1"/>
          <p:nvPr/>
        </p:nvSpPr>
        <p:spPr>
          <a:xfrm>
            <a:off x="8241230" y="3980387"/>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Configure LLMs with prompt engineering</a:t>
            </a:r>
            <a:endParaRPr kumimoji="0" lang="en-US" sz="1200" b="1" i="0" u="none" strike="noStrike" kern="1200" cap="none" spc="0" normalizeH="0" baseline="0" noProof="0">
              <a:ln>
                <a:noFill/>
              </a:ln>
              <a:effectLst/>
              <a:uLnTx/>
              <a:uFillTx/>
              <a:latin typeface="Segoe UI"/>
              <a:ea typeface="+mn-ea"/>
              <a:cs typeface="+mn-cs"/>
            </a:endParaRPr>
          </a:p>
        </p:txBody>
      </p:sp>
      <p:sp>
        <p:nvSpPr>
          <p:cNvPr id="49" name="TextBox 48">
            <a:extLst>
              <a:ext uri="{FF2B5EF4-FFF2-40B4-BE49-F238E27FC236}">
                <a16:creationId xmlns:a16="http://schemas.microsoft.com/office/drawing/2014/main" id="{9B59F4AB-7279-0302-549C-9B2417B1A2AE}"/>
              </a:ext>
            </a:extLst>
          </p:cNvPr>
          <p:cNvSpPr txBox="1"/>
          <p:nvPr/>
        </p:nvSpPr>
        <p:spPr>
          <a:xfrm>
            <a:off x="4835969" y="4645185"/>
            <a:ext cx="262590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Managed SaaS, no infrastructure, built in security and governance</a:t>
            </a:r>
            <a:endParaRPr kumimoji="0" lang="en-US" sz="1200" b="1" i="0" u="none" strike="noStrike" kern="1200" cap="none" spc="0" normalizeH="0" baseline="0" noProof="0">
              <a:ln>
                <a:noFill/>
              </a:ln>
              <a:effectLst/>
              <a:uLnTx/>
              <a:uFillTx/>
              <a:latin typeface="Segoe UI"/>
              <a:ea typeface="+mn-ea"/>
              <a:cs typeface="+mn-cs"/>
            </a:endParaRPr>
          </a:p>
        </p:txBody>
      </p:sp>
      <p:sp>
        <p:nvSpPr>
          <p:cNvPr id="50" name="TextBox 49">
            <a:extLst>
              <a:ext uri="{FF2B5EF4-FFF2-40B4-BE49-F238E27FC236}">
                <a16:creationId xmlns:a16="http://schemas.microsoft.com/office/drawing/2014/main" id="{D927EDDE-829C-809B-8092-F16CC714A470}"/>
              </a:ext>
            </a:extLst>
          </p:cNvPr>
          <p:cNvSpPr txBox="1"/>
          <p:nvPr/>
        </p:nvSpPr>
        <p:spPr>
          <a:xfrm>
            <a:off x="8231513" y="4653084"/>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Manage own infrastructure, custom dev and security</a:t>
            </a:r>
            <a:endParaRPr kumimoji="0" lang="en-US" sz="1200" b="1" i="0" u="none" strike="noStrike" kern="1200" cap="none" spc="0" normalizeH="0" baseline="0" noProof="0">
              <a:ln>
                <a:noFill/>
              </a:ln>
              <a:effectLst/>
              <a:uLnTx/>
              <a:uFillTx/>
              <a:latin typeface="Segoe UI"/>
              <a:ea typeface="+mn-ea"/>
              <a:cs typeface="+mn-cs"/>
            </a:endParaRPr>
          </a:p>
        </p:txBody>
      </p:sp>
      <p:cxnSp>
        <p:nvCxnSpPr>
          <p:cNvPr id="43" name="!!Line 1">
            <a:extLst>
              <a:ext uri="{FF2B5EF4-FFF2-40B4-BE49-F238E27FC236}">
                <a16:creationId xmlns:a16="http://schemas.microsoft.com/office/drawing/2014/main" id="{EC64BA58-E318-0FC2-52BE-C92FED9E0DBA}"/>
              </a:ext>
              <a:ext uri="{C183D7F6-B498-43B3-948B-1728B52AA6E4}">
                <adec:decorative xmlns:adec="http://schemas.microsoft.com/office/drawing/2017/decorative" val="1"/>
              </a:ext>
            </a:extLst>
          </p:cNvPr>
          <p:cNvCxnSpPr>
            <a:cxnSpLocks/>
          </p:cNvCxnSpPr>
          <p:nvPr/>
        </p:nvCxnSpPr>
        <p:spPr>
          <a:xfrm>
            <a:off x="4631619" y="4491609"/>
            <a:ext cx="3020128"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Line 1">
            <a:extLst>
              <a:ext uri="{FF2B5EF4-FFF2-40B4-BE49-F238E27FC236}">
                <a16:creationId xmlns:a16="http://schemas.microsoft.com/office/drawing/2014/main" id="{6C656987-62E3-653B-0606-1944B13F7637}"/>
              </a:ext>
              <a:ext uri="{C183D7F6-B498-43B3-948B-1728B52AA6E4}">
                <adec:decorative xmlns:adec="http://schemas.microsoft.com/office/drawing/2017/decorative" val="1"/>
              </a:ext>
            </a:extLst>
          </p:cNvPr>
          <p:cNvCxnSpPr>
            <a:cxnSpLocks/>
          </p:cNvCxnSpPr>
          <p:nvPr/>
        </p:nvCxnSpPr>
        <p:spPr>
          <a:xfrm>
            <a:off x="7887931" y="4491609"/>
            <a:ext cx="2982421"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9" name="Rectangle: Top Corners Rounded 158">
            <a:extLst>
              <a:ext uri="{FF2B5EF4-FFF2-40B4-BE49-F238E27FC236}">
                <a16:creationId xmlns:a16="http://schemas.microsoft.com/office/drawing/2014/main" id="{87A16734-5508-EAA5-129D-49243574FF4E}"/>
              </a:ext>
              <a:ext uri="{C183D7F6-B498-43B3-948B-1728B52AA6E4}">
                <adec:decorative xmlns:adec="http://schemas.microsoft.com/office/drawing/2017/decorative" val="1"/>
              </a:ext>
            </a:extLst>
          </p:cNvPr>
          <p:cNvSpPr/>
          <p:nvPr/>
        </p:nvSpPr>
        <p:spPr bwMode="auto">
          <a:xfrm>
            <a:off x="7860493" y="1829817"/>
            <a:ext cx="3007902" cy="558030"/>
          </a:xfrm>
          <a:prstGeom prst="round2SameRect">
            <a:avLst/>
          </a:prstGeom>
          <a:gradFill flip="none" rotWithShape="1">
            <a:gsLst>
              <a:gs pos="0">
                <a:srgbClr val="FF5C39"/>
              </a:gs>
              <a:gs pos="8000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6D60F60-9223-0BBC-868F-AF82A0741516}"/>
              </a:ext>
              <a:ext uri="{C183D7F6-B498-43B3-948B-1728B52AA6E4}">
                <adec:decorative xmlns:adec="http://schemas.microsoft.com/office/drawing/2017/decorative" val="1"/>
              </a:ext>
            </a:extLst>
          </p:cNvPr>
          <p:cNvSpPr/>
          <p:nvPr/>
        </p:nvSpPr>
        <p:spPr bwMode="auto">
          <a:xfrm>
            <a:off x="1225791" y="1927937"/>
            <a:ext cx="3149269" cy="457849"/>
          </a:xfrm>
          <a:prstGeom prst="rect">
            <a:avLst/>
          </a:prstGeom>
          <a:gradFill flip="none" rotWithShape="1">
            <a:gsLst>
              <a:gs pos="0">
                <a:srgbClr val="0078D4"/>
              </a:gs>
              <a:gs pos="80000">
                <a:srgbClr val="399A9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4577BCD1-69FA-60B0-9B4C-0990C9B430E9}"/>
              </a:ext>
              <a:ext uri="{C183D7F6-B498-43B3-948B-1728B52AA6E4}">
                <adec:decorative xmlns:adec="http://schemas.microsoft.com/office/drawing/2017/decorative" val="1"/>
              </a:ext>
            </a:extLst>
          </p:cNvPr>
          <p:cNvSpPr/>
          <p:nvPr/>
        </p:nvSpPr>
        <p:spPr bwMode="auto">
          <a:xfrm>
            <a:off x="4643846" y="1929998"/>
            <a:ext cx="3007902" cy="457849"/>
          </a:xfrm>
          <a:prstGeom prst="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2" name="Rectangle: Top Corners Rounded 161">
            <a:extLst>
              <a:ext uri="{FF2B5EF4-FFF2-40B4-BE49-F238E27FC236}">
                <a16:creationId xmlns:a16="http://schemas.microsoft.com/office/drawing/2014/main" id="{DB3AA707-93C9-BE85-8BC8-4DC14F513157}"/>
              </a:ext>
              <a:ext uri="{C183D7F6-B498-43B3-948B-1728B52AA6E4}">
                <adec:decorative xmlns:adec="http://schemas.microsoft.com/office/drawing/2017/decorative" val="1"/>
              </a:ext>
            </a:extLst>
          </p:cNvPr>
          <p:cNvSpPr/>
          <p:nvPr/>
        </p:nvSpPr>
        <p:spPr bwMode="auto">
          <a:xfrm>
            <a:off x="1225790" y="1378485"/>
            <a:ext cx="6425957" cy="554060"/>
          </a:xfrm>
          <a:prstGeom prst="round2Same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3" name="Group 162" descr="Copilot Studio">
            <a:extLst>
              <a:ext uri="{FF2B5EF4-FFF2-40B4-BE49-F238E27FC236}">
                <a16:creationId xmlns:a16="http://schemas.microsoft.com/office/drawing/2014/main" id="{CD124A0B-6875-DFF4-CAC9-3B6026CA4948}"/>
              </a:ext>
            </a:extLst>
          </p:cNvPr>
          <p:cNvGrpSpPr/>
          <p:nvPr/>
        </p:nvGrpSpPr>
        <p:grpSpPr>
          <a:xfrm>
            <a:off x="3045042" y="1487984"/>
            <a:ext cx="3426594" cy="319202"/>
            <a:chOff x="3360657" y="97468"/>
            <a:chExt cx="3426594" cy="319202"/>
          </a:xfrm>
        </p:grpSpPr>
        <p:sp>
          <p:nvSpPr>
            <p:cNvPr id="164" name="TextBox 163">
              <a:extLst>
                <a:ext uri="{FF2B5EF4-FFF2-40B4-BE49-F238E27FC236}">
                  <a16:creationId xmlns:a16="http://schemas.microsoft.com/office/drawing/2014/main" id="{BD54A026-FCEA-1ABC-2197-6D369520FCC2}"/>
                </a:ext>
              </a:extLst>
            </p:cNvPr>
            <p:cNvSpPr txBox="1"/>
            <p:nvPr/>
          </p:nvSpPr>
          <p:spPr>
            <a:xfrm>
              <a:off x="3360657" y="149204"/>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Copilot Studio</a:t>
              </a:r>
            </a:p>
          </p:txBody>
        </p:sp>
        <p:pic>
          <p:nvPicPr>
            <p:cNvPr id="166" name="Graphic 165">
              <a:extLst>
                <a:ext uri="{FF2B5EF4-FFF2-40B4-BE49-F238E27FC236}">
                  <a16:creationId xmlns:a16="http://schemas.microsoft.com/office/drawing/2014/main" id="{B367C3A4-61F4-196A-5A72-E4EAC8212C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9324" y="97468"/>
              <a:ext cx="319202" cy="319202"/>
            </a:xfrm>
            <a:prstGeom prst="rect">
              <a:avLst/>
            </a:prstGeom>
            <a:effectLst/>
          </p:spPr>
        </p:pic>
      </p:grpSp>
      <p:grpSp>
        <p:nvGrpSpPr>
          <p:cNvPr id="167" name="Group 166" descr="Azure AI Studio">
            <a:extLst>
              <a:ext uri="{FF2B5EF4-FFF2-40B4-BE49-F238E27FC236}">
                <a16:creationId xmlns:a16="http://schemas.microsoft.com/office/drawing/2014/main" id="{0B100D13-696D-A6F9-1D2F-6FFB79256451}"/>
              </a:ext>
            </a:extLst>
          </p:cNvPr>
          <p:cNvGrpSpPr/>
          <p:nvPr/>
        </p:nvGrpSpPr>
        <p:grpSpPr>
          <a:xfrm>
            <a:off x="7813983" y="1918362"/>
            <a:ext cx="3426594" cy="370132"/>
            <a:chOff x="8929299" y="531542"/>
            <a:chExt cx="3426594" cy="370132"/>
          </a:xfrm>
        </p:grpSpPr>
        <p:sp>
          <p:nvSpPr>
            <p:cNvPr id="168" name="TextBox 167">
              <a:extLst>
                <a:ext uri="{FF2B5EF4-FFF2-40B4-BE49-F238E27FC236}">
                  <a16:creationId xmlns:a16="http://schemas.microsoft.com/office/drawing/2014/main" id="{8883B2BC-99C5-4C3E-788B-929EBCFC2108}"/>
                </a:ext>
              </a:extLst>
            </p:cNvPr>
            <p:cNvSpPr txBox="1"/>
            <p:nvPr/>
          </p:nvSpPr>
          <p:spPr>
            <a:xfrm>
              <a:off x="8929299" y="586522"/>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Azure AI Studio</a:t>
              </a:r>
            </a:p>
          </p:txBody>
        </p:sp>
        <p:pic>
          <p:nvPicPr>
            <p:cNvPr id="170" name="Graphic 169">
              <a:extLst>
                <a:ext uri="{FF2B5EF4-FFF2-40B4-BE49-F238E27FC236}">
                  <a16:creationId xmlns:a16="http://schemas.microsoft.com/office/drawing/2014/main" id="{D5B57B23-612D-65E8-C5F5-6D0222188C1F}"/>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420325" y="531542"/>
              <a:ext cx="370132" cy="370132"/>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72" name="TextBox 171">
            <a:extLst>
              <a:ext uri="{FF2B5EF4-FFF2-40B4-BE49-F238E27FC236}">
                <a16:creationId xmlns:a16="http://schemas.microsoft.com/office/drawing/2014/main" id="{EADD27AC-8665-75CE-9C0E-7CA77EFF6DDE}"/>
              </a:ext>
            </a:extLst>
          </p:cNvPr>
          <p:cNvSpPr txBox="1"/>
          <p:nvPr/>
        </p:nvSpPr>
        <p:spPr>
          <a:xfrm>
            <a:off x="4589041" y="2035483"/>
            <a:ext cx="342659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Standalone</a:t>
            </a:r>
          </a:p>
        </p:txBody>
      </p:sp>
      <p:pic>
        <p:nvPicPr>
          <p:cNvPr id="175" name="Graphic 174">
            <a:extLst>
              <a:ext uri="{FF2B5EF4-FFF2-40B4-BE49-F238E27FC236}">
                <a16:creationId xmlns:a16="http://schemas.microsoft.com/office/drawing/2014/main" id="{35C711EA-A747-0E99-F90D-ACF68FC1514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2733" y="2017625"/>
            <a:ext cx="282633" cy="282633"/>
          </a:xfrm>
          <a:prstGeom prst="rect">
            <a:avLst/>
          </a:prstGeom>
          <a:effectLst/>
        </p:spPr>
      </p:pic>
      <p:grpSp>
        <p:nvGrpSpPr>
          <p:cNvPr id="176" name="Group 175" descr="Included in Copilot for M365">
            <a:extLst>
              <a:ext uri="{FF2B5EF4-FFF2-40B4-BE49-F238E27FC236}">
                <a16:creationId xmlns:a16="http://schemas.microsoft.com/office/drawing/2014/main" id="{4BA7CA4B-139E-599A-EF15-BE97956B1927}"/>
              </a:ext>
            </a:extLst>
          </p:cNvPr>
          <p:cNvGrpSpPr/>
          <p:nvPr/>
        </p:nvGrpSpPr>
        <p:grpSpPr>
          <a:xfrm>
            <a:off x="1284967" y="2004366"/>
            <a:ext cx="3486028" cy="282633"/>
            <a:chOff x="1744963" y="619607"/>
            <a:chExt cx="3486028" cy="282633"/>
          </a:xfrm>
        </p:grpSpPr>
        <p:sp>
          <p:nvSpPr>
            <p:cNvPr id="177" name="TextBox 176">
              <a:extLst>
                <a:ext uri="{FF2B5EF4-FFF2-40B4-BE49-F238E27FC236}">
                  <a16:creationId xmlns:a16="http://schemas.microsoft.com/office/drawing/2014/main" id="{78E380C9-6832-1925-0B18-C665A60F4F60}"/>
                </a:ext>
              </a:extLst>
            </p:cNvPr>
            <p:cNvSpPr txBox="1"/>
            <p:nvPr/>
          </p:nvSpPr>
          <p:spPr>
            <a:xfrm>
              <a:off x="1804397" y="678583"/>
              <a:ext cx="342659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         Included in Copilot for M365</a:t>
              </a:r>
            </a:p>
          </p:txBody>
        </p:sp>
        <p:pic>
          <p:nvPicPr>
            <p:cNvPr id="179" name="Graphic 178">
              <a:extLst>
                <a:ext uri="{FF2B5EF4-FFF2-40B4-BE49-F238E27FC236}">
                  <a16:creationId xmlns:a16="http://schemas.microsoft.com/office/drawing/2014/main" id="{B4010ECF-1052-D823-B29D-742D1954E8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502" y="619607"/>
              <a:ext cx="282633" cy="282633"/>
            </a:xfrm>
            <a:prstGeom prst="rect">
              <a:avLst/>
            </a:prstGeom>
            <a:effectLst/>
          </p:spPr>
        </p:pic>
        <p:pic>
          <p:nvPicPr>
            <p:cNvPr id="181" name="Picture 180" descr="A rainbow colored logo on a black background&#10;&#10;Description automatically generated">
              <a:extLst>
                <a:ext uri="{FF2B5EF4-FFF2-40B4-BE49-F238E27FC236}">
                  <a16:creationId xmlns:a16="http://schemas.microsoft.com/office/drawing/2014/main" id="{15E62995-01F5-ECAF-1458-EB2FBBD82CC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744963" y="629351"/>
              <a:ext cx="457132" cy="257137"/>
            </a:xfrm>
            <a:prstGeom prst="rect">
              <a:avLst/>
            </a:prstGeom>
            <a:effectLst/>
          </p:spPr>
        </p:pic>
        <p:pic>
          <p:nvPicPr>
            <p:cNvPr id="182" name="Graphic 181" descr="Add with solid fill">
              <a:extLst>
                <a:ext uri="{FF2B5EF4-FFF2-40B4-BE49-F238E27FC236}">
                  <a16:creationId xmlns:a16="http://schemas.microsoft.com/office/drawing/2014/main" id="{3720F6A9-1318-E0C7-17FB-D2299F910B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3782" y="717358"/>
              <a:ext cx="137537" cy="137537"/>
            </a:xfrm>
            <a:prstGeom prst="rect">
              <a:avLst/>
            </a:prstGeom>
          </p:spPr>
        </p:pic>
      </p:grpSp>
      <p:sp>
        <p:nvSpPr>
          <p:cNvPr id="183" name="TextBox 182">
            <a:extLst>
              <a:ext uri="{FF2B5EF4-FFF2-40B4-BE49-F238E27FC236}">
                <a16:creationId xmlns:a16="http://schemas.microsoft.com/office/drawing/2014/main" id="{DEC8344A-B863-7D0E-B0FA-6095F67EB16D}"/>
              </a:ext>
            </a:extLst>
          </p:cNvPr>
          <p:cNvSpPr txBox="1"/>
          <p:nvPr/>
        </p:nvSpPr>
        <p:spPr>
          <a:xfrm>
            <a:off x="1259047" y="2602673"/>
            <a:ext cx="307660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Customize Microsoft Copilot</a:t>
            </a:r>
          </a:p>
        </p:txBody>
      </p:sp>
      <p:sp>
        <p:nvSpPr>
          <p:cNvPr id="2" name="Rectangle: Rounded Corners 1">
            <a:extLst>
              <a:ext uri="{FF2B5EF4-FFF2-40B4-BE49-F238E27FC236}">
                <a16:creationId xmlns:a16="http://schemas.microsoft.com/office/drawing/2014/main" id="{E0FFB8D1-F749-D85F-365D-18C779EFB9AE}"/>
              </a:ext>
              <a:ext uri="{C183D7F6-B498-43B3-948B-1728B52AA6E4}">
                <adec:decorative xmlns:adec="http://schemas.microsoft.com/office/drawing/2017/decorative" val="1"/>
              </a:ext>
            </a:extLst>
          </p:cNvPr>
          <p:cNvSpPr/>
          <p:nvPr/>
        </p:nvSpPr>
        <p:spPr bwMode="auto">
          <a:xfrm>
            <a:off x="1208414" y="5264309"/>
            <a:ext cx="3166646" cy="492440"/>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8" name="Rectangle: Rounded Corners 7">
            <a:extLst>
              <a:ext uri="{FF2B5EF4-FFF2-40B4-BE49-F238E27FC236}">
                <a16:creationId xmlns:a16="http://schemas.microsoft.com/office/drawing/2014/main" id="{5FDD9EB7-E6F1-FEFE-3801-EA7A2BD61532}"/>
              </a:ext>
              <a:ext uri="{C183D7F6-B498-43B3-948B-1728B52AA6E4}">
                <adec:decorative xmlns:adec="http://schemas.microsoft.com/office/drawing/2017/decorative" val="1"/>
              </a:ext>
            </a:extLst>
          </p:cNvPr>
          <p:cNvSpPr/>
          <p:nvPr/>
        </p:nvSpPr>
        <p:spPr bwMode="auto">
          <a:xfrm>
            <a:off x="4653957" y="3030911"/>
            <a:ext cx="6216395" cy="775773"/>
          </a:xfrm>
          <a:prstGeom prst="roundRect">
            <a:avLst>
              <a:gd name="adj" fmla="val 0"/>
            </a:avLst>
          </a:prstGeom>
          <a:solidFill>
            <a:srgbClr val="10253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sp>
        <p:nvSpPr>
          <p:cNvPr id="17" name="TextBox 16">
            <a:extLst>
              <a:ext uri="{FF2B5EF4-FFF2-40B4-BE49-F238E27FC236}">
                <a16:creationId xmlns:a16="http://schemas.microsoft.com/office/drawing/2014/main" id="{3AACC97D-8B41-9734-09EE-B5D0228227A2}"/>
              </a:ext>
            </a:extLst>
          </p:cNvPr>
          <p:cNvSpPr txBox="1"/>
          <p:nvPr/>
        </p:nvSpPr>
        <p:spPr>
          <a:xfrm>
            <a:off x="4845563" y="3238951"/>
            <a:ext cx="580885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Build customer or internal facing copilots with your data and workflows, </a:t>
            </a:r>
            <a:br>
              <a:rPr kumimoji="0" lang="ru-RU" sz="1200" b="0" i="0" u="none" strike="noStrike" kern="1200" cap="none" spc="0" normalizeH="0" baseline="0" noProof="0">
                <a:ln>
                  <a:noFill/>
                </a:ln>
                <a:effectLst/>
                <a:uLnTx/>
                <a:uFillTx/>
                <a:latin typeface="Segoe UI"/>
                <a:ea typeface="+mn-ea"/>
                <a:cs typeface="+mn-cs"/>
              </a:rPr>
            </a:br>
            <a:r>
              <a:rPr kumimoji="0" lang="en-US" sz="1200" b="0" i="0" u="none" strike="noStrike" kern="1200" cap="none" spc="0" normalizeH="0" baseline="0" noProof="0">
                <a:ln>
                  <a:noFill/>
                </a:ln>
                <a:effectLst/>
                <a:uLnTx/>
                <a:uFillTx/>
                <a:latin typeface="Segoe UI"/>
                <a:ea typeface="+mn-ea"/>
                <a:cs typeface="+mn-cs"/>
              </a:rPr>
              <a:t>on channels that work for you</a:t>
            </a:r>
            <a:endParaRPr kumimoji="0" lang="en-US" sz="1200" b="1" i="0" u="none" strike="noStrike" kern="1200" cap="none" spc="0" normalizeH="0" baseline="0" noProof="0">
              <a:ln>
                <a:noFill/>
              </a:ln>
              <a:effectLst/>
              <a:uLnTx/>
              <a:uFillTx/>
              <a:latin typeface="Segoe UI"/>
              <a:ea typeface="+mn-ea"/>
              <a:cs typeface="+mn-cs"/>
            </a:endParaRPr>
          </a:p>
        </p:txBody>
      </p:sp>
      <p:sp>
        <p:nvSpPr>
          <p:cNvPr id="185" name="TextBox 184">
            <a:extLst>
              <a:ext uri="{FF2B5EF4-FFF2-40B4-BE49-F238E27FC236}">
                <a16:creationId xmlns:a16="http://schemas.microsoft.com/office/drawing/2014/main" id="{F3EE8E71-289F-9156-32C0-9AA5E6FBBB9B}"/>
              </a:ext>
            </a:extLst>
          </p:cNvPr>
          <p:cNvSpPr txBox="1"/>
          <p:nvPr/>
        </p:nvSpPr>
        <p:spPr>
          <a:xfrm>
            <a:off x="5985737" y="2596793"/>
            <a:ext cx="3528509"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Segoe Sans Display Semibold" pitchFamily="2" charset="0"/>
              </a:rPr>
              <a:t>Build your own custom copilots</a:t>
            </a:r>
          </a:p>
        </p:txBody>
      </p:sp>
      <p:cxnSp>
        <p:nvCxnSpPr>
          <p:cNvPr id="19" name="!!Line 1">
            <a:extLst>
              <a:ext uri="{FF2B5EF4-FFF2-40B4-BE49-F238E27FC236}">
                <a16:creationId xmlns:a16="http://schemas.microsoft.com/office/drawing/2014/main" id="{7F267555-278B-16D9-F1F0-7CA687158D71}"/>
              </a:ext>
              <a:ext uri="{C183D7F6-B498-43B3-948B-1728B52AA6E4}">
                <adec:decorative xmlns:adec="http://schemas.microsoft.com/office/drawing/2017/decorative" val="1"/>
              </a:ext>
            </a:extLst>
          </p:cNvPr>
          <p:cNvCxnSpPr>
            <a:cxnSpLocks/>
          </p:cNvCxnSpPr>
          <p:nvPr/>
        </p:nvCxnSpPr>
        <p:spPr>
          <a:xfrm>
            <a:off x="4648313" y="3807742"/>
            <a:ext cx="6181420"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 name="TextBox 45">
            <a:extLst>
              <a:ext uri="{FF2B5EF4-FFF2-40B4-BE49-F238E27FC236}">
                <a16:creationId xmlns:a16="http://schemas.microsoft.com/office/drawing/2014/main" id="{14ADB068-7F6F-FD69-991A-324F27E26B6D}"/>
              </a:ext>
            </a:extLst>
          </p:cNvPr>
          <p:cNvSpPr txBox="1"/>
          <p:nvPr/>
        </p:nvSpPr>
        <p:spPr>
          <a:xfrm>
            <a:off x="1513533" y="5382905"/>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Building Copilot Extensions</a:t>
            </a:r>
          </a:p>
        </p:txBody>
      </p:sp>
      <p:sp>
        <p:nvSpPr>
          <p:cNvPr id="6" name="Rectangle: Rounded Corners 5">
            <a:extLst>
              <a:ext uri="{FF2B5EF4-FFF2-40B4-BE49-F238E27FC236}">
                <a16:creationId xmlns:a16="http://schemas.microsoft.com/office/drawing/2014/main" id="{9580A7C4-E32B-F29D-F745-4417668E46A2}"/>
              </a:ext>
              <a:ext uri="{C183D7F6-B498-43B3-948B-1728B52AA6E4}">
                <adec:decorative xmlns:adec="http://schemas.microsoft.com/office/drawing/2017/decorative" val="1"/>
              </a:ext>
            </a:extLst>
          </p:cNvPr>
          <p:cNvSpPr/>
          <p:nvPr/>
        </p:nvSpPr>
        <p:spPr bwMode="auto">
          <a:xfrm>
            <a:off x="4643846" y="5255282"/>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9" name="TextBox 8">
            <a:extLst>
              <a:ext uri="{FF2B5EF4-FFF2-40B4-BE49-F238E27FC236}">
                <a16:creationId xmlns:a16="http://schemas.microsoft.com/office/drawing/2014/main" id="{C023CB84-F548-F269-2D77-D83E97C3A4CD}"/>
              </a:ext>
            </a:extLst>
          </p:cNvPr>
          <p:cNvSpPr txBox="1"/>
          <p:nvPr/>
        </p:nvSpPr>
        <p:spPr>
          <a:xfrm>
            <a:off x="4758339" y="5264309"/>
            <a:ext cx="2662932" cy="492443"/>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Conversational Orchestration</a:t>
            </a:r>
          </a:p>
        </p:txBody>
      </p:sp>
      <p:sp>
        <p:nvSpPr>
          <p:cNvPr id="10" name="Rectangle: Rounded Corners 9">
            <a:extLst>
              <a:ext uri="{FF2B5EF4-FFF2-40B4-BE49-F238E27FC236}">
                <a16:creationId xmlns:a16="http://schemas.microsoft.com/office/drawing/2014/main" id="{B9E5679A-5E42-A7A1-C3F6-45234FE420D5}"/>
              </a:ext>
              <a:ext uri="{C183D7F6-B498-43B3-948B-1728B52AA6E4}">
                <adec:decorative xmlns:adec="http://schemas.microsoft.com/office/drawing/2017/decorative" val="1"/>
              </a:ext>
            </a:extLst>
          </p:cNvPr>
          <p:cNvSpPr/>
          <p:nvPr/>
        </p:nvSpPr>
        <p:spPr bwMode="auto">
          <a:xfrm>
            <a:off x="7886907" y="5263700"/>
            <a:ext cx="3020128" cy="501469"/>
          </a:xfrm>
          <a:prstGeom prst="roundRect">
            <a:avLst/>
          </a:prstGeom>
          <a:gradFill>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gradFill>
          <a:ln w="12700">
            <a:gradFill>
              <a:gsLst>
                <a:gs pos="0">
                  <a:srgbClr val="FF5C39"/>
                </a:gs>
                <a:gs pos="100000">
                  <a:srgbClr val="399A91"/>
                </a:gs>
                <a:gs pos="68000">
                  <a:srgbClr val="0078D4"/>
                </a:gs>
                <a:gs pos="32000">
                  <a:srgbClr val="C03BC4"/>
                </a:gs>
              </a:gsLst>
              <a:lin ang="10800000" scaled="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600" b="1" kern="0" err="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sp>
        <p:nvSpPr>
          <p:cNvPr id="11" name="TextBox 10">
            <a:extLst>
              <a:ext uri="{FF2B5EF4-FFF2-40B4-BE49-F238E27FC236}">
                <a16:creationId xmlns:a16="http://schemas.microsoft.com/office/drawing/2014/main" id="{A61EF6F0-5ECF-87BE-C836-91C66CC0BF38}"/>
              </a:ext>
            </a:extLst>
          </p:cNvPr>
          <p:cNvSpPr txBox="1"/>
          <p:nvPr/>
        </p:nvSpPr>
        <p:spPr>
          <a:xfrm>
            <a:off x="8047253" y="5377888"/>
            <a:ext cx="2662932" cy="246221"/>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Build Models</a:t>
            </a:r>
          </a:p>
        </p:txBody>
      </p:sp>
      <p:sp>
        <p:nvSpPr>
          <p:cNvPr id="12" name="Rectangle: Rounded Corners 11">
            <a:extLst>
              <a:ext uri="{FF2B5EF4-FFF2-40B4-BE49-F238E27FC236}">
                <a16:creationId xmlns:a16="http://schemas.microsoft.com/office/drawing/2014/main" id="{87A711E3-8361-70D1-7676-AD5608764B12}"/>
              </a:ext>
            </a:extLst>
          </p:cNvPr>
          <p:cNvSpPr/>
          <p:nvPr/>
        </p:nvSpPr>
        <p:spPr bwMode="auto">
          <a:xfrm>
            <a:off x="6637488" y="6071289"/>
            <a:ext cx="2263681" cy="422755"/>
          </a:xfrm>
          <a:prstGeom prst="roundRect">
            <a:avLst>
              <a:gd name="adj" fmla="val 50000"/>
            </a:avLst>
          </a:prstGeom>
          <a:solidFill>
            <a:schemeClr val="bg1"/>
          </a:solidFill>
          <a:ln w="15875" cap="flat" cmpd="sng" algn="ctr">
            <a:gradFill flip="none" rotWithShape="1">
              <a:gsLst>
                <a:gs pos="0">
                  <a:schemeClr val="bg2"/>
                </a:gs>
                <a:gs pos="100000">
                  <a:schemeClr val="accent5">
                    <a:lumMod val="90000"/>
                    <a:lumOff val="10000"/>
                  </a:schemeClr>
                </a:gs>
              </a:gsLst>
              <a:lin ang="0" scaled="1"/>
              <a:tileRect/>
            </a:gra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effectLst/>
                <a:uLnTx/>
                <a:uFillTx/>
                <a:latin typeface="Segoe Sans Display Semibold" pitchFamily="2" charset="0"/>
                <a:ea typeface="+mn-ea"/>
                <a:cs typeface="Segoe Sans Display Semibold" pitchFamily="2" charset="0"/>
              </a:rPr>
              <a:t>Extend Copilot Studio with Azure AI Studio</a:t>
            </a:r>
          </a:p>
        </p:txBody>
      </p:sp>
      <p:cxnSp>
        <p:nvCxnSpPr>
          <p:cNvPr id="13" name="Straight Connector 12">
            <a:extLst>
              <a:ext uri="{FF2B5EF4-FFF2-40B4-BE49-F238E27FC236}">
                <a16:creationId xmlns:a16="http://schemas.microsoft.com/office/drawing/2014/main" id="{7244C015-963A-E8BF-031C-B43237F3114D}"/>
              </a:ext>
            </a:extLst>
          </p:cNvPr>
          <p:cNvCxnSpPr>
            <a:cxnSpLocks/>
          </p:cNvCxnSpPr>
          <p:nvPr/>
        </p:nvCxnSpPr>
        <p:spPr>
          <a:xfrm>
            <a:off x="7769329" y="5703966"/>
            <a:ext cx="0" cy="360651"/>
          </a:xfrm>
          <a:prstGeom prst="line">
            <a:avLst/>
          </a:prstGeom>
          <a:ln>
            <a:gradFill>
              <a:gsLst>
                <a:gs pos="0">
                  <a:schemeClr val="bg2"/>
                </a:gs>
                <a:gs pos="100000">
                  <a:schemeClr val="accent5">
                    <a:lumMod val="90000"/>
                    <a:lumOff val="10000"/>
                  </a:schemeClr>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8D7976-E0CB-45DC-7600-9B1CABC49433}"/>
              </a:ext>
            </a:extLst>
          </p:cNvPr>
          <p:cNvCxnSpPr>
            <a:cxnSpLocks/>
          </p:cNvCxnSpPr>
          <p:nvPr/>
        </p:nvCxnSpPr>
        <p:spPr>
          <a:xfrm flipV="1">
            <a:off x="7328621" y="5676718"/>
            <a:ext cx="850920" cy="5814"/>
          </a:xfrm>
          <a:prstGeom prst="line">
            <a:avLst/>
          </a:prstGeom>
          <a:ln>
            <a:gradFill flip="none" rotWithShape="1">
              <a:gsLst>
                <a:gs pos="0">
                  <a:schemeClr val="bg2"/>
                </a:gs>
                <a:gs pos="100000">
                  <a:schemeClr val="accent5">
                    <a:lumMod val="90000"/>
                    <a:lumOff val="10000"/>
                  </a:schemeClr>
                </a:gs>
              </a:gsLst>
              <a:lin ang="0" scaled="1"/>
              <a:tileRect/>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2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Connector: Elbow 27">
            <a:extLst>
              <a:ext uri="{FF2B5EF4-FFF2-40B4-BE49-F238E27FC236}">
                <a16:creationId xmlns:a16="http://schemas.microsoft.com/office/drawing/2014/main" id="{22C9E8BE-9A4E-FEFE-FE40-FEBAC3145973}"/>
              </a:ext>
            </a:extLst>
          </p:cNvPr>
          <p:cNvCxnSpPr>
            <a:cxnSpLocks/>
            <a:endCxn id="84" idx="1"/>
          </p:cNvCxnSpPr>
          <p:nvPr/>
        </p:nvCxnSpPr>
        <p:spPr>
          <a:xfrm rot="16200000" flipH="1">
            <a:off x="7514910" y="4036203"/>
            <a:ext cx="1183220" cy="1098880"/>
          </a:xfrm>
          <a:prstGeom prst="bentConnector2">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120BA79-74BA-90DA-FC8A-2A6321E09DEC}"/>
              </a:ext>
            </a:extLst>
          </p:cNvPr>
          <p:cNvCxnSpPr>
            <a:cxnSpLocks/>
          </p:cNvCxnSpPr>
          <p:nvPr/>
        </p:nvCxnSpPr>
        <p:spPr>
          <a:xfrm>
            <a:off x="7187978" y="3967150"/>
            <a:ext cx="0" cy="2167700"/>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319E1FCE-BDA0-6734-2E9D-77D96DC4D111}"/>
              </a:ext>
            </a:extLst>
          </p:cNvPr>
          <p:cNvCxnSpPr>
            <a:cxnSpLocks/>
            <a:endCxn id="62" idx="1"/>
          </p:cNvCxnSpPr>
          <p:nvPr/>
        </p:nvCxnSpPr>
        <p:spPr>
          <a:xfrm rot="16200000" flipH="1">
            <a:off x="5964798" y="2489657"/>
            <a:ext cx="1188720" cy="998270"/>
          </a:xfrm>
          <a:prstGeom prst="bentConnector2">
            <a:avLst/>
          </a:prstGeom>
          <a:ln w="6350">
            <a:solidFill>
              <a:schemeClr val="accent3"/>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620D01A4-EDA7-71A7-5BF5-D3B64F87FAE8}"/>
              </a:ext>
            </a:extLst>
          </p:cNvPr>
          <p:cNvSpPr/>
          <p:nvPr/>
        </p:nvSpPr>
        <p:spPr bwMode="auto">
          <a:xfrm>
            <a:off x="-848" y="0"/>
            <a:ext cx="4522048"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669EE069-898B-9B30-7C69-BA125C7C0043}"/>
              </a:ext>
            </a:extLst>
          </p:cNvPr>
          <p:cNvCxnSpPr>
            <a:cxnSpLocks/>
          </p:cNvCxnSpPr>
          <p:nvPr/>
        </p:nvCxnSpPr>
        <p:spPr>
          <a:xfrm flipH="1">
            <a:off x="5557033" y="2202930"/>
            <a:ext cx="0" cy="3931920"/>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62" name="Rectangle: Rounded Corners 61">
            <a:extLst>
              <a:ext uri="{FF2B5EF4-FFF2-40B4-BE49-F238E27FC236}">
                <a16:creationId xmlns:a16="http://schemas.microsoft.com/office/drawing/2014/main" id="{6BC940CB-2822-7E3C-C3D0-91C508028165}"/>
              </a:ext>
            </a:extLst>
          </p:cNvPr>
          <p:cNvSpPr/>
          <p:nvPr/>
        </p:nvSpPr>
        <p:spPr bwMode="auto">
          <a:xfrm>
            <a:off x="7058293" y="3076914"/>
            <a:ext cx="3266711" cy="1012476"/>
          </a:xfrm>
          <a:prstGeom prst="roundRect">
            <a:avLst>
              <a:gd name="adj" fmla="val 767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71" name="TextBox 70">
            <a:extLst>
              <a:ext uri="{FF2B5EF4-FFF2-40B4-BE49-F238E27FC236}">
                <a16:creationId xmlns:a16="http://schemas.microsoft.com/office/drawing/2014/main" id="{C3A968A8-C0A1-3FBD-DCD7-798613426FCD}"/>
              </a:ext>
            </a:extLst>
          </p:cNvPr>
          <p:cNvSpPr txBox="1"/>
          <p:nvPr/>
        </p:nvSpPr>
        <p:spPr>
          <a:xfrm>
            <a:off x="7128979" y="3187432"/>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Generated Responses</a:t>
            </a:r>
          </a:p>
        </p:txBody>
      </p:sp>
      <p:sp>
        <p:nvSpPr>
          <p:cNvPr id="72" name="Rectangle: Rounded Corners 71">
            <a:extLst>
              <a:ext uri="{FF2B5EF4-FFF2-40B4-BE49-F238E27FC236}">
                <a16:creationId xmlns:a16="http://schemas.microsoft.com/office/drawing/2014/main" id="{13C06773-23B7-FE02-DA6D-CAF36E9C2D53}"/>
              </a:ext>
            </a:extLst>
          </p:cNvPr>
          <p:cNvSpPr/>
          <p:nvPr/>
        </p:nvSpPr>
        <p:spPr bwMode="auto">
          <a:xfrm>
            <a:off x="7154701" y="3506642"/>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3" name="TextBox 72">
            <a:extLst>
              <a:ext uri="{FF2B5EF4-FFF2-40B4-BE49-F238E27FC236}">
                <a16:creationId xmlns:a16="http://schemas.microsoft.com/office/drawing/2014/main" id="{C5E91C90-4C1F-ADD4-32DA-8C90AB3DF370}"/>
              </a:ext>
            </a:extLst>
          </p:cNvPr>
          <p:cNvSpPr txBox="1"/>
          <p:nvPr/>
        </p:nvSpPr>
        <p:spPr>
          <a:xfrm>
            <a:off x="7154701" y="3587403"/>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Generative Answers / Actions</a:t>
            </a:r>
          </a:p>
        </p:txBody>
      </p:sp>
      <p:sp>
        <p:nvSpPr>
          <p:cNvPr id="74" name="Rectangle: Rounded Corners 73">
            <a:extLst>
              <a:ext uri="{FF2B5EF4-FFF2-40B4-BE49-F238E27FC236}">
                <a16:creationId xmlns:a16="http://schemas.microsoft.com/office/drawing/2014/main" id="{752AE716-399A-17AE-3C2C-828CBB5B1693}"/>
              </a:ext>
            </a:extLst>
          </p:cNvPr>
          <p:cNvSpPr/>
          <p:nvPr/>
        </p:nvSpPr>
        <p:spPr bwMode="auto">
          <a:xfrm>
            <a:off x="8725010" y="3506642"/>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5" name="TextBox 74">
            <a:extLst>
              <a:ext uri="{FF2B5EF4-FFF2-40B4-BE49-F238E27FC236}">
                <a16:creationId xmlns:a16="http://schemas.microsoft.com/office/drawing/2014/main" id="{9D4DCA3B-FD63-3DD6-D69B-19D01CBB3D4F}"/>
              </a:ext>
            </a:extLst>
          </p:cNvPr>
          <p:cNvSpPr txBox="1"/>
          <p:nvPr/>
        </p:nvSpPr>
        <p:spPr>
          <a:xfrm>
            <a:off x="8725010" y="3672042"/>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GPT Models</a:t>
            </a:r>
          </a:p>
        </p:txBody>
      </p:sp>
      <p:sp>
        <p:nvSpPr>
          <p:cNvPr id="84" name="Rectangle: Rounded Corners 83">
            <a:extLst>
              <a:ext uri="{FF2B5EF4-FFF2-40B4-BE49-F238E27FC236}">
                <a16:creationId xmlns:a16="http://schemas.microsoft.com/office/drawing/2014/main" id="{12749759-3509-EB3B-6744-CFD721641953}"/>
              </a:ext>
            </a:extLst>
          </p:cNvPr>
          <p:cNvSpPr/>
          <p:nvPr/>
        </p:nvSpPr>
        <p:spPr bwMode="auto">
          <a:xfrm>
            <a:off x="8655960" y="4671015"/>
            <a:ext cx="3266711" cy="1012476"/>
          </a:xfrm>
          <a:prstGeom prst="roundRect">
            <a:avLst>
              <a:gd name="adj" fmla="val 767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85" name="TextBox 84">
            <a:extLst>
              <a:ext uri="{FF2B5EF4-FFF2-40B4-BE49-F238E27FC236}">
                <a16:creationId xmlns:a16="http://schemas.microsoft.com/office/drawing/2014/main" id="{97414D2E-9BE7-77E6-C01F-A3D9EA977DD5}"/>
              </a:ext>
            </a:extLst>
          </p:cNvPr>
          <p:cNvSpPr txBox="1"/>
          <p:nvPr/>
        </p:nvSpPr>
        <p:spPr>
          <a:xfrm>
            <a:off x="8726646" y="4781533"/>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Escalation</a:t>
            </a:r>
          </a:p>
        </p:txBody>
      </p:sp>
      <p:grpSp>
        <p:nvGrpSpPr>
          <p:cNvPr id="4" name="Group 3">
            <a:extLst>
              <a:ext uri="{FF2B5EF4-FFF2-40B4-BE49-F238E27FC236}">
                <a16:creationId xmlns:a16="http://schemas.microsoft.com/office/drawing/2014/main" id="{B71617E4-A8BF-7805-E13F-AC97CC7281DE}"/>
              </a:ext>
            </a:extLst>
          </p:cNvPr>
          <p:cNvGrpSpPr/>
          <p:nvPr/>
        </p:nvGrpSpPr>
        <p:grpSpPr>
          <a:xfrm>
            <a:off x="8752368" y="5100743"/>
            <a:ext cx="3073894" cy="500077"/>
            <a:chOff x="8209410" y="5258406"/>
            <a:chExt cx="3073894" cy="500077"/>
          </a:xfrm>
        </p:grpSpPr>
        <p:sp>
          <p:nvSpPr>
            <p:cNvPr id="86" name="Rectangle: Rounded Corners 85">
              <a:extLst>
                <a:ext uri="{FF2B5EF4-FFF2-40B4-BE49-F238E27FC236}">
                  <a16:creationId xmlns:a16="http://schemas.microsoft.com/office/drawing/2014/main" id="{D0868141-2A4F-1A40-2ABD-8E5092970EED}"/>
                </a:ext>
              </a:extLst>
            </p:cNvPr>
            <p:cNvSpPr/>
            <p:nvPr/>
          </p:nvSpPr>
          <p:spPr bwMode="auto">
            <a:xfrm>
              <a:off x="8209410" y="525840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7" name="TextBox 86">
              <a:extLst>
                <a:ext uri="{FF2B5EF4-FFF2-40B4-BE49-F238E27FC236}">
                  <a16:creationId xmlns:a16="http://schemas.microsoft.com/office/drawing/2014/main" id="{5422D7DA-45D2-E2C9-A95C-92878C722D9A}"/>
                </a:ext>
              </a:extLst>
            </p:cNvPr>
            <p:cNvSpPr txBox="1"/>
            <p:nvPr/>
          </p:nvSpPr>
          <p:spPr>
            <a:xfrm>
              <a:off x="8209410" y="542380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Omni-channel</a:t>
              </a:r>
            </a:p>
          </p:txBody>
        </p:sp>
        <p:sp>
          <p:nvSpPr>
            <p:cNvPr id="88" name="Rectangle: Rounded Corners 87">
              <a:extLst>
                <a:ext uri="{FF2B5EF4-FFF2-40B4-BE49-F238E27FC236}">
                  <a16:creationId xmlns:a16="http://schemas.microsoft.com/office/drawing/2014/main" id="{4D02392C-EC71-59DB-96BA-9AD5611CE13B}"/>
                </a:ext>
              </a:extLst>
            </p:cNvPr>
            <p:cNvSpPr/>
            <p:nvPr/>
          </p:nvSpPr>
          <p:spPr bwMode="auto">
            <a:xfrm>
              <a:off x="9779719" y="5258406"/>
              <a:ext cx="1503585" cy="500077"/>
            </a:xfrm>
            <a:prstGeom prst="roundRect">
              <a:avLst>
                <a:gd name="adj" fmla="val 7678"/>
              </a:avLst>
            </a:prstGeom>
            <a:solidFill>
              <a:schemeClr val="accent4">
                <a:lumMod val="40000"/>
                <a:lumOff val="6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9" name="TextBox 88">
              <a:extLst>
                <a:ext uri="{FF2B5EF4-FFF2-40B4-BE49-F238E27FC236}">
                  <a16:creationId xmlns:a16="http://schemas.microsoft.com/office/drawing/2014/main" id="{A1045215-C28A-9D86-7D34-951D2D24A053}"/>
                </a:ext>
              </a:extLst>
            </p:cNvPr>
            <p:cNvSpPr txBox="1"/>
            <p:nvPr/>
          </p:nvSpPr>
          <p:spPr>
            <a:xfrm>
              <a:off x="9779719" y="5423806"/>
              <a:ext cx="1503585"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Live Agent Hand-off</a:t>
              </a:r>
            </a:p>
          </p:txBody>
        </p:sp>
      </p:grpSp>
      <p:cxnSp>
        <p:nvCxnSpPr>
          <p:cNvPr id="69" name="Straight Connector 68">
            <a:extLst>
              <a:ext uri="{FF2B5EF4-FFF2-40B4-BE49-F238E27FC236}">
                <a16:creationId xmlns:a16="http://schemas.microsoft.com/office/drawing/2014/main" id="{07A1DEEF-DA32-B5E1-FE76-892335CF4320}"/>
              </a:ext>
            </a:extLst>
          </p:cNvPr>
          <p:cNvCxnSpPr>
            <a:cxnSpLocks/>
          </p:cNvCxnSpPr>
          <p:nvPr/>
        </p:nvCxnSpPr>
        <p:spPr>
          <a:xfrm>
            <a:off x="8822010" y="5683491"/>
            <a:ext cx="0" cy="457010"/>
          </a:xfrm>
          <a:prstGeom prst="line">
            <a:avLst/>
          </a:prstGeom>
          <a:ln w="47625">
            <a:solidFill>
              <a:schemeClr val="accent4"/>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E7079E9-7098-6C3B-B2EF-B18C0981FB37}"/>
              </a:ext>
            </a:extLst>
          </p:cNvPr>
          <p:cNvSpPr txBox="1"/>
          <p:nvPr/>
        </p:nvSpPr>
        <p:spPr>
          <a:xfrm>
            <a:off x="4791046" y="653448"/>
            <a:ext cx="3877214"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Copilot Studio Dialog Management</a:t>
            </a:r>
          </a:p>
        </p:txBody>
      </p:sp>
      <p:sp>
        <p:nvSpPr>
          <p:cNvPr id="9" name="Rectangle: Rounded Corners 8">
            <a:extLst>
              <a:ext uri="{FF2B5EF4-FFF2-40B4-BE49-F238E27FC236}">
                <a16:creationId xmlns:a16="http://schemas.microsoft.com/office/drawing/2014/main" id="{38A1A020-4A23-6FC4-5E67-6E70A1435748}"/>
              </a:ext>
            </a:extLst>
          </p:cNvPr>
          <p:cNvSpPr/>
          <p:nvPr/>
        </p:nvSpPr>
        <p:spPr bwMode="auto">
          <a:xfrm>
            <a:off x="5460625" y="1482814"/>
            <a:ext cx="3266711" cy="1012476"/>
          </a:xfrm>
          <a:prstGeom prst="roundRect">
            <a:avLst>
              <a:gd name="adj" fmla="val 7678"/>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11" name="TextBox 10">
            <a:extLst>
              <a:ext uri="{FF2B5EF4-FFF2-40B4-BE49-F238E27FC236}">
                <a16:creationId xmlns:a16="http://schemas.microsoft.com/office/drawing/2014/main" id="{AD7D3765-C05C-617B-B39C-C3C51707459D}"/>
              </a:ext>
            </a:extLst>
          </p:cNvPr>
          <p:cNvSpPr txBox="1"/>
          <p:nvPr/>
        </p:nvSpPr>
        <p:spPr>
          <a:xfrm>
            <a:off x="5531311" y="1593332"/>
            <a:ext cx="3125338"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Authored Topics</a:t>
            </a:r>
          </a:p>
        </p:txBody>
      </p:sp>
      <p:sp>
        <p:nvSpPr>
          <p:cNvPr id="13" name="Rectangle: Rounded Corners 12">
            <a:extLst>
              <a:ext uri="{FF2B5EF4-FFF2-40B4-BE49-F238E27FC236}">
                <a16:creationId xmlns:a16="http://schemas.microsoft.com/office/drawing/2014/main" id="{0E156E2A-8D84-D513-4242-C2EC89242E7E}"/>
              </a:ext>
            </a:extLst>
          </p:cNvPr>
          <p:cNvSpPr/>
          <p:nvPr/>
        </p:nvSpPr>
        <p:spPr bwMode="auto">
          <a:xfrm>
            <a:off x="5557033" y="1906771"/>
            <a:ext cx="1503585" cy="500077"/>
          </a:xfrm>
          <a:prstGeom prst="roundRect">
            <a:avLst>
              <a:gd name="adj" fmla="val 7678"/>
            </a:avLst>
          </a:prstGeom>
          <a:solidFill>
            <a:schemeClr val="accent4">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2176EB50-BF0F-2AC0-11AD-F6F7ECC5A413}"/>
              </a:ext>
            </a:extLst>
          </p:cNvPr>
          <p:cNvSpPr txBox="1"/>
          <p:nvPr/>
        </p:nvSpPr>
        <p:spPr>
          <a:xfrm>
            <a:off x="5557033" y="1987532"/>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Unified</a:t>
            </a:r>
            <a:br>
              <a:rPr kumimoji="0" lang="en-US" sz="1100" b="0" i="0" u="none" strike="noStrike" kern="1200" cap="none" spc="0" normalizeH="0" baseline="0" noProof="0">
                <a:ln>
                  <a:noFill/>
                </a:ln>
                <a:solidFill>
                  <a:srgbClr val="FFFFFF"/>
                </a:solidFill>
                <a:effectLst/>
                <a:uLnTx/>
                <a:uFillTx/>
                <a:latin typeface="Segoe UI Semibold"/>
                <a:ea typeface="+mn-ea"/>
                <a:cs typeface="+mn-cs"/>
              </a:rPr>
            </a:br>
            <a:r>
              <a:rPr kumimoji="0" lang="en-US" sz="1100" b="0" i="0" u="none" strike="noStrike" kern="1200" cap="none" spc="0" normalizeH="0" baseline="0" noProof="0">
                <a:ln>
                  <a:noFill/>
                </a:ln>
                <a:solidFill>
                  <a:srgbClr val="FFFFFF"/>
                </a:solidFill>
                <a:effectLst/>
                <a:uLnTx/>
                <a:uFillTx/>
                <a:latin typeface="Segoe UI Semibold"/>
                <a:ea typeface="+mn-ea"/>
                <a:cs typeface="+mn-cs"/>
              </a:rPr>
              <a:t>Authoring Canvas</a:t>
            </a:r>
          </a:p>
        </p:txBody>
      </p:sp>
      <p:sp>
        <p:nvSpPr>
          <p:cNvPr id="21" name="Rectangle: Rounded Corners 20">
            <a:extLst>
              <a:ext uri="{FF2B5EF4-FFF2-40B4-BE49-F238E27FC236}">
                <a16:creationId xmlns:a16="http://schemas.microsoft.com/office/drawing/2014/main" id="{EA0E9499-A8DB-8967-7CDC-6F058FABDC3C}"/>
              </a:ext>
            </a:extLst>
          </p:cNvPr>
          <p:cNvSpPr/>
          <p:nvPr/>
        </p:nvSpPr>
        <p:spPr bwMode="auto">
          <a:xfrm>
            <a:off x="7127342" y="1918312"/>
            <a:ext cx="1503585" cy="500077"/>
          </a:xfrm>
          <a:prstGeom prst="roundRect">
            <a:avLst>
              <a:gd name="adj" fmla="val 7678"/>
            </a:avLst>
          </a:prstGeom>
          <a:solidFill>
            <a:schemeClr val="accent4">
              <a:lumMod val="7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2" name="TextBox 21">
            <a:extLst>
              <a:ext uri="{FF2B5EF4-FFF2-40B4-BE49-F238E27FC236}">
                <a16:creationId xmlns:a16="http://schemas.microsoft.com/office/drawing/2014/main" id="{C8C3EC4D-0390-02DD-7DDA-A1BDE95925B7}"/>
              </a:ext>
            </a:extLst>
          </p:cNvPr>
          <p:cNvSpPr txBox="1"/>
          <p:nvPr/>
        </p:nvSpPr>
        <p:spPr>
          <a:xfrm>
            <a:off x="7127342" y="1999073"/>
            <a:ext cx="150358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Copilot-assisted Authoring</a:t>
            </a:r>
          </a:p>
        </p:txBody>
      </p:sp>
      <p:sp>
        <p:nvSpPr>
          <p:cNvPr id="17" name="TextBox 16">
            <a:extLst>
              <a:ext uri="{FF2B5EF4-FFF2-40B4-BE49-F238E27FC236}">
                <a16:creationId xmlns:a16="http://schemas.microsoft.com/office/drawing/2014/main" id="{3DB12C49-0926-81AB-92B0-792A448F47D7}"/>
              </a:ext>
            </a:extLst>
          </p:cNvPr>
          <p:cNvSpPr txBox="1"/>
          <p:nvPr/>
        </p:nvSpPr>
        <p:spPr>
          <a:xfrm>
            <a:off x="4791046" y="1895199"/>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STAGE 1</a:t>
            </a:r>
          </a:p>
        </p:txBody>
      </p:sp>
      <p:sp>
        <p:nvSpPr>
          <p:cNvPr id="3" name="TextBox 2">
            <a:extLst>
              <a:ext uri="{FF2B5EF4-FFF2-40B4-BE49-F238E27FC236}">
                <a16:creationId xmlns:a16="http://schemas.microsoft.com/office/drawing/2014/main" id="{2906D149-9BE4-290B-A551-8F2BB72C3F7F}"/>
              </a:ext>
            </a:extLst>
          </p:cNvPr>
          <p:cNvSpPr txBox="1"/>
          <p:nvPr/>
        </p:nvSpPr>
        <p:spPr>
          <a:xfrm>
            <a:off x="6308825" y="3321975"/>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STAGE 2</a:t>
            </a:r>
          </a:p>
        </p:txBody>
      </p:sp>
      <p:sp>
        <p:nvSpPr>
          <p:cNvPr id="8" name="TextBox 7">
            <a:extLst>
              <a:ext uri="{FF2B5EF4-FFF2-40B4-BE49-F238E27FC236}">
                <a16:creationId xmlns:a16="http://schemas.microsoft.com/office/drawing/2014/main" id="{5280B4BE-0372-8CDD-A7E4-4F6F029348FA}"/>
              </a:ext>
            </a:extLst>
          </p:cNvPr>
          <p:cNvSpPr txBox="1"/>
          <p:nvPr/>
        </p:nvSpPr>
        <p:spPr>
          <a:xfrm>
            <a:off x="7791140" y="4948401"/>
            <a:ext cx="120846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bold"/>
                <a:ea typeface="+mn-ea"/>
                <a:cs typeface="+mn-cs"/>
              </a:rPr>
              <a:t>STAGE 3</a:t>
            </a:r>
          </a:p>
        </p:txBody>
      </p:sp>
      <p:sp>
        <p:nvSpPr>
          <p:cNvPr id="12" name="Title 1">
            <a:extLst>
              <a:ext uri="{FF2B5EF4-FFF2-40B4-BE49-F238E27FC236}">
                <a16:creationId xmlns:a16="http://schemas.microsoft.com/office/drawing/2014/main" id="{05C15147-70DA-4685-76CD-780D15B1470A}"/>
              </a:ext>
            </a:extLst>
          </p:cNvPr>
          <p:cNvSpPr>
            <a:spLocks noGrp="1"/>
          </p:cNvSpPr>
          <p:nvPr>
            <p:ph type="title"/>
          </p:nvPr>
        </p:nvSpPr>
        <p:spPr>
          <a:xfrm>
            <a:off x="588263" y="457200"/>
            <a:ext cx="3585611" cy="1661993"/>
          </a:xfrm>
        </p:spPr>
        <p:txBody>
          <a:bodyPr/>
          <a:lstStyle/>
          <a:p>
            <a:r>
              <a:rPr lang="en-US">
                <a:gradFill>
                  <a:gsLst>
                    <a:gs pos="100000">
                      <a:srgbClr val="49C5B1"/>
                    </a:gs>
                    <a:gs pos="0">
                      <a:srgbClr val="FFA38B"/>
                    </a:gs>
                    <a:gs pos="32000">
                      <a:srgbClr val="D59ED7"/>
                    </a:gs>
                    <a:gs pos="68000">
                      <a:srgbClr val="8DC8E8"/>
                    </a:gs>
                  </a:gsLst>
                  <a:path path="circle">
                    <a:fillToRect l="100000" t="100000"/>
                  </a:path>
                </a:gradFill>
                <a:ea typeface="+mj-lt"/>
                <a:cs typeface="Segoe UI Semibold" panose="020B0702040204020203" pitchFamily="34" charset="0"/>
              </a:rPr>
              <a:t>The end-to-end copilot conversation</a:t>
            </a:r>
          </a:p>
        </p:txBody>
      </p:sp>
      <p:sp>
        <p:nvSpPr>
          <p:cNvPr id="23" name="TextBox 22">
            <a:extLst>
              <a:ext uri="{FF2B5EF4-FFF2-40B4-BE49-F238E27FC236}">
                <a16:creationId xmlns:a16="http://schemas.microsoft.com/office/drawing/2014/main" id="{C2CB9D38-54F0-67AD-44E3-46417AE60CEE}"/>
              </a:ext>
            </a:extLst>
          </p:cNvPr>
          <p:cNvSpPr txBox="1"/>
          <p:nvPr/>
        </p:nvSpPr>
        <p:spPr>
          <a:xfrm>
            <a:off x="588262" y="2495290"/>
            <a:ext cx="3585611" cy="320087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1. Authored Topics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Organizations control their critical topics by designing their own specific processes and workflows.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2. Generated Responses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Generative AI answers queries at scale that may be duplicative or less complex.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a:ea typeface="+mn-ea"/>
                <a:cs typeface="+mn-cs"/>
              </a:rPr>
              <a:t>3. Escalation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a:ea typeface="+mn-ea"/>
                <a:cs typeface="+mn-cs"/>
              </a:rPr>
              <a:t>If the copilot can’t handle the conversation, it will escalate the conversation to a human assistant.</a:t>
            </a:r>
          </a:p>
        </p:txBody>
      </p:sp>
    </p:spTree>
    <p:extLst>
      <p:ext uri="{BB962C8B-B14F-4D97-AF65-F5344CB8AC3E}">
        <p14:creationId xmlns:p14="http://schemas.microsoft.com/office/powerpoint/2010/main" val="199515419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0" name="Straight Arrow Connector 219">
            <a:extLst>
              <a:ext uri="{FF2B5EF4-FFF2-40B4-BE49-F238E27FC236}">
                <a16:creationId xmlns:a16="http://schemas.microsoft.com/office/drawing/2014/main" id="{E1B95919-2AFB-E89A-5B0C-F60CADC31C43}"/>
              </a:ext>
              <a:ext uri="{C183D7F6-B498-43B3-948B-1728B52AA6E4}">
                <adec:decorative xmlns:adec="http://schemas.microsoft.com/office/drawing/2017/decorative" val="1"/>
              </a:ext>
            </a:extLst>
          </p:cNvPr>
          <p:cNvCxnSpPr>
            <a:cxnSpLocks/>
          </p:cNvCxnSpPr>
          <p:nvPr/>
        </p:nvCxnSpPr>
        <p:spPr>
          <a:xfrm flipV="1">
            <a:off x="6116237" y="5478523"/>
            <a:ext cx="0" cy="250945"/>
          </a:xfrm>
          <a:prstGeom prst="straightConnector1">
            <a:avLst/>
          </a:prstGeom>
          <a:solidFill>
            <a:schemeClr val="bg1"/>
          </a:solidFill>
          <a:ln w="25400" cap="rnd">
            <a:solidFill>
              <a:srgbClr val="0078D4"/>
            </a:soli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524B707E-9D69-A990-6D35-B2EFFABA27F5}"/>
              </a:ext>
              <a:ext uri="{C183D7F6-B498-43B3-948B-1728B52AA6E4}">
                <adec:decorative xmlns:adec="http://schemas.microsoft.com/office/drawing/2017/decorative" val="1"/>
              </a:ext>
            </a:extLst>
          </p:cNvPr>
          <p:cNvCxnSpPr>
            <a:cxnSpLocks/>
          </p:cNvCxnSpPr>
          <p:nvPr/>
        </p:nvCxnSpPr>
        <p:spPr>
          <a:xfrm flipV="1">
            <a:off x="4821455"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B6BBE248-2A81-89CB-37AD-F8CE45F39551}"/>
              </a:ext>
              <a:ext uri="{C183D7F6-B498-43B3-948B-1728B52AA6E4}">
                <adec:decorative xmlns:adec="http://schemas.microsoft.com/office/drawing/2017/decorative" val="1"/>
              </a:ext>
            </a:extLst>
          </p:cNvPr>
          <p:cNvCxnSpPr>
            <a:cxnSpLocks/>
          </p:cNvCxnSpPr>
          <p:nvPr/>
        </p:nvCxnSpPr>
        <p:spPr>
          <a:xfrm flipV="1">
            <a:off x="2070998"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1A1DE6D-ED81-A476-D24A-FCBB5D94CB7F}"/>
              </a:ext>
              <a:ext uri="{C183D7F6-B498-43B3-948B-1728B52AA6E4}">
                <adec:decorative xmlns:adec="http://schemas.microsoft.com/office/drawing/2017/decorative" val="1"/>
              </a:ext>
            </a:extLst>
          </p:cNvPr>
          <p:cNvCxnSpPr>
            <a:cxnSpLocks/>
          </p:cNvCxnSpPr>
          <p:nvPr/>
        </p:nvCxnSpPr>
        <p:spPr>
          <a:xfrm flipV="1">
            <a:off x="7212684"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2822AFFC-3FE3-4DE8-40D4-631373598C0C}"/>
              </a:ext>
              <a:ext uri="{C183D7F6-B498-43B3-948B-1728B52AA6E4}">
                <adec:decorative xmlns:adec="http://schemas.microsoft.com/office/drawing/2017/decorative" val="1"/>
              </a:ext>
            </a:extLst>
          </p:cNvPr>
          <p:cNvCxnSpPr>
            <a:cxnSpLocks/>
          </p:cNvCxnSpPr>
          <p:nvPr/>
        </p:nvCxnSpPr>
        <p:spPr>
          <a:xfrm flipV="1">
            <a:off x="9603913" y="3966971"/>
            <a:ext cx="0" cy="458619"/>
          </a:xfrm>
          <a:prstGeom prst="straightConnector1">
            <a:avLst/>
          </a:prstGeom>
          <a:solidFill>
            <a:schemeClr val="bg1"/>
          </a:solidFill>
          <a:ln w="254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211" name="Rounded Rectangle 210">
            <a:extLst>
              <a:ext uri="{FF2B5EF4-FFF2-40B4-BE49-F238E27FC236}">
                <a16:creationId xmlns:a16="http://schemas.microsoft.com/office/drawing/2014/main" id="{D3305BF5-6BA2-8C29-4603-A60851A49E41}"/>
              </a:ext>
              <a:ext uri="{C183D7F6-B498-43B3-948B-1728B52AA6E4}">
                <adec:decorative xmlns:adec="http://schemas.microsoft.com/office/drawing/2017/decorative" val="1"/>
              </a:ext>
            </a:extLst>
          </p:cNvPr>
          <p:cNvSpPr/>
          <p:nvPr/>
        </p:nvSpPr>
        <p:spPr bwMode="auto">
          <a:xfrm>
            <a:off x="3579333" y="1886857"/>
            <a:ext cx="7521515" cy="2033814"/>
          </a:xfrm>
          <a:prstGeom prst="roundRect">
            <a:avLst>
              <a:gd name="adj" fmla="val 846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sp>
        <p:nvSpPr>
          <p:cNvPr id="210" name="Rounded Rectangle 209">
            <a:extLst>
              <a:ext uri="{FF2B5EF4-FFF2-40B4-BE49-F238E27FC236}">
                <a16:creationId xmlns:a16="http://schemas.microsoft.com/office/drawing/2014/main" id="{00C9DDE1-4B13-F5AA-E3D7-79A7CA27D1EC}"/>
              </a:ext>
              <a:ext uri="{C183D7F6-B498-43B3-948B-1728B52AA6E4}">
                <adec:decorative xmlns:adec="http://schemas.microsoft.com/office/drawing/2017/decorative" val="1"/>
              </a:ext>
            </a:extLst>
          </p:cNvPr>
          <p:cNvSpPr/>
          <p:nvPr/>
        </p:nvSpPr>
        <p:spPr bwMode="auto">
          <a:xfrm>
            <a:off x="870857" y="1886857"/>
            <a:ext cx="2420867" cy="2033814"/>
          </a:xfrm>
          <a:prstGeom prst="roundRect">
            <a:avLst>
              <a:gd name="adj" fmla="val 8460"/>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endParaRPr>
          </a:p>
        </p:txBody>
      </p:sp>
      <p:sp>
        <p:nvSpPr>
          <p:cNvPr id="6" name="Title 5" hidden="1">
            <a:extLst>
              <a:ext uri="{FF2B5EF4-FFF2-40B4-BE49-F238E27FC236}">
                <a16:creationId xmlns:a16="http://schemas.microsoft.com/office/drawing/2014/main" id="{35C49471-9DDC-E739-48E1-A4EFE65C7E20}"/>
              </a:ext>
            </a:extLst>
          </p:cNvPr>
          <p:cNvSpPr>
            <a:spLocks noGrp="1"/>
          </p:cNvSpPr>
          <p:nvPr>
            <p:ph type="title" idx="4294967295"/>
          </p:nvPr>
        </p:nvSpPr>
        <p:spPr>
          <a:xfrm>
            <a:off x="588263" y="-754465"/>
            <a:ext cx="11018520" cy="553998"/>
          </a:xfrm>
        </p:spPr>
        <p:txBody>
          <a:bodyPr/>
          <a:lstStyle/>
          <a:p>
            <a:r>
              <a:rPr lang="en-US" baseline="0"/>
              <a:t>Chart/data (dark)</a:t>
            </a:r>
            <a:endParaRPr lang="en-US"/>
          </a:p>
        </p:txBody>
      </p:sp>
      <p:sp>
        <p:nvSpPr>
          <p:cNvPr id="2" name="Title 1">
            <a:extLst>
              <a:ext uri="{FF2B5EF4-FFF2-40B4-BE49-F238E27FC236}">
                <a16:creationId xmlns:a16="http://schemas.microsoft.com/office/drawing/2014/main" id="{0BA7657B-86EA-2195-5908-9BC5404A10E9}"/>
              </a:ext>
            </a:extLst>
          </p:cNvPr>
          <p:cNvSpPr txBox="1">
            <a:spLocks/>
          </p:cNvSpPr>
          <p:nvPr/>
        </p:nvSpPr>
        <p:spPr>
          <a:xfrm>
            <a:off x="1088097" y="462463"/>
            <a:ext cx="10012758" cy="6155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base" latinLnBrk="0" hangingPunct="1">
              <a:lnSpc>
                <a:spcPct val="100000"/>
              </a:lnSpc>
              <a:spcBef>
                <a:spcPct val="0"/>
              </a:spcBef>
              <a:spcAft>
                <a:spcPts val="600"/>
              </a:spcAft>
              <a:buClrTx/>
              <a:buSzTx/>
              <a:buFontTx/>
              <a:buNone/>
              <a:tabLst/>
              <a:defRPr/>
            </a:pPr>
            <a:r>
              <a:rPr kumimoji="0" lang="en-US" sz="4000" b="0" i="0" u="none" strike="noStrike" kern="1200" cap="none" spc="0" normalizeH="0" baseline="0" noProof="0">
                <a:ln w="3175">
                  <a:noFill/>
                </a:ln>
                <a:gradFill>
                  <a:gsLst>
                    <a:gs pos="94253">
                      <a:srgbClr val="FFFFFF"/>
                    </a:gs>
                    <a:gs pos="78736">
                      <a:srgbClr val="FFFFFF"/>
                    </a:gs>
                  </a:gsLst>
                  <a:lin ang="0" scaled="0"/>
                </a:gradFill>
                <a:effectLst/>
                <a:uLnTx/>
                <a:uFillTx/>
                <a:latin typeface="Segoe UI Variable Display Semib" pitchFamily="2" charset="0"/>
                <a:ea typeface="+mn-ea"/>
                <a:cs typeface="Segoe UI" pitchFamily="34" charset="0"/>
              </a:rPr>
              <a:t>Copilots and Conversational AI</a:t>
            </a:r>
          </a:p>
        </p:txBody>
      </p:sp>
      <p:sp>
        <p:nvSpPr>
          <p:cNvPr id="4" name="TextBox 3">
            <a:extLst>
              <a:ext uri="{FF2B5EF4-FFF2-40B4-BE49-F238E27FC236}">
                <a16:creationId xmlns:a16="http://schemas.microsoft.com/office/drawing/2014/main" id="{B3108851-33F0-974E-F6D5-7A6A9C1A6125}"/>
              </a:ext>
            </a:extLst>
          </p:cNvPr>
          <p:cNvSpPr txBox="1"/>
          <p:nvPr/>
        </p:nvSpPr>
        <p:spPr>
          <a:xfrm>
            <a:off x="1524000" y="1198131"/>
            <a:ext cx="9144000" cy="369332"/>
          </a:xfrm>
          <a:prstGeom prst="rect">
            <a:avLst/>
          </a:prstGeom>
          <a:noFill/>
        </p:spPr>
        <p:txBody>
          <a:bodyPr wrap="square" lIns="0" tIns="0" rIns="0" bIns="0" rtlCol="0" anchor="t" anchorCtr="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2400" b="0" i="0" u="none" strike="noStrike" kern="1200" cap="none" spc="0" normalizeH="0" baseline="0" noProof="0">
                <a:ln w="3175">
                  <a:noFill/>
                </a:ln>
                <a:gradFill flip="none" rotWithShape="1">
                  <a:gsLst>
                    <a:gs pos="68000">
                      <a:srgbClr val="8DC8E8"/>
                    </a:gs>
                    <a:gs pos="32000">
                      <a:srgbClr val="D59ED7"/>
                    </a:gs>
                    <a:gs pos="0">
                      <a:srgbClr val="FFA38B"/>
                    </a:gs>
                    <a:gs pos="100000">
                      <a:srgbClr val="49C5B1"/>
                    </a:gs>
                  </a:gsLst>
                  <a:path path="circle">
                    <a:fillToRect l="100000" t="100000"/>
                  </a:path>
                  <a:tileRect r="-100000" b="-100000"/>
                </a:gradFill>
                <a:effectLst/>
                <a:uLnTx/>
                <a:uFillTx/>
                <a:latin typeface="Segoe UI Variable Display Semib" pitchFamily="2" charset="0"/>
                <a:ea typeface="+mn-ea"/>
                <a:cs typeface="Segoe UI" panose="020B0502040204020203" pitchFamily="34" charset="0"/>
              </a:rPr>
              <a:t>Build and extend across the Microsoft ecosystem</a:t>
            </a:r>
          </a:p>
        </p:txBody>
      </p:sp>
      <p:sp>
        <p:nvSpPr>
          <p:cNvPr id="3" name="Rectangle: Rounded Corners 53">
            <a:extLst>
              <a:ext uri="{FF2B5EF4-FFF2-40B4-BE49-F238E27FC236}">
                <a16:creationId xmlns:a16="http://schemas.microsoft.com/office/drawing/2014/main" id="{1FA6C959-77F8-E29E-FE2A-8B915D2F30AC}"/>
              </a:ext>
            </a:extLst>
          </p:cNvPr>
          <p:cNvSpPr/>
          <p:nvPr/>
        </p:nvSpPr>
        <p:spPr bwMode="auto">
          <a:xfrm>
            <a:off x="642034" y="4554735"/>
            <a:ext cx="10948406" cy="859809"/>
          </a:xfrm>
          <a:prstGeom prst="roundRect">
            <a:avLst>
              <a:gd name="adj" fmla="val 13890"/>
            </a:avLst>
          </a:prstGeom>
          <a:gradFill>
            <a:gsLst>
              <a:gs pos="100000">
                <a:srgbClr val="2CC6C3"/>
              </a:gs>
              <a:gs pos="64000">
                <a:srgbClr val="0078D4"/>
              </a:gs>
              <a:gs pos="0">
                <a:srgbClr val="C03BC4"/>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FFFFFF"/>
                </a:solidFill>
                <a:effectLst/>
                <a:uLnTx/>
                <a:uFillTx/>
                <a:latin typeface="Segoe UI Semibold"/>
                <a:ea typeface="+mn-ea"/>
                <a:cs typeface="+mn-cs"/>
              </a:rPr>
              <a:t>Microsoft Copilot Studio</a:t>
            </a:r>
            <a:br>
              <a:rPr kumimoji="0" lang="en-US" sz="1200" b="0" i="0" u="none" strike="noStrike" kern="0" cap="none" spc="0" normalizeH="0" baseline="0" noProof="0">
                <a:ln>
                  <a:noFill/>
                </a:ln>
                <a:solidFill>
                  <a:srgbClr val="FFFFFF"/>
                </a:solidFill>
                <a:effectLst/>
                <a:uLnTx/>
                <a:uFillTx/>
                <a:latin typeface="Segoe UI"/>
                <a:ea typeface="+mn-ea"/>
                <a:cs typeface="+mn-cs"/>
              </a:rPr>
            </a:br>
            <a:br>
              <a:rPr kumimoji="0" lang="en-US" sz="200" b="0" i="0" u="none" strike="noStrike" kern="0" cap="none" spc="0" normalizeH="0" baseline="0" noProof="0">
                <a:ln>
                  <a:noFill/>
                </a:ln>
                <a:solidFill>
                  <a:srgbClr val="FFFFFF"/>
                </a:solidFill>
                <a:effectLst/>
                <a:uLnTx/>
                <a:uFillTx/>
                <a:latin typeface="Segoe UI"/>
                <a:ea typeface="+mn-ea"/>
                <a:cs typeface="+mn-cs"/>
              </a:rPr>
            </a:br>
            <a:r>
              <a:rPr kumimoji="0" lang="en-US" sz="1400" b="1" i="0" u="none" strike="noStrike" kern="0" cap="none" spc="0" normalizeH="0" baseline="0" noProof="0">
                <a:ln>
                  <a:noFill/>
                </a:ln>
                <a:solidFill>
                  <a:srgbClr val="FFFFFF"/>
                </a:solidFill>
                <a:effectLst/>
                <a:uLnTx/>
                <a:uFillTx/>
                <a:latin typeface="Segoe UI"/>
                <a:ea typeface="+mn-ea"/>
                <a:cs typeface="+mn-cs"/>
              </a:rPr>
              <a:t>Build custom </a:t>
            </a:r>
            <a:r>
              <a:rPr kumimoji="0" lang="en-US" sz="1400" b="0" i="0" u="none" strike="noStrike" kern="0" cap="none" spc="0" normalizeH="0" baseline="0" noProof="0">
                <a:ln>
                  <a:noFill/>
                </a:ln>
                <a:solidFill>
                  <a:srgbClr val="FFFFFF"/>
                </a:solidFill>
                <a:effectLst/>
                <a:uLnTx/>
                <a:uFillTx/>
                <a:latin typeface="Segoe UI"/>
                <a:ea typeface="+mn-ea"/>
                <a:cs typeface="+mn-cs"/>
              </a:rPr>
              <a:t>Copilots | </a:t>
            </a:r>
            <a:r>
              <a:rPr kumimoji="0" lang="en-US" sz="1400" b="1" i="0" u="none" strike="noStrike" kern="0" cap="none" spc="0" normalizeH="0" baseline="0" noProof="0">
                <a:ln>
                  <a:noFill/>
                </a:ln>
                <a:solidFill>
                  <a:srgbClr val="FFFFFF"/>
                </a:solidFill>
                <a:effectLst/>
                <a:uLnTx/>
                <a:uFillTx/>
                <a:latin typeface="Segoe UI"/>
                <a:ea typeface="+mn-ea"/>
                <a:cs typeface="+mn-cs"/>
              </a:rPr>
              <a:t>Extend and customize </a:t>
            </a:r>
            <a:r>
              <a:rPr kumimoji="0" lang="en-US" sz="1400" b="0" i="0" u="none" strike="noStrike" kern="0" cap="none" spc="0" normalizeH="0" baseline="0" noProof="0">
                <a:ln>
                  <a:noFill/>
                </a:ln>
                <a:solidFill>
                  <a:srgbClr val="FFFFFF"/>
                </a:solidFill>
                <a:effectLst/>
                <a:uLnTx/>
                <a:uFillTx/>
                <a:latin typeface="Segoe UI"/>
                <a:ea typeface="+mn-ea"/>
                <a:cs typeface="+mn-cs"/>
              </a:rPr>
              <a:t>1st party copilots</a:t>
            </a:r>
          </a:p>
        </p:txBody>
      </p:sp>
      <p:grpSp>
        <p:nvGrpSpPr>
          <p:cNvPr id="19" name="Group 18">
            <a:extLst>
              <a:ext uri="{FF2B5EF4-FFF2-40B4-BE49-F238E27FC236}">
                <a16:creationId xmlns:a16="http://schemas.microsoft.com/office/drawing/2014/main" id="{07F68B07-401F-3AA7-B8B9-C09B66515FF0}"/>
              </a:ext>
              <a:ext uri="{C183D7F6-B498-43B3-948B-1728B52AA6E4}">
                <adec:decorative xmlns:adec="http://schemas.microsoft.com/office/drawing/2017/decorative" val="1"/>
              </a:ext>
            </a:extLst>
          </p:cNvPr>
          <p:cNvGrpSpPr/>
          <p:nvPr/>
        </p:nvGrpSpPr>
        <p:grpSpPr>
          <a:xfrm>
            <a:off x="1109167" y="5935513"/>
            <a:ext cx="10005809" cy="712799"/>
            <a:chOff x="1940636" y="5193027"/>
            <a:chExt cx="8310017" cy="853112"/>
          </a:xfrm>
        </p:grpSpPr>
        <p:sp>
          <p:nvSpPr>
            <p:cNvPr id="7" name="Rectangle: Rounded Corners 59">
              <a:extLst>
                <a:ext uri="{FF2B5EF4-FFF2-40B4-BE49-F238E27FC236}">
                  <a16:creationId xmlns:a16="http://schemas.microsoft.com/office/drawing/2014/main" id="{8E0ACE8D-F8B7-4295-DF89-0D4A4A7A93CF}"/>
                </a:ext>
              </a:extLst>
            </p:cNvPr>
            <p:cNvSpPr/>
            <p:nvPr/>
          </p:nvSpPr>
          <p:spPr bwMode="auto">
            <a:xfrm>
              <a:off x="1940636" y="5201446"/>
              <a:ext cx="122400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a:rPr>
                <a:t>Bot Framework / SDK</a:t>
              </a:r>
            </a:p>
          </p:txBody>
        </p:sp>
        <p:sp>
          <p:nvSpPr>
            <p:cNvPr id="8" name="Rectangle: Rounded Corners 60">
              <a:extLst>
                <a:ext uri="{FF2B5EF4-FFF2-40B4-BE49-F238E27FC236}">
                  <a16:creationId xmlns:a16="http://schemas.microsoft.com/office/drawing/2014/main" id="{94E0F381-7049-C05A-BDE5-C15541BFDA3E}"/>
                </a:ext>
              </a:extLst>
            </p:cNvPr>
            <p:cNvSpPr/>
            <p:nvPr/>
          </p:nvSpPr>
          <p:spPr bwMode="auto">
            <a:xfrm>
              <a:off x="3290173" y="5193027"/>
              <a:ext cx="122400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Bot Service Channels</a:t>
              </a:r>
            </a:p>
          </p:txBody>
        </p:sp>
        <p:sp>
          <p:nvSpPr>
            <p:cNvPr id="10" name="Rectangle: Rounded Corners 61">
              <a:extLst>
                <a:ext uri="{FF2B5EF4-FFF2-40B4-BE49-F238E27FC236}">
                  <a16:creationId xmlns:a16="http://schemas.microsoft.com/office/drawing/2014/main" id="{1C2F12A9-F473-889B-CDBC-29B4A44FE1D5}"/>
                </a:ext>
              </a:extLst>
            </p:cNvPr>
            <p:cNvSpPr/>
            <p:nvPr/>
          </p:nvSpPr>
          <p:spPr bwMode="auto">
            <a:xfrm>
              <a:off x="4639711" y="5207812"/>
              <a:ext cx="122400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a:t>
              </a:r>
              <a:b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AI Studio</a:t>
              </a:r>
            </a:p>
          </p:txBody>
        </p:sp>
        <p:sp>
          <p:nvSpPr>
            <p:cNvPr id="11" name="Rectangle: Rounded Corners 62">
              <a:extLst>
                <a:ext uri="{FF2B5EF4-FFF2-40B4-BE49-F238E27FC236}">
                  <a16:creationId xmlns:a16="http://schemas.microsoft.com/office/drawing/2014/main" id="{7C1A3EBC-6190-4C52-36D7-E7E1FBE79736}"/>
                </a:ext>
              </a:extLst>
            </p:cNvPr>
            <p:cNvSpPr/>
            <p:nvPr/>
          </p:nvSpPr>
          <p:spPr bwMode="auto">
            <a:xfrm>
              <a:off x="5989248" y="5220223"/>
              <a:ext cx="138648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Azure Cognitive Services</a:t>
              </a:r>
            </a:p>
          </p:txBody>
        </p:sp>
        <p:sp>
          <p:nvSpPr>
            <p:cNvPr id="12" name="Rectangle: Rounded Corners 191">
              <a:extLst>
                <a:ext uri="{FF2B5EF4-FFF2-40B4-BE49-F238E27FC236}">
                  <a16:creationId xmlns:a16="http://schemas.microsoft.com/office/drawing/2014/main" id="{D9572704-E2A5-A176-4E85-8440479E492A}"/>
                </a:ext>
              </a:extLst>
            </p:cNvPr>
            <p:cNvSpPr/>
            <p:nvPr/>
          </p:nvSpPr>
          <p:spPr bwMode="auto">
            <a:xfrm>
              <a:off x="7501265" y="5221602"/>
              <a:ext cx="139985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Power Platform Connectors</a:t>
              </a:r>
            </a:p>
          </p:txBody>
        </p:sp>
        <p:sp>
          <p:nvSpPr>
            <p:cNvPr id="13" name="Rectangle: Rounded Corners 192">
              <a:extLst>
                <a:ext uri="{FF2B5EF4-FFF2-40B4-BE49-F238E27FC236}">
                  <a16:creationId xmlns:a16="http://schemas.microsoft.com/office/drawing/2014/main" id="{881A2BBC-3731-DE49-01D9-8E193DC7A312}"/>
                </a:ext>
              </a:extLst>
            </p:cNvPr>
            <p:cNvSpPr/>
            <p:nvPr/>
          </p:nvSpPr>
          <p:spPr bwMode="auto">
            <a:xfrm>
              <a:off x="9026653" y="5220222"/>
              <a:ext cx="1224000" cy="824537"/>
            </a:xfrm>
            <a:prstGeom prst="roundRect">
              <a:avLst>
                <a:gd name="adj" fmla="val 120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AI Builder</a:t>
              </a:r>
            </a:p>
          </p:txBody>
        </p:sp>
      </p:grpSp>
      <p:sp>
        <p:nvSpPr>
          <p:cNvPr id="108" name="TextBox 107">
            <a:extLst>
              <a:ext uri="{FF2B5EF4-FFF2-40B4-BE49-F238E27FC236}">
                <a16:creationId xmlns:a16="http://schemas.microsoft.com/office/drawing/2014/main" id="{8D744F9D-7975-D6C7-4FCB-84F84F346A85}"/>
              </a:ext>
              <a:ext uri="{C183D7F6-B498-43B3-948B-1728B52AA6E4}">
                <adec:decorative xmlns:adec="http://schemas.microsoft.com/office/drawing/2017/decorative" val="0"/>
              </a:ext>
            </a:extLst>
          </p:cNvPr>
          <p:cNvSpPr txBox="1"/>
          <p:nvPr/>
        </p:nvSpPr>
        <p:spPr>
          <a:xfrm>
            <a:off x="1236090" y="2072382"/>
            <a:ext cx="2084284"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56322">
                      <a:srgbClr val="FFFFFF"/>
                    </a:gs>
                    <a:gs pos="45000">
                      <a:srgbClr val="FFFFFF"/>
                    </a:gs>
                  </a:gsLst>
                  <a:lin ang="5400000" scaled="0"/>
                </a:gradFill>
                <a:effectLst/>
                <a:uLnTx/>
                <a:uFillTx/>
                <a:latin typeface="Segoe UI"/>
                <a:ea typeface="+mn-ea"/>
                <a:cs typeface="+mn-cs"/>
              </a:rPr>
              <a:t>Custom copilots</a:t>
            </a:r>
          </a:p>
        </p:txBody>
      </p:sp>
      <p:cxnSp>
        <p:nvCxnSpPr>
          <p:cNvPr id="109" name="Straight Arrow Connector 108">
            <a:extLst>
              <a:ext uri="{FF2B5EF4-FFF2-40B4-BE49-F238E27FC236}">
                <a16:creationId xmlns:a16="http://schemas.microsoft.com/office/drawing/2014/main" id="{A7616439-F838-A123-47C7-9A48F0142027}"/>
              </a:ext>
              <a:ext uri="{C183D7F6-B498-43B3-948B-1728B52AA6E4}">
                <adec:decorative xmlns:adec="http://schemas.microsoft.com/office/drawing/2017/decorative" val="1"/>
              </a:ext>
            </a:extLst>
          </p:cNvPr>
          <p:cNvCxnSpPr>
            <a:cxnSpLocks/>
          </p:cNvCxnSpPr>
          <p:nvPr/>
        </p:nvCxnSpPr>
        <p:spPr>
          <a:xfrm>
            <a:off x="1236090" y="2344300"/>
            <a:ext cx="1649782" cy="0"/>
          </a:xfrm>
          <a:prstGeom prst="straightConnector1">
            <a:avLst/>
          </a:prstGeom>
          <a:noFill/>
          <a:ln w="25400" cap="rnd">
            <a:gradFill flip="none" rotWithShape="1">
              <a:gsLst>
                <a:gs pos="100000">
                  <a:srgbClr val="0078D4"/>
                </a:gs>
                <a:gs pos="35000">
                  <a:srgbClr val="399A91"/>
                </a:gs>
              </a:gsLst>
              <a:lin ang="0" scaled="1"/>
              <a:tileRect/>
            </a:gradFill>
            <a:prstDash val="solid"/>
            <a:round/>
            <a:headEnd type="none" w="lg" len="sm"/>
            <a:tailEnd type="none" w="lg" len="sm"/>
          </a:ln>
        </p:spPr>
      </p:cxnSp>
      <p:sp>
        <p:nvSpPr>
          <p:cNvPr id="110" name="TextBox 109">
            <a:extLst>
              <a:ext uri="{FF2B5EF4-FFF2-40B4-BE49-F238E27FC236}">
                <a16:creationId xmlns:a16="http://schemas.microsoft.com/office/drawing/2014/main" id="{6764EEE0-7470-F213-BD24-07D43E0238F6}"/>
              </a:ext>
              <a:ext uri="{C183D7F6-B498-43B3-948B-1728B52AA6E4}">
                <adec:decorative xmlns:adec="http://schemas.microsoft.com/office/drawing/2017/decorative" val="0"/>
              </a:ext>
            </a:extLst>
          </p:cNvPr>
          <p:cNvSpPr txBox="1"/>
          <p:nvPr/>
        </p:nvSpPr>
        <p:spPr>
          <a:xfrm>
            <a:off x="3949637" y="2072382"/>
            <a:ext cx="2691340"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56322">
                      <a:srgbClr val="FFFFFF"/>
                    </a:gs>
                    <a:gs pos="45000">
                      <a:srgbClr val="FFFFFF"/>
                    </a:gs>
                  </a:gsLst>
                  <a:lin ang="5400000" scaled="0"/>
                </a:gradFill>
                <a:effectLst/>
                <a:uLnTx/>
                <a:uFillTx/>
                <a:latin typeface="Segoe UI"/>
                <a:ea typeface="+mn-ea"/>
                <a:cs typeface="+mn-cs"/>
              </a:rPr>
              <a:t>Microsoft 365</a:t>
            </a:r>
          </a:p>
        </p:txBody>
      </p:sp>
      <p:cxnSp>
        <p:nvCxnSpPr>
          <p:cNvPr id="111" name="Straight Arrow Connector 110">
            <a:extLst>
              <a:ext uri="{FF2B5EF4-FFF2-40B4-BE49-F238E27FC236}">
                <a16:creationId xmlns:a16="http://schemas.microsoft.com/office/drawing/2014/main" id="{267EA1EB-ADD6-128C-5F0E-F9C5F3625BEF}"/>
              </a:ext>
              <a:ext uri="{C183D7F6-B498-43B3-948B-1728B52AA6E4}">
                <adec:decorative xmlns:adec="http://schemas.microsoft.com/office/drawing/2017/decorative" val="1"/>
              </a:ext>
            </a:extLst>
          </p:cNvPr>
          <p:cNvCxnSpPr>
            <a:cxnSpLocks/>
          </p:cNvCxnSpPr>
          <p:nvPr/>
        </p:nvCxnSpPr>
        <p:spPr>
          <a:xfrm>
            <a:off x="3949637" y="2344300"/>
            <a:ext cx="1841563" cy="0"/>
          </a:xfrm>
          <a:prstGeom prst="straightConnector1">
            <a:avLst/>
          </a:prstGeom>
          <a:noFill/>
          <a:ln w="25400" cap="rnd">
            <a:gradFill flip="none" rotWithShape="1">
              <a:gsLst>
                <a:gs pos="0">
                  <a:srgbClr val="0078D4"/>
                </a:gs>
                <a:gs pos="100000">
                  <a:srgbClr val="C03BC4"/>
                </a:gs>
              </a:gsLst>
              <a:lin ang="0" scaled="1"/>
              <a:tileRect/>
            </a:gradFill>
            <a:prstDash val="solid"/>
            <a:round/>
            <a:headEnd type="none" w="lg" len="sm"/>
            <a:tailEnd type="none" w="lg" len="sm"/>
          </a:ln>
        </p:spPr>
      </p:cxnSp>
      <p:sp>
        <p:nvSpPr>
          <p:cNvPr id="112" name="TextBox 111">
            <a:extLst>
              <a:ext uri="{FF2B5EF4-FFF2-40B4-BE49-F238E27FC236}">
                <a16:creationId xmlns:a16="http://schemas.microsoft.com/office/drawing/2014/main" id="{1983745B-C5F4-AB55-34E0-028B8BBCDCD8}"/>
              </a:ext>
              <a:ext uri="{C183D7F6-B498-43B3-948B-1728B52AA6E4}">
                <adec:decorative xmlns:adec="http://schemas.microsoft.com/office/drawing/2017/decorative" val="0"/>
              </a:ext>
            </a:extLst>
          </p:cNvPr>
          <p:cNvSpPr txBox="1"/>
          <p:nvPr/>
        </p:nvSpPr>
        <p:spPr>
          <a:xfrm>
            <a:off x="6131881" y="2072382"/>
            <a:ext cx="2875422"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56322">
                      <a:srgbClr val="FFFFFF"/>
                    </a:gs>
                    <a:gs pos="45000">
                      <a:srgbClr val="FFFFFF"/>
                    </a:gs>
                  </a:gsLst>
                  <a:lin ang="5400000" scaled="0"/>
                </a:gradFill>
                <a:effectLst/>
                <a:uLnTx/>
                <a:uFillTx/>
                <a:latin typeface="Segoe UI Variable Display Semib" pitchFamily="2" charset="0"/>
                <a:ea typeface="+mn-ea"/>
                <a:cs typeface="+mn-cs"/>
              </a:rPr>
              <a:t>Biz Apps &amp; Power Platform</a:t>
            </a:r>
          </a:p>
        </p:txBody>
      </p:sp>
      <p:cxnSp>
        <p:nvCxnSpPr>
          <p:cNvPr id="113" name="Straight Arrow Connector 112">
            <a:extLst>
              <a:ext uri="{FF2B5EF4-FFF2-40B4-BE49-F238E27FC236}">
                <a16:creationId xmlns:a16="http://schemas.microsoft.com/office/drawing/2014/main" id="{CC90DBB7-EE64-0D60-3353-1395718130D6}"/>
              </a:ext>
              <a:ext uri="{C183D7F6-B498-43B3-948B-1728B52AA6E4}">
                <adec:decorative xmlns:adec="http://schemas.microsoft.com/office/drawing/2017/decorative" val="1"/>
              </a:ext>
            </a:extLst>
          </p:cNvPr>
          <p:cNvCxnSpPr>
            <a:cxnSpLocks/>
          </p:cNvCxnSpPr>
          <p:nvPr/>
        </p:nvCxnSpPr>
        <p:spPr>
          <a:xfrm>
            <a:off x="6131881" y="2344300"/>
            <a:ext cx="2334953" cy="0"/>
          </a:xfrm>
          <a:prstGeom prst="straightConnector1">
            <a:avLst/>
          </a:prstGeom>
          <a:noFill/>
          <a:ln w="25400" cap="rnd">
            <a:gradFill flip="none" rotWithShape="1">
              <a:gsLst>
                <a:gs pos="0">
                  <a:srgbClr val="C03BC4"/>
                </a:gs>
                <a:gs pos="100000">
                  <a:srgbClr val="EF5494"/>
                </a:gs>
              </a:gsLst>
              <a:lin ang="0" scaled="1"/>
              <a:tileRect/>
            </a:gradFill>
            <a:prstDash val="solid"/>
            <a:round/>
            <a:headEnd type="none" w="lg" len="sm"/>
            <a:tailEnd type="none" w="lg" len="sm"/>
          </a:ln>
        </p:spPr>
      </p:cxnSp>
      <p:sp>
        <p:nvSpPr>
          <p:cNvPr id="114" name="TextBox 113">
            <a:extLst>
              <a:ext uri="{FF2B5EF4-FFF2-40B4-BE49-F238E27FC236}">
                <a16:creationId xmlns:a16="http://schemas.microsoft.com/office/drawing/2014/main" id="{7222944B-7DF9-6CC2-5D96-425F21A1AC20}"/>
              </a:ext>
              <a:ext uri="{C183D7F6-B498-43B3-948B-1728B52AA6E4}">
                <adec:decorative xmlns:adec="http://schemas.microsoft.com/office/drawing/2017/decorative" val="0"/>
              </a:ext>
            </a:extLst>
          </p:cNvPr>
          <p:cNvSpPr txBox="1"/>
          <p:nvPr/>
        </p:nvSpPr>
        <p:spPr>
          <a:xfrm>
            <a:off x="8791263" y="2072382"/>
            <a:ext cx="1868055" cy="172355"/>
          </a:xfrm>
          <a:prstGeom prst="rect">
            <a:avLst/>
          </a:prstGeom>
          <a:noFill/>
          <a:ln w="19050" cap="rnd">
            <a:noFill/>
          </a:ln>
          <a:effectLst/>
        </p:spPr>
        <p:txBody>
          <a:bodyPr wrap="square" lIns="0" tIns="0" rIns="0" bIns="18288" rtlCol="0" anchor="ctr"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56322">
                      <a:srgbClr val="FFFFFF"/>
                    </a:gs>
                    <a:gs pos="45000">
                      <a:srgbClr val="FFFFFF"/>
                    </a:gs>
                  </a:gsLst>
                  <a:lin ang="5400000" scaled="0"/>
                </a:gradFill>
                <a:effectLst/>
                <a:uLnTx/>
                <a:uFillTx/>
                <a:latin typeface="Segoe UI"/>
                <a:ea typeface="+mn-ea"/>
                <a:cs typeface="+mn-cs"/>
              </a:rPr>
              <a:t>Other Microsoft Copilots</a:t>
            </a:r>
          </a:p>
        </p:txBody>
      </p:sp>
      <p:cxnSp>
        <p:nvCxnSpPr>
          <p:cNvPr id="118" name="Straight Arrow Connector 117">
            <a:extLst>
              <a:ext uri="{FF2B5EF4-FFF2-40B4-BE49-F238E27FC236}">
                <a16:creationId xmlns:a16="http://schemas.microsoft.com/office/drawing/2014/main" id="{6C2D3036-AB1A-F50B-2813-855FA555B41F}"/>
              </a:ext>
              <a:ext uri="{C183D7F6-B498-43B3-948B-1728B52AA6E4}">
                <adec:decorative xmlns:adec="http://schemas.microsoft.com/office/drawing/2017/decorative" val="1"/>
              </a:ext>
            </a:extLst>
          </p:cNvPr>
          <p:cNvCxnSpPr>
            <a:cxnSpLocks/>
          </p:cNvCxnSpPr>
          <p:nvPr/>
        </p:nvCxnSpPr>
        <p:spPr>
          <a:xfrm>
            <a:off x="8791263" y="2344300"/>
            <a:ext cx="1700806" cy="0"/>
          </a:xfrm>
          <a:prstGeom prst="straightConnector1">
            <a:avLst/>
          </a:prstGeom>
          <a:noFill/>
          <a:ln w="25400" cap="rnd">
            <a:gradFill flip="none" rotWithShape="1">
              <a:gsLst>
                <a:gs pos="0">
                  <a:srgbClr val="F45690"/>
                </a:gs>
                <a:gs pos="100000">
                  <a:srgbClr val="FF932B"/>
                </a:gs>
              </a:gsLst>
              <a:lin ang="0" scaled="1"/>
              <a:tileRect/>
            </a:gradFill>
            <a:prstDash val="solid"/>
            <a:round/>
            <a:headEnd type="none" w="lg" len="sm"/>
            <a:tailEnd type="none" w="lg" len="sm"/>
          </a:ln>
        </p:spPr>
      </p:cxnSp>
      <p:sp>
        <p:nvSpPr>
          <p:cNvPr id="144" name="TextBox 143">
            <a:extLst>
              <a:ext uri="{FF2B5EF4-FFF2-40B4-BE49-F238E27FC236}">
                <a16:creationId xmlns:a16="http://schemas.microsoft.com/office/drawing/2014/main" id="{3C124709-A0D6-332F-1A16-0B0ED4201356}"/>
              </a:ext>
              <a:ext uri="{C183D7F6-B498-43B3-948B-1728B52AA6E4}">
                <adec:decorative xmlns:adec="http://schemas.microsoft.com/office/drawing/2017/decorative" val="0"/>
              </a:ext>
            </a:extLst>
          </p:cNvPr>
          <p:cNvSpPr txBox="1"/>
          <p:nvPr/>
        </p:nvSpPr>
        <p:spPr>
          <a:xfrm>
            <a:off x="3943760" y="2440856"/>
            <a:ext cx="1770468" cy="141577"/>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Extend </a:t>
            </a:r>
            <a:r>
              <a:rPr kumimoji="0" lang="en-US" sz="800" b="0" i="0" u="none" strike="noStrike" kern="1200" cap="none" spc="0" normalizeH="0" baseline="0" noProof="0">
                <a:ln>
                  <a:noFill/>
                </a:ln>
                <a:solidFill>
                  <a:srgbClr val="FFFFFF"/>
                </a:solidFill>
                <a:effectLst/>
                <a:uLnTx/>
                <a:uFillTx/>
                <a:latin typeface="Segoe UI"/>
                <a:ea typeface="+mn-ea"/>
                <a:cs typeface="+mn-cs"/>
              </a:rPr>
              <a:t>Microsoft 365 Copilot</a:t>
            </a:r>
          </a:p>
        </p:txBody>
      </p:sp>
      <p:sp>
        <p:nvSpPr>
          <p:cNvPr id="145" name="TextBox 144">
            <a:extLst>
              <a:ext uri="{FF2B5EF4-FFF2-40B4-BE49-F238E27FC236}">
                <a16:creationId xmlns:a16="http://schemas.microsoft.com/office/drawing/2014/main" id="{F3AC3A42-FFB7-1DC7-5537-42ED949B83C8}"/>
              </a:ext>
              <a:ext uri="{C183D7F6-B498-43B3-948B-1728B52AA6E4}">
                <adec:decorative xmlns:adec="http://schemas.microsoft.com/office/drawing/2017/decorative" val="0"/>
              </a:ext>
            </a:extLst>
          </p:cNvPr>
          <p:cNvSpPr txBox="1"/>
          <p:nvPr/>
        </p:nvSpPr>
        <p:spPr>
          <a:xfrm>
            <a:off x="6112072" y="2438728"/>
            <a:ext cx="2084284"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Extend </a:t>
            </a:r>
            <a:r>
              <a:rPr kumimoji="0" lang="en-US" sz="800" b="0" i="0" u="none" strike="noStrike" kern="1200" cap="none" spc="0" normalizeH="0" baseline="0" noProof="0">
                <a:ln>
                  <a:noFill/>
                </a:ln>
                <a:solidFill>
                  <a:srgbClr val="FFFFFF"/>
                </a:solidFill>
                <a:effectLst/>
                <a:uLnTx/>
                <a:uFillTx/>
                <a:latin typeface="Segoe UI"/>
                <a:ea typeface="+mn-ea"/>
                <a:cs typeface="+mn-cs"/>
              </a:rPr>
              <a:t>Copilot experiences in Dynamics 365 and Power Products</a:t>
            </a:r>
          </a:p>
        </p:txBody>
      </p:sp>
      <p:sp>
        <p:nvSpPr>
          <p:cNvPr id="150" name="TextBox 149">
            <a:extLst>
              <a:ext uri="{FF2B5EF4-FFF2-40B4-BE49-F238E27FC236}">
                <a16:creationId xmlns:a16="http://schemas.microsoft.com/office/drawing/2014/main" id="{0E69ACB6-08FF-1934-E668-134E864C6D29}"/>
              </a:ext>
              <a:ext uri="{C183D7F6-B498-43B3-948B-1728B52AA6E4}">
                <adec:decorative xmlns:adec="http://schemas.microsoft.com/office/drawing/2017/decorative" val="0"/>
              </a:ext>
            </a:extLst>
          </p:cNvPr>
          <p:cNvSpPr txBox="1"/>
          <p:nvPr/>
        </p:nvSpPr>
        <p:spPr>
          <a:xfrm>
            <a:off x="1236091" y="2438728"/>
            <a:ext cx="1662300"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Build </a:t>
            </a:r>
            <a:r>
              <a:rPr kumimoji="0" lang="en-US" sz="800" b="0" i="0" u="none" strike="noStrike" kern="1200" cap="none" spc="0" normalizeH="0" baseline="0" noProof="0">
                <a:ln>
                  <a:noFill/>
                </a:ln>
                <a:solidFill>
                  <a:srgbClr val="FFFFFF"/>
                </a:solidFill>
                <a:effectLst/>
                <a:uLnTx/>
                <a:uFillTx/>
                <a:latin typeface="Segoe UI"/>
                <a:ea typeface="+mn-ea"/>
                <a:cs typeface="+mn-cs"/>
              </a:rPr>
              <a:t>Custom copilots and bots for enterprises and third parties</a:t>
            </a:r>
          </a:p>
        </p:txBody>
      </p:sp>
      <p:pic>
        <p:nvPicPr>
          <p:cNvPr id="171" name="Picture 170">
            <a:extLst>
              <a:ext uri="{FF2B5EF4-FFF2-40B4-BE49-F238E27FC236}">
                <a16:creationId xmlns:a16="http://schemas.microsoft.com/office/drawing/2014/main" id="{57C17BD9-E41F-067A-036A-8BA46E0E42EF}"/>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a:stretch/>
        </p:blipFill>
        <p:spPr>
          <a:xfrm>
            <a:off x="4590587" y="2857376"/>
            <a:ext cx="563584" cy="530638"/>
          </a:xfrm>
          <a:prstGeom prst="rect">
            <a:avLst/>
          </a:prstGeom>
        </p:spPr>
      </p:pic>
      <p:pic>
        <p:nvPicPr>
          <p:cNvPr id="172" name="Picture 171">
            <a:extLst>
              <a:ext uri="{FF2B5EF4-FFF2-40B4-BE49-F238E27FC236}">
                <a16:creationId xmlns:a16="http://schemas.microsoft.com/office/drawing/2014/main" id="{40BD10F2-F571-C0D2-E07C-E2BA704E1F90}"/>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6182665" y="2897407"/>
            <a:ext cx="370192" cy="348552"/>
          </a:xfrm>
          <a:prstGeom prst="rect">
            <a:avLst/>
          </a:prstGeom>
        </p:spPr>
      </p:pic>
      <p:pic>
        <p:nvPicPr>
          <p:cNvPr id="173" name="Picture 172">
            <a:extLst>
              <a:ext uri="{FF2B5EF4-FFF2-40B4-BE49-F238E27FC236}">
                <a16:creationId xmlns:a16="http://schemas.microsoft.com/office/drawing/2014/main" id="{8350A09D-7484-E6F1-EAE2-9B10967B05D1}"/>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6969118" y="2898707"/>
            <a:ext cx="370192" cy="348552"/>
          </a:xfrm>
          <a:prstGeom prst="rect">
            <a:avLst/>
          </a:prstGeom>
        </p:spPr>
      </p:pic>
      <p:sp>
        <p:nvSpPr>
          <p:cNvPr id="174" name="TextBox 173">
            <a:extLst>
              <a:ext uri="{FF2B5EF4-FFF2-40B4-BE49-F238E27FC236}">
                <a16:creationId xmlns:a16="http://schemas.microsoft.com/office/drawing/2014/main" id="{8A19B557-9171-743E-5A3D-24EC1375161E}"/>
              </a:ext>
              <a:ext uri="{C183D7F6-B498-43B3-948B-1728B52AA6E4}">
                <adec:decorative xmlns:adec="http://schemas.microsoft.com/office/drawing/2017/decorative" val="0"/>
              </a:ext>
            </a:extLst>
          </p:cNvPr>
          <p:cNvSpPr txBox="1"/>
          <p:nvPr/>
        </p:nvSpPr>
        <p:spPr>
          <a:xfrm>
            <a:off x="6073484" y="3368230"/>
            <a:ext cx="607471"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Segoe UI"/>
                <a:ea typeface="+mn-ea"/>
                <a:cs typeface="+mn-cs"/>
              </a:rPr>
              <a:t>Copilot for Sales</a:t>
            </a:r>
          </a:p>
        </p:txBody>
      </p:sp>
      <p:sp>
        <p:nvSpPr>
          <p:cNvPr id="175" name="TextBox 174">
            <a:extLst>
              <a:ext uri="{FF2B5EF4-FFF2-40B4-BE49-F238E27FC236}">
                <a16:creationId xmlns:a16="http://schemas.microsoft.com/office/drawing/2014/main" id="{E38C229F-1CD1-3864-4238-AECCD6C97F24}"/>
              </a:ext>
              <a:ext uri="{C183D7F6-B498-43B3-948B-1728B52AA6E4}">
                <adec:decorative xmlns:adec="http://schemas.microsoft.com/office/drawing/2017/decorative" val="0"/>
              </a:ext>
            </a:extLst>
          </p:cNvPr>
          <p:cNvSpPr txBox="1"/>
          <p:nvPr/>
        </p:nvSpPr>
        <p:spPr>
          <a:xfrm>
            <a:off x="6759137" y="3368230"/>
            <a:ext cx="879436"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Segoe UI"/>
                <a:ea typeface="+mn-ea"/>
                <a:cs typeface="+mn-cs"/>
              </a:rPr>
              <a:t>Copilot for Service</a:t>
            </a:r>
          </a:p>
        </p:txBody>
      </p:sp>
      <p:pic>
        <p:nvPicPr>
          <p:cNvPr id="178" name="Picture 177">
            <a:extLst>
              <a:ext uri="{FF2B5EF4-FFF2-40B4-BE49-F238E27FC236}">
                <a16:creationId xmlns:a16="http://schemas.microsoft.com/office/drawing/2014/main" id="{045146D7-BA68-8554-7693-DC5165EA44C1}"/>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7799980" y="2897406"/>
            <a:ext cx="370192" cy="348552"/>
          </a:xfrm>
          <a:prstGeom prst="rect">
            <a:avLst/>
          </a:prstGeom>
        </p:spPr>
      </p:pic>
      <p:sp>
        <p:nvSpPr>
          <p:cNvPr id="179" name="TextBox 178">
            <a:extLst>
              <a:ext uri="{FF2B5EF4-FFF2-40B4-BE49-F238E27FC236}">
                <a16:creationId xmlns:a16="http://schemas.microsoft.com/office/drawing/2014/main" id="{D582F3D5-F4C4-BBA7-3BC6-690263FFE423}"/>
              </a:ext>
              <a:ext uri="{C183D7F6-B498-43B3-948B-1728B52AA6E4}">
                <adec:decorative xmlns:adec="http://schemas.microsoft.com/office/drawing/2017/decorative" val="0"/>
              </a:ext>
            </a:extLst>
          </p:cNvPr>
          <p:cNvSpPr txBox="1"/>
          <p:nvPr/>
        </p:nvSpPr>
        <p:spPr>
          <a:xfrm>
            <a:off x="7545358" y="3368230"/>
            <a:ext cx="879436" cy="110800"/>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FFFFFF"/>
                </a:solidFill>
                <a:effectLst/>
                <a:uLnTx/>
                <a:uFillTx/>
                <a:latin typeface="Segoe UI"/>
                <a:ea typeface="+mn-ea"/>
                <a:cs typeface="+mn-cs"/>
              </a:rPr>
              <a:t>Power Platform</a:t>
            </a:r>
          </a:p>
        </p:txBody>
      </p:sp>
      <p:pic>
        <p:nvPicPr>
          <p:cNvPr id="181" name="Picture 180">
            <a:extLst>
              <a:ext uri="{FF2B5EF4-FFF2-40B4-BE49-F238E27FC236}">
                <a16:creationId xmlns:a16="http://schemas.microsoft.com/office/drawing/2014/main" id="{6FBB290C-D051-D874-9C66-2D9A8007CD8A}"/>
              </a:ext>
              <a:ext uri="{C183D7F6-B498-43B3-948B-1728B52AA6E4}">
                <adec:decorative xmlns:adec="http://schemas.microsoft.com/office/drawing/2017/decorative" val="1"/>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8822207" y="2897407"/>
            <a:ext cx="370192" cy="348552"/>
          </a:xfrm>
          <a:prstGeom prst="rect">
            <a:avLst/>
          </a:prstGeom>
        </p:spPr>
      </p:pic>
      <p:pic>
        <p:nvPicPr>
          <p:cNvPr id="183" name="Picture 182">
            <a:extLst>
              <a:ext uri="{FF2B5EF4-FFF2-40B4-BE49-F238E27FC236}">
                <a16:creationId xmlns:a16="http://schemas.microsoft.com/office/drawing/2014/main" id="{7A998CCB-2795-E781-1473-94988A6C0CDD}"/>
              </a:ext>
              <a:ext uri="{C183D7F6-B498-43B3-948B-1728B52AA6E4}">
                <adec:decorative xmlns:adec="http://schemas.microsoft.com/office/drawing/2017/decorative" val="1"/>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9316193" y="2897407"/>
            <a:ext cx="370192" cy="348552"/>
          </a:xfrm>
          <a:prstGeom prst="rect">
            <a:avLst/>
          </a:prstGeom>
        </p:spPr>
      </p:pic>
      <p:pic>
        <p:nvPicPr>
          <p:cNvPr id="184" name="Picture 183">
            <a:extLst>
              <a:ext uri="{FF2B5EF4-FFF2-40B4-BE49-F238E27FC236}">
                <a16:creationId xmlns:a16="http://schemas.microsoft.com/office/drawing/2014/main" id="{58BB1261-284B-BB25-B744-7202D88381F5}"/>
              </a:ext>
              <a:ext uri="{C183D7F6-B498-43B3-948B-1728B52AA6E4}">
                <adec:decorative xmlns:adec="http://schemas.microsoft.com/office/drawing/2017/decorative" val="1"/>
              </a:ext>
            </a:extLst>
          </p:cNvPr>
          <p:cNvPicPr>
            <a:picLocks noChangeAspect="1"/>
          </p:cNvPicPr>
          <p:nvPr/>
        </p:nvPicPr>
        <p:blipFill>
          <a:blip r:embed="rId9" cstate="print">
            <a:extLst>
              <a:ext uri="{28A0092B-C50C-407E-A947-70E740481C1C}">
                <a14:useLocalDpi xmlns:a14="http://schemas.microsoft.com/office/drawing/2010/main"/>
              </a:ext>
            </a:extLst>
          </a:blip>
          <a:srcRect/>
          <a:stretch/>
        </p:blipFill>
        <p:spPr>
          <a:xfrm>
            <a:off x="9820689" y="2897407"/>
            <a:ext cx="370192" cy="348552"/>
          </a:xfrm>
          <a:prstGeom prst="rect">
            <a:avLst/>
          </a:prstGeom>
        </p:spPr>
      </p:pic>
      <p:pic>
        <p:nvPicPr>
          <p:cNvPr id="188" name="Picture 187">
            <a:extLst>
              <a:ext uri="{FF2B5EF4-FFF2-40B4-BE49-F238E27FC236}">
                <a16:creationId xmlns:a16="http://schemas.microsoft.com/office/drawing/2014/main" id="{941A3891-C014-02C1-C317-25AB7E0E9FD6}"/>
              </a:ext>
              <a:ext uri="{C183D7F6-B498-43B3-948B-1728B52AA6E4}">
                <adec:decorative xmlns:adec="http://schemas.microsoft.com/office/drawing/2017/decorative" val="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397739" y="2819614"/>
            <a:ext cx="331771" cy="331771"/>
          </a:xfrm>
          <a:prstGeom prst="rect">
            <a:avLst/>
          </a:prstGeom>
        </p:spPr>
      </p:pic>
      <p:pic>
        <p:nvPicPr>
          <p:cNvPr id="190" name="Picture 189">
            <a:extLst>
              <a:ext uri="{FF2B5EF4-FFF2-40B4-BE49-F238E27FC236}">
                <a16:creationId xmlns:a16="http://schemas.microsoft.com/office/drawing/2014/main" id="{727660C4-B1C9-0459-E663-E5EBCEBDA5F5}"/>
              </a:ext>
              <a:ext uri="{C183D7F6-B498-43B3-948B-1728B52AA6E4}">
                <adec:decorative xmlns:adec="http://schemas.microsoft.com/office/drawing/2017/decorative" val="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801045" y="2819614"/>
            <a:ext cx="331771" cy="331771"/>
          </a:xfrm>
          <a:prstGeom prst="rect">
            <a:avLst/>
          </a:prstGeom>
        </p:spPr>
      </p:pic>
      <p:pic>
        <p:nvPicPr>
          <p:cNvPr id="192" name="Picture 191">
            <a:extLst>
              <a:ext uri="{FF2B5EF4-FFF2-40B4-BE49-F238E27FC236}">
                <a16:creationId xmlns:a16="http://schemas.microsoft.com/office/drawing/2014/main" id="{24899E76-7DD1-11D0-1B51-0DA7150D53F8}"/>
              </a:ext>
              <a:ext uri="{C183D7F6-B498-43B3-948B-1728B52AA6E4}">
                <adec:decorative xmlns:adec="http://schemas.microsoft.com/office/drawing/2017/decorative" val="1"/>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394415" y="3166108"/>
            <a:ext cx="331771" cy="331771"/>
          </a:xfrm>
          <a:prstGeom prst="rect">
            <a:avLst/>
          </a:prstGeom>
        </p:spPr>
      </p:pic>
      <p:pic>
        <p:nvPicPr>
          <p:cNvPr id="194" name="Picture 193">
            <a:extLst>
              <a:ext uri="{FF2B5EF4-FFF2-40B4-BE49-F238E27FC236}">
                <a16:creationId xmlns:a16="http://schemas.microsoft.com/office/drawing/2014/main" id="{EFF7E7BA-05C3-FE96-C68B-8B61046E40FE}"/>
              </a:ext>
              <a:ext uri="{C183D7F6-B498-43B3-948B-1728B52AA6E4}">
                <adec:decorative xmlns:adec="http://schemas.microsoft.com/office/drawing/2017/decorative" val="1"/>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507650" y="2994363"/>
            <a:ext cx="331771" cy="331771"/>
          </a:xfrm>
          <a:prstGeom prst="rect">
            <a:avLst/>
          </a:prstGeom>
        </p:spPr>
      </p:pic>
      <p:pic>
        <p:nvPicPr>
          <p:cNvPr id="196" name="Picture 195">
            <a:extLst>
              <a:ext uri="{FF2B5EF4-FFF2-40B4-BE49-F238E27FC236}">
                <a16:creationId xmlns:a16="http://schemas.microsoft.com/office/drawing/2014/main" id="{685C159C-5018-48C6-A1BD-8DB0546FA19D}"/>
              </a:ext>
              <a:ext uri="{C183D7F6-B498-43B3-948B-1728B52AA6E4}">
                <adec:decorative xmlns:adec="http://schemas.microsoft.com/office/drawing/2017/decorative" val="1"/>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214718" y="2819614"/>
            <a:ext cx="331771" cy="331771"/>
          </a:xfrm>
          <a:prstGeom prst="rect">
            <a:avLst/>
          </a:prstGeom>
        </p:spPr>
      </p:pic>
      <p:pic>
        <p:nvPicPr>
          <p:cNvPr id="198" name="Picture 197">
            <a:extLst>
              <a:ext uri="{FF2B5EF4-FFF2-40B4-BE49-F238E27FC236}">
                <a16:creationId xmlns:a16="http://schemas.microsoft.com/office/drawing/2014/main" id="{9691F88A-F987-9386-BF31-CB1C6AF4D6D0}"/>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687179" y="2994363"/>
            <a:ext cx="331771" cy="331771"/>
          </a:xfrm>
          <a:prstGeom prst="rect">
            <a:avLst/>
          </a:prstGeom>
        </p:spPr>
      </p:pic>
      <p:pic>
        <p:nvPicPr>
          <p:cNvPr id="200" name="Picture 199">
            <a:extLst>
              <a:ext uri="{FF2B5EF4-FFF2-40B4-BE49-F238E27FC236}">
                <a16:creationId xmlns:a16="http://schemas.microsoft.com/office/drawing/2014/main" id="{AD1FB247-39D5-CF5F-6A44-CBB5649A31FE}"/>
              </a:ext>
              <a:ext uri="{C183D7F6-B498-43B3-948B-1728B52AA6E4}">
                <adec:decorative xmlns:adec="http://schemas.microsoft.com/office/drawing/2017/decorative" val="1"/>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801070" y="3166108"/>
            <a:ext cx="331771" cy="331771"/>
          </a:xfrm>
          <a:prstGeom prst="rect">
            <a:avLst/>
          </a:prstGeom>
        </p:spPr>
      </p:pic>
      <p:pic>
        <p:nvPicPr>
          <p:cNvPr id="202" name="Picture 201">
            <a:extLst>
              <a:ext uri="{FF2B5EF4-FFF2-40B4-BE49-F238E27FC236}">
                <a16:creationId xmlns:a16="http://schemas.microsoft.com/office/drawing/2014/main" id="{2CB9088C-3706-C95C-0C56-0859F4DCFBEB}"/>
              </a:ext>
              <a:ext uri="{C183D7F6-B498-43B3-948B-1728B52AA6E4}">
                <adec:decorative xmlns:adec="http://schemas.microsoft.com/office/drawing/2017/decorative" val="1"/>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087232" y="2994363"/>
            <a:ext cx="331771" cy="331771"/>
          </a:xfrm>
          <a:prstGeom prst="rect">
            <a:avLst/>
          </a:prstGeom>
        </p:spPr>
      </p:pic>
      <p:cxnSp>
        <p:nvCxnSpPr>
          <p:cNvPr id="227" name="Straight Arrow Connector 226">
            <a:extLst>
              <a:ext uri="{FF2B5EF4-FFF2-40B4-BE49-F238E27FC236}">
                <a16:creationId xmlns:a16="http://schemas.microsoft.com/office/drawing/2014/main" id="{7FB8C3DA-72ED-0E4D-7A6A-8B8F14537CA2}"/>
              </a:ext>
              <a:ext uri="{C183D7F6-B498-43B3-948B-1728B52AA6E4}">
                <adec:decorative xmlns:adec="http://schemas.microsoft.com/office/drawing/2017/decorative" val="1"/>
              </a:ext>
            </a:extLst>
          </p:cNvPr>
          <p:cNvCxnSpPr>
            <a:cxnSpLocks/>
          </p:cNvCxnSpPr>
          <p:nvPr/>
        </p:nvCxnSpPr>
        <p:spPr>
          <a:xfrm flipH="1">
            <a:off x="1134245" y="5767568"/>
            <a:ext cx="9968031" cy="0"/>
          </a:xfrm>
          <a:prstGeom prst="straightConnector1">
            <a:avLst/>
          </a:prstGeom>
          <a:ln w="66675" cap="rnd">
            <a:solidFill>
              <a:srgbClr val="253B66"/>
            </a:solidFill>
            <a:headEnd type="none" w="lg" len="sm"/>
            <a:tailEnd type="none" w="med" len="sm"/>
          </a:ln>
          <a:effectLst/>
        </p:spPr>
        <p:style>
          <a:lnRef idx="1">
            <a:schemeClr val="accent1"/>
          </a:lnRef>
          <a:fillRef idx="0">
            <a:schemeClr val="accent1"/>
          </a:fillRef>
          <a:effectRef idx="0">
            <a:schemeClr val="accent1"/>
          </a:effectRef>
          <a:fontRef idx="minor">
            <a:schemeClr val="tx1"/>
          </a:fontRef>
        </p:style>
      </p:cxnSp>
      <p:sp>
        <p:nvSpPr>
          <p:cNvPr id="15" name="Freeform 14">
            <a:extLst>
              <a:ext uri="{FF2B5EF4-FFF2-40B4-BE49-F238E27FC236}">
                <a16:creationId xmlns:a16="http://schemas.microsoft.com/office/drawing/2014/main" id="{93D5F1F7-5C3F-FE80-9D18-FCB215310182}"/>
              </a:ext>
              <a:ext uri="{C183D7F6-B498-43B3-948B-1728B52AA6E4}">
                <adec:decorative xmlns:adec="http://schemas.microsoft.com/office/drawing/2017/decorative" val="1"/>
              </a:ext>
            </a:extLst>
          </p:cNvPr>
          <p:cNvSpPr/>
          <p:nvPr/>
        </p:nvSpPr>
        <p:spPr bwMode="auto">
          <a:xfrm>
            <a:off x="1037454" y="5737636"/>
            <a:ext cx="10157566" cy="70242"/>
          </a:xfrm>
          <a:custGeom>
            <a:avLst/>
            <a:gdLst>
              <a:gd name="connsiteX0" fmla="*/ 132073 w 10157566"/>
              <a:gd name="connsiteY0" fmla="*/ 0 h 70242"/>
              <a:gd name="connsiteX1" fmla="*/ 10025493 w 10157566"/>
              <a:gd name="connsiteY1" fmla="*/ 0 h 70242"/>
              <a:gd name="connsiteX2" fmla="*/ 10143033 w 10157566"/>
              <a:gd name="connsiteY2" fmla="*/ 48687 h 70242"/>
              <a:gd name="connsiteX3" fmla="*/ 10157566 w 10157566"/>
              <a:gd name="connsiteY3" fmla="*/ 70242 h 70242"/>
              <a:gd name="connsiteX4" fmla="*/ 0 w 10157566"/>
              <a:gd name="connsiteY4" fmla="*/ 70242 h 70242"/>
              <a:gd name="connsiteX5" fmla="*/ 14533 w 10157566"/>
              <a:gd name="connsiteY5" fmla="*/ 48687 h 70242"/>
              <a:gd name="connsiteX6" fmla="*/ 132073 w 10157566"/>
              <a:gd name="connsiteY6" fmla="*/ 0 h 70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566" h="70242">
                <a:moveTo>
                  <a:pt x="132073" y="0"/>
                </a:moveTo>
                <a:lnTo>
                  <a:pt x="10025493" y="0"/>
                </a:lnTo>
                <a:cubicBezTo>
                  <a:pt x="10071396" y="0"/>
                  <a:pt x="10112952" y="18606"/>
                  <a:pt x="10143033" y="48687"/>
                </a:cubicBezTo>
                <a:lnTo>
                  <a:pt x="10157566" y="70242"/>
                </a:lnTo>
                <a:lnTo>
                  <a:pt x="0" y="70242"/>
                </a:lnTo>
                <a:lnTo>
                  <a:pt x="14533" y="48687"/>
                </a:lnTo>
                <a:cubicBezTo>
                  <a:pt x="44614" y="18606"/>
                  <a:pt x="86171" y="0"/>
                  <a:pt x="132073"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5" name="Graphic 4">
            <a:extLst>
              <a:ext uri="{FF2B5EF4-FFF2-40B4-BE49-F238E27FC236}">
                <a16:creationId xmlns:a16="http://schemas.microsoft.com/office/drawing/2014/main" id="{71E30D64-75F9-47BF-0F50-1B08EAE22E19}"/>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77898" y="4700820"/>
            <a:ext cx="567638" cy="567638"/>
          </a:xfrm>
          <a:prstGeom prst="rect">
            <a:avLst/>
          </a:prstGeom>
        </p:spPr>
      </p:pic>
      <p:sp>
        <p:nvSpPr>
          <p:cNvPr id="224" name="Rectangle: Rounded Corners 59">
            <a:extLst>
              <a:ext uri="{FF2B5EF4-FFF2-40B4-BE49-F238E27FC236}">
                <a16:creationId xmlns:a16="http://schemas.microsoft.com/office/drawing/2014/main" id="{A723E5AE-4E38-9AED-3250-37AD2C6F69D6}"/>
              </a:ext>
              <a:ext uri="{C183D7F6-B498-43B3-948B-1728B52AA6E4}">
                <adec:decorative xmlns:adec="http://schemas.microsoft.com/office/drawing/2017/decorative" val="1"/>
              </a:ext>
            </a:extLst>
          </p:cNvPr>
          <p:cNvSpPr/>
          <p:nvPr/>
        </p:nvSpPr>
        <p:spPr bwMode="auto">
          <a:xfrm>
            <a:off x="1003300" y="5445570"/>
            <a:ext cx="10225874" cy="1419163"/>
          </a:xfrm>
          <a:prstGeom prst="roundRect">
            <a:avLst>
              <a:gd name="adj" fmla="val 11713"/>
            </a:avLst>
          </a:prstGeom>
          <a:solidFill>
            <a:srgbClr val="091F2C">
              <a:alpha val="68076"/>
            </a:srgbClr>
          </a:solidFill>
          <a:ln>
            <a:noFill/>
            <a:headEnd type="none" w="med" len="med"/>
            <a:tailEnd type="none" w="med" len="med"/>
          </a:ln>
          <a:effectLst>
            <a:outerShdw blurRad="166774" dist="38100" dir="5400000" algn="t" rotWithShape="0">
              <a:prstClr val="black">
                <a:alpha val="2984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FB1DC99D-3FF8-6FF2-0B5C-5483BD898AE9}"/>
              </a:ext>
              <a:ext uri="{C183D7F6-B498-43B3-948B-1728B52AA6E4}">
                <adec:decorative xmlns:adec="http://schemas.microsoft.com/office/drawing/2017/decorative" val="0"/>
              </a:ext>
            </a:extLst>
          </p:cNvPr>
          <p:cNvSpPr txBox="1"/>
          <p:nvPr/>
        </p:nvSpPr>
        <p:spPr>
          <a:xfrm>
            <a:off x="8763368" y="2424620"/>
            <a:ext cx="1770468" cy="264688"/>
          </a:xfrm>
          <a:prstGeom prst="rect">
            <a:avLst/>
          </a:prstGeom>
          <a:noFill/>
          <a:ln w="19050" cap="rnd">
            <a:noFill/>
          </a:ln>
          <a:effectLst/>
        </p:spPr>
        <p:txBody>
          <a:bodyPr wrap="square" lIns="0" tIns="0" rIns="0" bIns="18288" rtlCol="0" anchor="t" anchorCtr="0">
            <a:spAutoFit/>
          </a:bodyPr>
          <a:lstStyle>
            <a:defPPr>
              <a:defRPr lang="en-US"/>
            </a:defPPr>
            <a:lvl1pPr algn="ctr">
              <a:defRPr sz="1600">
                <a:gradFill>
                  <a:gsLst>
                    <a:gs pos="56322">
                      <a:schemeClr val="tx1"/>
                    </a:gs>
                    <a:gs pos="45000">
                      <a:schemeClr val="tx1"/>
                    </a:gs>
                  </a:gsLst>
                  <a:lin ang="5400000" scaled="0"/>
                </a:gradFill>
                <a:latin typeface="Segoe UI Variable Display Semib" pitchFamily="2" charset="0"/>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Segoe UI"/>
                <a:ea typeface="+mn-ea"/>
                <a:cs typeface="+mn-cs"/>
              </a:rPr>
              <a:t>Extend </a:t>
            </a:r>
            <a:r>
              <a:rPr kumimoji="0" lang="en-US" sz="800" b="0" i="0" u="none" strike="noStrike" kern="1200" cap="none" spc="0" normalizeH="0" baseline="0" noProof="0">
                <a:ln>
                  <a:noFill/>
                </a:ln>
                <a:solidFill>
                  <a:srgbClr val="FFFFFF"/>
                </a:solidFill>
                <a:effectLst/>
                <a:uLnTx/>
                <a:uFillTx/>
                <a:latin typeface="Segoe UI"/>
                <a:ea typeface="+mn-ea"/>
                <a:cs typeface="+mn-cs"/>
              </a:rPr>
              <a:t>other Microsoft Copilot Experiences</a:t>
            </a:r>
          </a:p>
        </p:txBody>
      </p:sp>
    </p:spTree>
    <p:extLst>
      <p:ext uri="{BB962C8B-B14F-4D97-AF65-F5344CB8AC3E}">
        <p14:creationId xmlns:p14="http://schemas.microsoft.com/office/powerpoint/2010/main" val="261260859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5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2.xml><?xml version="1.0" encoding="utf-8"?>
<a:theme xmlns:a="http://schemas.openxmlformats.org/drawingml/2006/main" name="3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3.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2" id="{EFBB0AE5-3B42-46AE-8FEF-996D307CD43D}" vid="{4897EF32-CC8B-47B5-A0B7-4A59D234375D}"/>
    </a:ext>
  </a:extLst>
</a:theme>
</file>

<file path=ppt/theme/theme4.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5.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2_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ower Platform Strategy on a Page Template" id="{DD0ECDCA-89FF-4FED-BF03-88A4FE75C329}" vid="{68739ABC-DD6C-4E91-B544-797ADF13686C}"/>
    </a:ext>
  </a:extLst>
</a:theme>
</file>

<file path=ppt/theme/theme7.xml><?xml version="1.0" encoding="utf-8"?>
<a:theme xmlns:a="http://schemas.openxmlformats.org/drawingml/2006/main" name="1_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8.xml><?xml version="1.0" encoding="utf-8"?>
<a:theme xmlns:a="http://schemas.openxmlformats.org/drawingml/2006/main" name="2_Power Platform Template">
  <a:themeElements>
    <a:clrScheme name="Custom 8">
      <a:dk1>
        <a:srgbClr val="000000"/>
      </a:dk1>
      <a:lt1>
        <a:srgbClr val="FFFFFF"/>
      </a:lt1>
      <a:dk2>
        <a:srgbClr val="2A446F"/>
      </a:dk2>
      <a:lt2>
        <a:srgbClr val="0078D4"/>
      </a:lt2>
      <a:accent1>
        <a:srgbClr val="374649"/>
      </a:accent1>
      <a:accent2>
        <a:srgbClr val="50E6FF"/>
      </a:accent2>
      <a:accent3>
        <a:srgbClr val="742774"/>
      </a:accent3>
      <a:accent4>
        <a:srgbClr val="0B556A"/>
      </a:accent4>
      <a:accent5>
        <a:srgbClr val="222043"/>
      </a:accent5>
      <a:accent6>
        <a:srgbClr val="14938C"/>
      </a:accent6>
      <a:hlink>
        <a:srgbClr val="0078D4"/>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56246f71-ff4b-4421-99f7-608963c392b7" xsi:nil="true"/>
    <lcf76f155ced4ddcb4097134ff3c332f xmlns="0d3a6c83-94cb-4384-9083-9197032d111d">
      <Terms xmlns="http://schemas.microsoft.com/office/infopath/2007/PartnerControls"/>
    </lcf76f155ced4ddcb4097134ff3c332f>
    <MediaLengthInSeconds xmlns="0d3a6c83-94cb-4384-9083-9197032d111d" xsi:nil="true"/>
    <SharedWithUsers xmlns="56246f71-ff4b-4421-99f7-608963c392b7">
      <UserInfo>
        <DisplayName>Klaus Zuenkler</DisplayName>
        <AccountId>608</AccountId>
        <AccountType/>
      </UserInfo>
    </SharedWithUsers>
    <OneNoteFluid_FileOrder xmlns="0d3a6c83-94cb-4384-9083-9197032d111d"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4585467BF057D40BA8D5098FA618F49" ma:contentTypeVersion="17" ma:contentTypeDescription="Create a new document." ma:contentTypeScope="" ma:versionID="938dbaa0d80715b9ac45f91e469e4f88">
  <xsd:schema xmlns:xsd="http://www.w3.org/2001/XMLSchema" xmlns:xs="http://www.w3.org/2001/XMLSchema" xmlns:p="http://schemas.microsoft.com/office/2006/metadata/properties" xmlns:ns1="http://schemas.microsoft.com/sharepoint/v3" xmlns:ns2="0d3a6c83-94cb-4384-9083-9197032d111d" xmlns:ns3="56246f71-ff4b-4421-99f7-608963c392b7" targetNamespace="http://schemas.microsoft.com/office/2006/metadata/properties" ma:root="true" ma:fieldsID="9a5a2f4068088a9c559fd1129ac72107" ns1:_="" ns2:_="" ns3:_="">
    <xsd:import namespace="http://schemas.microsoft.com/sharepoint/v3"/>
    <xsd:import namespace="0d3a6c83-94cb-4384-9083-9197032d111d"/>
    <xsd:import namespace="56246f71-ff4b-4421-99f7-608963c392b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3:TaxCatchAll" minOccurs="0"/>
                <xsd:element ref="ns2:MediaServiceGenerationTime" minOccurs="0"/>
                <xsd:element ref="ns2:MediaServiceEventHashCode" minOccurs="0"/>
                <xsd:element ref="ns2:OneNoteFluid_FileOrder" minOccurs="0"/>
                <xsd:element ref="ns2:MediaServiceDateTaken" minOccurs="0"/>
                <xsd:element ref="ns2:MediaLengthInSeconds" minOccurs="0"/>
                <xsd:element ref="ns2:MediaServiceObjectDetectorVersions" minOccurs="0"/>
                <xsd:element ref="ns2:MediaServiceSearchPropertie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d3a6c83-94cb-4384-9083-9197032d111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OneNoteFluid_FileOrder" ma:index="19" nillable="true" ma:displayName="OneNoteFluid_FileOrder" ma:internalName="OneNoteFluid_FileOrder">
      <xsd:simpleType>
        <xsd:restriction base="dms:Text">
          <xsd:maxLength value="255"/>
        </xsd:restriction>
      </xsd:simpleType>
    </xsd:element>
    <xsd:element name="MediaServiceDateTaken" ma:index="20" nillable="true" ma:displayName="MediaServiceDateTaken" ma:hidden="true" ma:indexed="true" ma:internalName="MediaServiceDateTake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OCR" ma:index="24"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6246f71-ff4b-4421-99f7-608963c392b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ff3d949e-cbb4-4c9d-9557-9f269e646569}" ma:internalName="TaxCatchAll" ma:showField="CatchAllData" ma:web="56246f71-ff4b-4421-99f7-608963c392b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7CB0096-759B-4FBC-93C3-5B7DEF70AFBE}">
  <ds:schemaRefs>
    <ds:schemaRef ds:uri="http://schemas.microsoft.com/sharepoint/v3"/>
    <ds:schemaRef ds:uri="http://purl.org/dc/terms/"/>
    <ds:schemaRef ds:uri="http://schemas.microsoft.com/office/2006/documentManagement/types"/>
    <ds:schemaRef ds:uri="56246f71-ff4b-4421-99f7-608963c392b7"/>
    <ds:schemaRef ds:uri="http://schemas.microsoft.com/office/infopath/2007/PartnerControls"/>
    <ds:schemaRef ds:uri="http://www.w3.org/XML/1998/namespace"/>
    <ds:schemaRef ds:uri="http://purl.org/dc/dcmitype/"/>
    <ds:schemaRef ds:uri="http://purl.org/dc/elements/1.1/"/>
    <ds:schemaRef ds:uri="http://schemas.openxmlformats.org/package/2006/metadata/core-properties"/>
    <ds:schemaRef ds:uri="0d3a6c83-94cb-4384-9083-9197032d111d"/>
    <ds:schemaRef ds:uri="http://schemas.microsoft.com/office/2006/metadata/properties"/>
  </ds:schemaRefs>
</ds:datastoreItem>
</file>

<file path=customXml/itemProps2.xml><?xml version="1.0" encoding="utf-8"?>
<ds:datastoreItem xmlns:ds="http://schemas.openxmlformats.org/officeDocument/2006/customXml" ds:itemID="{898ACA8C-E752-4F47-B90F-85A2DF0BFD1D}">
  <ds:schemaRefs>
    <ds:schemaRef ds:uri="0d3a6c83-94cb-4384-9083-9197032d111d"/>
    <ds:schemaRef ds:uri="56246f71-ff4b-4421-99f7-608963c392b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814BC0-33AE-4D7B-AC47-E70856BE3133}">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4861</Words>
  <Application>Microsoft Office PowerPoint</Application>
  <PresentationFormat>Widescreen</PresentationFormat>
  <Paragraphs>640</Paragraphs>
  <Slides>66</Slides>
  <Notes>42</Notes>
  <HiddenSlides>0</HiddenSlides>
  <MMClips>0</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66</vt:i4>
      </vt:variant>
    </vt:vector>
  </HeadingPairs>
  <TitlesOfParts>
    <vt:vector size="91" baseType="lpstr">
      <vt:lpstr>Aptos</vt:lpstr>
      <vt:lpstr>Aptos SemiBold</vt:lpstr>
      <vt:lpstr>Arial</vt:lpstr>
      <vt:lpstr>Bierstadt</vt:lpstr>
      <vt:lpstr>Calibri</vt:lpstr>
      <vt:lpstr>Courier New</vt:lpstr>
      <vt:lpstr>Segoe Sans Display Semibold</vt:lpstr>
      <vt:lpstr>Segoe Sans Text Semibold</vt:lpstr>
      <vt:lpstr>Segoe UI</vt:lpstr>
      <vt:lpstr>Segoe UI </vt:lpstr>
      <vt:lpstr>Segoe UI Light</vt:lpstr>
      <vt:lpstr>Segoe UI Semibold</vt:lpstr>
      <vt:lpstr>Segoe UI Variable Display Semib</vt:lpstr>
      <vt:lpstr>Segoe UI Variable Display Semibold</vt:lpstr>
      <vt:lpstr>Segoe UI Variable Small</vt:lpstr>
      <vt:lpstr>Segoe UI Variable Small Semibol</vt:lpstr>
      <vt:lpstr>Wingdings</vt:lpstr>
      <vt:lpstr>5_Power Platform Template</vt:lpstr>
      <vt:lpstr>3_Power Platform Template</vt:lpstr>
      <vt:lpstr>Microsoft Ignite 16:9 Template Dark</vt:lpstr>
      <vt:lpstr>Microsoft Build 16:9 Template Dark</vt:lpstr>
      <vt:lpstr>1_Microsoft Build 16:9 Template Dark</vt:lpstr>
      <vt:lpstr>2_9-51137_MBAS_Black_Template</vt:lpstr>
      <vt:lpstr>1_Power Platform Template</vt:lpstr>
      <vt:lpstr>2_Power Platform Template</vt:lpstr>
      <vt:lpstr>Microsoft Copilot Studio  Hands-on workshop</vt:lpstr>
      <vt:lpstr>Agenda</vt:lpstr>
      <vt:lpstr>Introduction to Copilot Studio</vt:lpstr>
      <vt:lpstr>What is a copilot?</vt:lpstr>
      <vt:lpstr>Microsoft Power Platform</vt:lpstr>
      <vt:lpstr>Announcement slide (dark) with color rotation</vt:lpstr>
      <vt:lpstr>Different building journeys for different needs</vt:lpstr>
      <vt:lpstr>The end-to-end copilot conversation</vt:lpstr>
      <vt:lpstr>Chart/data (dark)</vt:lpstr>
      <vt:lpstr>Different building journeys for different needs</vt:lpstr>
      <vt:lpstr>Build &amp; Publish</vt:lpstr>
      <vt:lpstr>How to build a custom copilot</vt:lpstr>
      <vt:lpstr>Build &amp; Publish</vt:lpstr>
      <vt:lpstr>Build &amp; Publish</vt:lpstr>
      <vt:lpstr>Build &amp; Publish</vt:lpstr>
      <vt:lpstr>Build &amp; Publish</vt:lpstr>
      <vt:lpstr>Analyze &amp; Improve</vt:lpstr>
      <vt:lpstr>Analyze &amp; Improve</vt:lpstr>
      <vt:lpstr>Analyze &amp; Improve</vt:lpstr>
      <vt:lpstr>Copilot  Studio </vt:lpstr>
      <vt:lpstr>Example use cases to build copilots today:</vt:lpstr>
      <vt:lpstr>Generative AI is changing bot building</vt:lpstr>
      <vt:lpstr>Generative AI is changing bot building</vt:lpstr>
      <vt:lpstr>Announcement (dark)</vt:lpstr>
      <vt:lpstr>Copilot Studio</vt:lpstr>
      <vt:lpstr>Copilot Studio  Implementation Guide</vt:lpstr>
      <vt:lpstr>Get Started</vt:lpstr>
      <vt:lpstr>Go to aka.ms/CopilotStudioWorkshop </vt:lpstr>
      <vt:lpstr>Important lab instructions</vt:lpstr>
      <vt:lpstr>Productivity tip #1: Unpin the Copilots pane</vt:lpstr>
      <vt:lpstr>Productivity tip #2: Refresh the  conversation between tests</vt:lpstr>
      <vt:lpstr>Lab 01: Create your first copilot  in Microsoft Copilot Studio</vt:lpstr>
      <vt:lpstr>Demo Lab 1</vt:lpstr>
      <vt:lpstr>Copilot for Copilot Studio</vt:lpstr>
      <vt:lpstr>Lab time!</vt:lpstr>
      <vt:lpstr>Lab 02: Authoring 101</vt:lpstr>
      <vt:lpstr>Demo Lab 2</vt:lpstr>
      <vt:lpstr>Copilot Studio authoring canvas</vt:lpstr>
      <vt:lpstr>Lab time!</vt:lpstr>
      <vt:lpstr>Disambiguation with topic design</vt:lpstr>
      <vt:lpstr>Natural language understanding</vt:lpstr>
      <vt:lpstr>Handling unrecognized intents</vt:lpstr>
      <vt:lpstr>Lab 03: Build and call Power Automate  cloud flows from your copilot</vt:lpstr>
      <vt:lpstr>Demo Lab 3</vt:lpstr>
      <vt:lpstr>Integration patterns considerations</vt:lpstr>
      <vt:lpstr>Power Platform Connectors</vt:lpstr>
      <vt:lpstr>Lab time!</vt:lpstr>
      <vt:lpstr>Lab 04: Make HTTP requests  to connect to an API </vt:lpstr>
      <vt:lpstr>Demo Lab 4</vt:lpstr>
      <vt:lpstr>Lab time!</vt:lpstr>
      <vt:lpstr>Lab 05: Knowledge sources, AI knowledge, and custom instructions</vt:lpstr>
      <vt:lpstr>Demo Lab 5</vt:lpstr>
      <vt:lpstr>Knowledge sources</vt:lpstr>
      <vt:lpstr>Knowledge sources &amp; Generative AI</vt:lpstr>
      <vt:lpstr>PowerPoint Presentation</vt:lpstr>
      <vt:lpstr>Lab time!</vt:lpstr>
      <vt:lpstr>Lab 06:  Use generative AI orchestration  to interact with your connectors</vt:lpstr>
      <vt:lpstr>Demo Lab 6</vt:lpstr>
      <vt:lpstr>Generative AI orchestration</vt:lpstr>
      <vt:lpstr>Lab time!</vt:lpstr>
      <vt:lpstr>Lab 07:  Invoke AI Builder prompts</vt:lpstr>
      <vt:lpstr>Demo Lab 7</vt:lpstr>
      <vt:lpstr>Lab time!</vt:lpstr>
      <vt:lpstr>Q&amp;A</vt:lpstr>
      <vt:lpstr>Resources</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Copilot Studio Workshop</dc:title>
  <dc:creator/>
  <cp:lastModifiedBy/>
  <cp:revision>1</cp:revision>
  <dcterms:created xsi:type="dcterms:W3CDTF">2024-03-11T18:50:01Z</dcterms:created>
  <dcterms:modified xsi:type="dcterms:W3CDTF">2024-07-04T01:33:22Z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62600.0000000000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0x010100F4585467BF057D40BA8D5098FA618F49</vt:lpwstr>
  </property>
</Properties>
</file>